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4630400" cy="8229600"/>
  <p:notesSz cx="8229600" cy="14630400"/>
  <p:embeddedFontLst>
    <p:embeddedFont>
      <p:font typeface="Noto Serif" panose="02020600060500020200" pitchFamily="18" charset="0"/>
      <p:regular r:id="rId9"/>
      <p:bold r:id="rId10"/>
    </p:embeddedFont>
    <p:embeddedFont>
      <p:font typeface="Noto Serif Medium" panose="020B0604020202020204" charset="0"/>
      <p:regular r:id="rId1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68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Детокс-сладости на фруктовой основе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Вкусное здоровье в каждой дольке — натуральные десерты нового поколения, созданные для тех, кто выбирает осознанное удовольствие.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588407"/>
            <a:ext cx="748665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Тренд на здоровое питание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30660" y="1551861"/>
            <a:ext cx="2743676" cy="391001"/>
          </a:xfrm>
          <a:prstGeom prst="roundRect">
            <a:avLst>
              <a:gd name="adj" fmla="val 18274"/>
            </a:avLst>
          </a:prstGeom>
          <a:solidFill>
            <a:srgbClr val="E8E6E3"/>
          </a:solidFill>
          <a:ln/>
        </p:spPr>
      </p:sp>
      <p:sp>
        <p:nvSpPr>
          <p:cNvPr id="5" name="Text 2"/>
          <p:cNvSpPr/>
          <p:nvPr/>
        </p:nvSpPr>
        <p:spPr>
          <a:xfrm>
            <a:off x="6358176" y="1615559"/>
            <a:ext cx="2488644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РЫНОК ДЕТОКС-ПРОДУКТОВ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6230660" y="2167057"/>
            <a:ext cx="7655481" cy="1911548"/>
          </a:xfrm>
          <a:prstGeom prst="roundRect">
            <a:avLst>
              <a:gd name="adj" fmla="val 5740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2794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6207800" y="2167057"/>
            <a:ext cx="91440" cy="1911548"/>
          </a:xfrm>
          <a:prstGeom prst="roundRect">
            <a:avLst>
              <a:gd name="adj" fmla="val 97674"/>
            </a:avLst>
          </a:prstGeom>
          <a:solidFill>
            <a:srgbClr val="E6DED2"/>
          </a:solidFill>
          <a:ln/>
        </p:spPr>
      </p:sp>
      <p:sp>
        <p:nvSpPr>
          <p:cNvPr id="8" name="Text 5"/>
          <p:cNvSpPr/>
          <p:nvPr/>
        </p:nvSpPr>
        <p:spPr>
          <a:xfrm>
            <a:off x="6534745" y="240256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Запрос без химии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6534745" y="2854404"/>
            <a:ext cx="7115889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Потребители всё активнее избегают искусственных добавок, усилителей вкуса и рафинированного сахара, отдавая предпочтение чистому составу.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0660" y="4277916"/>
            <a:ext cx="7655481" cy="1581983"/>
          </a:xfrm>
          <a:prstGeom prst="roundRect">
            <a:avLst>
              <a:gd name="adj" fmla="val 6936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2794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6207800" y="4277916"/>
            <a:ext cx="91440" cy="1581983"/>
          </a:xfrm>
          <a:prstGeom prst="roundRect">
            <a:avLst>
              <a:gd name="adj" fmla="val 97674"/>
            </a:avLst>
          </a:prstGeom>
          <a:solidFill>
            <a:srgbClr val="E6DED2"/>
          </a:solidFill>
          <a:ln/>
        </p:spPr>
      </p:sp>
      <p:sp>
        <p:nvSpPr>
          <p:cNvPr id="12" name="Text 9"/>
          <p:cNvSpPr/>
          <p:nvPr/>
        </p:nvSpPr>
        <p:spPr>
          <a:xfrm>
            <a:off x="6534745" y="4513421"/>
            <a:ext cx="361188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Функциональные десерты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6534745" y="4965263"/>
            <a:ext cx="7115889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Растёт спрос на продукты, которые одновременно радуют вкус и приносят реальную пользу — очищение, энергию, лёгкость.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6230660" y="6059210"/>
            <a:ext cx="7655481" cy="1581983"/>
          </a:xfrm>
          <a:prstGeom prst="roundRect">
            <a:avLst>
              <a:gd name="adj" fmla="val 6936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2794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5" name="Shape 12"/>
          <p:cNvSpPr/>
          <p:nvPr/>
        </p:nvSpPr>
        <p:spPr>
          <a:xfrm>
            <a:off x="6207800" y="6059210"/>
            <a:ext cx="91440" cy="1581983"/>
          </a:xfrm>
          <a:prstGeom prst="roundRect">
            <a:avLst>
              <a:gd name="adj" fmla="val 97674"/>
            </a:avLst>
          </a:prstGeom>
          <a:solidFill>
            <a:srgbClr val="E6DED2"/>
          </a:solidFill>
          <a:ln/>
        </p:spPr>
      </p:sp>
      <p:sp>
        <p:nvSpPr>
          <p:cNvPr id="16" name="Text 13"/>
          <p:cNvSpPr/>
          <p:nvPr/>
        </p:nvSpPr>
        <p:spPr>
          <a:xfrm>
            <a:off x="6534745" y="6294715"/>
            <a:ext cx="3925372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Устойчивый рост к 2026 году</a:t>
            </a:r>
            <a:endParaRPr lang="en-US" sz="2050" dirty="0"/>
          </a:p>
        </p:txBody>
      </p:sp>
      <p:sp>
        <p:nvSpPr>
          <p:cNvPr id="17" name="Text 14"/>
          <p:cNvSpPr/>
          <p:nvPr/>
        </p:nvSpPr>
        <p:spPr>
          <a:xfrm>
            <a:off x="6534745" y="6746558"/>
            <a:ext cx="7115889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Мировой рынок детокс-продуктов демонстрирует стабильный рост: здоровые сладости становятся мейнстримом, а не нишей.</a:t>
            </a:r>
            <a:endParaRPr lang="en-US" sz="165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0A2655D-6788-4429-A0C1-D6C148EDD623}"/>
              </a:ext>
            </a:extLst>
          </p:cNvPr>
          <p:cNvSpPr/>
          <p:nvPr/>
        </p:nvSpPr>
        <p:spPr>
          <a:xfrm>
            <a:off x="12868507" y="7772400"/>
            <a:ext cx="1639230" cy="320636"/>
          </a:xfrm>
          <a:prstGeom prst="rect">
            <a:avLst/>
          </a:prstGeom>
          <a:solidFill>
            <a:srgbClr val="FDFBF7"/>
          </a:solidFill>
          <a:ln>
            <a:solidFill>
              <a:srgbClr val="FDFB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232" y="555188"/>
            <a:ext cx="6237208" cy="637627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014817" y="2312789"/>
            <a:ext cx="1262063" cy="247650"/>
          </a:xfrm>
          <a:prstGeom prst="roundRect">
            <a:avLst>
              <a:gd name="adj" fmla="val 19234"/>
            </a:avLst>
          </a:prstGeom>
          <a:noFill/>
          <a:ln w="7620">
            <a:solidFill>
              <a:srgbClr val="9C9283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9107448" y="2362914"/>
            <a:ext cx="1076801" cy="147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50" dirty="0">
                <a:solidFill>
                  <a:srgbClr val="9C9283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НАУКА О ДЕТОКСЕ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9014817" y="2595801"/>
            <a:ext cx="3198852" cy="1772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Растительные полисахариды как природные адсорбенты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9014817" y="4456509"/>
            <a:ext cx="3198852" cy="737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Растительные полисахариды работают как «губка»: они связывают токсины, тяжёлые металлы и продукты распада в ЖКТ и выводят их естественным путём.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7333" y="7135118"/>
            <a:ext cx="212646" cy="21264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884884" y="7130772"/>
            <a:ext cx="17720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Клетчатка фруктов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2884884" y="7405330"/>
            <a:ext cx="4374952" cy="368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Нерастворимые волокна стимулируют перистальтику и поддерживают микробиом кишечника.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3666" y="7135118"/>
            <a:ext cx="212646" cy="21264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831217" y="7130772"/>
            <a:ext cx="17720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Факт о банане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7831217" y="7405330"/>
            <a:ext cx="4374952" cy="368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Банановая кожура содержит </a:t>
            </a:r>
            <a:r>
              <a:rPr lang="en-US" sz="110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 2 раза больше клетчатки</a:t>
            </a:r>
            <a:r>
              <a:rPr lang="en-US" sz="11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, чем мякоть плода — ценный ресурс для детокс-рецептур.</a:t>
            </a:r>
            <a:endParaRPr lang="en-US" sz="1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58CFE25-3125-06D9-B0BE-C3A2B8840B76}"/>
              </a:ext>
            </a:extLst>
          </p:cNvPr>
          <p:cNvSpPr/>
          <p:nvPr/>
        </p:nvSpPr>
        <p:spPr>
          <a:xfrm>
            <a:off x="12868507" y="7772400"/>
            <a:ext cx="1639230" cy="320636"/>
          </a:xfrm>
          <a:prstGeom prst="rect">
            <a:avLst/>
          </a:prstGeom>
          <a:solidFill>
            <a:srgbClr val="FDFBF7"/>
          </a:solidFill>
          <a:ln>
            <a:solidFill>
              <a:srgbClr val="FDFB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6480"/>
            <a:ext cx="81786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Инновационные рецептуры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2888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Три направления продуктовой линейки — каждое с уникальным вкусом и детокс-эффектом.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46941"/>
            <a:ext cx="2411968" cy="149066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9210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Домашняя пастила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411510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Из яблок и ягод — без добавленного сахара. Естественная сладость фруктозы, нежная текстура, богатый вкус.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146941"/>
            <a:ext cx="2411968" cy="1490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4921091"/>
            <a:ext cx="35824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Фруктово-овощные соки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5411510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Тыква, морковь, апельсин, лимон — без консервантов и стабилизаторов. Чистый состав, максимум витаминов.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146941"/>
            <a:ext cx="2411968" cy="149066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49210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Детокс-смузи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5411510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Всего </a:t>
            </a:r>
            <a:r>
              <a:rPr lang="en-US" sz="1750" b="1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62 ккал на 100 г</a:t>
            </a: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— лёгкие низкокалорийные варианты с ягодами и финиками для очищения и энергии.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0898" y="542211"/>
            <a:ext cx="8102203" cy="930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Ключевые преимущества наших детокс-сладостей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520898" y="1619012"/>
            <a:ext cx="8102203" cy="1542455"/>
          </a:xfrm>
          <a:prstGeom prst="roundRect">
            <a:avLst>
              <a:gd name="adj" fmla="val 4053"/>
            </a:avLst>
          </a:prstGeom>
          <a:solidFill>
            <a:srgbClr val="F2EDE5"/>
          </a:solidFill>
          <a:ln w="7620">
            <a:solidFill>
              <a:srgbClr val="E6DED2"/>
            </a:solidFill>
            <a:prstDash val="solid"/>
          </a:ln>
          <a:effectLst>
            <a:outerShdw dist="1905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677347" y="1775460"/>
            <a:ext cx="446484" cy="446484"/>
          </a:xfrm>
          <a:prstGeom prst="roundRect">
            <a:avLst>
              <a:gd name="adj" fmla="val 20477969"/>
            </a:avLst>
          </a:prstGeom>
          <a:solidFill>
            <a:srgbClr val="E6DED2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100" y="1898213"/>
            <a:ext cx="200858" cy="2008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7347" y="2319576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Натуральность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677347" y="2610683"/>
            <a:ext cx="7789307" cy="394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Только фрукты, овощи и растительные компоненты — никаких искусственных красителей или ароматизаторов.</a:t>
            </a:r>
            <a:endParaRPr lang="en-US" sz="1150" dirty="0"/>
          </a:p>
        </p:txBody>
      </p:sp>
      <p:sp>
        <p:nvSpPr>
          <p:cNvPr id="9" name="Shape 5"/>
          <p:cNvSpPr/>
          <p:nvPr/>
        </p:nvSpPr>
        <p:spPr>
          <a:xfrm>
            <a:off x="520898" y="3259098"/>
            <a:ext cx="8102203" cy="1345287"/>
          </a:xfrm>
          <a:prstGeom prst="roundRect">
            <a:avLst>
              <a:gd name="adj" fmla="val 4647"/>
            </a:avLst>
          </a:prstGeom>
          <a:solidFill>
            <a:srgbClr val="F2EDE5"/>
          </a:solidFill>
          <a:ln w="7620">
            <a:solidFill>
              <a:srgbClr val="E6DED2"/>
            </a:solidFill>
            <a:prstDash val="solid"/>
          </a:ln>
          <a:effectLst>
            <a:outerShdw dist="1905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0" name="Shape 6"/>
          <p:cNvSpPr/>
          <p:nvPr/>
        </p:nvSpPr>
        <p:spPr>
          <a:xfrm>
            <a:off x="677347" y="3415546"/>
            <a:ext cx="446484" cy="446484"/>
          </a:xfrm>
          <a:prstGeom prst="roundRect">
            <a:avLst>
              <a:gd name="adj" fmla="val 20477969"/>
            </a:avLst>
          </a:prstGeom>
          <a:solidFill>
            <a:srgbClr val="E6DED2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100" y="3538299"/>
            <a:ext cx="200858" cy="2008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77347" y="3959662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Без сахара</a:t>
            </a:r>
            <a:endParaRPr lang="en-US" sz="1450" dirty="0"/>
          </a:p>
        </p:txBody>
      </p:sp>
      <p:sp>
        <p:nvSpPr>
          <p:cNvPr id="13" name="Text 8"/>
          <p:cNvSpPr/>
          <p:nvPr/>
        </p:nvSpPr>
        <p:spPr>
          <a:xfrm>
            <a:off x="677347" y="4250769"/>
            <a:ext cx="7789307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Естественная сладость за счёт фруктозы. Подходит для людей, следящих за гликемическим индексом.</a:t>
            </a:r>
            <a:endParaRPr lang="en-US" sz="1150" dirty="0"/>
          </a:p>
        </p:txBody>
      </p:sp>
      <p:sp>
        <p:nvSpPr>
          <p:cNvPr id="14" name="Shape 9"/>
          <p:cNvSpPr/>
          <p:nvPr/>
        </p:nvSpPr>
        <p:spPr>
          <a:xfrm>
            <a:off x="520898" y="4702016"/>
            <a:ext cx="8102203" cy="1345287"/>
          </a:xfrm>
          <a:prstGeom prst="roundRect">
            <a:avLst>
              <a:gd name="adj" fmla="val 4647"/>
            </a:avLst>
          </a:prstGeom>
          <a:solidFill>
            <a:srgbClr val="F2EDE5"/>
          </a:solidFill>
          <a:ln w="7620">
            <a:solidFill>
              <a:srgbClr val="E6DED2"/>
            </a:solidFill>
            <a:prstDash val="solid"/>
          </a:ln>
          <a:effectLst>
            <a:outerShdw dist="1905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5" name="Shape 10"/>
          <p:cNvSpPr/>
          <p:nvPr/>
        </p:nvSpPr>
        <p:spPr>
          <a:xfrm>
            <a:off x="677347" y="4858464"/>
            <a:ext cx="446484" cy="446484"/>
          </a:xfrm>
          <a:prstGeom prst="roundRect">
            <a:avLst>
              <a:gd name="adj" fmla="val 20477969"/>
            </a:avLst>
          </a:prstGeom>
          <a:solidFill>
            <a:srgbClr val="E6DED2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100" y="4981218"/>
            <a:ext cx="200858" cy="20085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77347" y="5402580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Функциональность</a:t>
            </a:r>
            <a:endParaRPr lang="en-US" sz="1450" dirty="0"/>
          </a:p>
        </p:txBody>
      </p:sp>
      <p:sp>
        <p:nvSpPr>
          <p:cNvPr id="18" name="Text 12"/>
          <p:cNvSpPr/>
          <p:nvPr/>
        </p:nvSpPr>
        <p:spPr>
          <a:xfrm>
            <a:off x="677347" y="5693688"/>
            <a:ext cx="7789307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Способствуют очищению организма, поддержке пищеварения и улучшению общего самочувствия.</a:t>
            </a:r>
            <a:endParaRPr lang="en-US" sz="1150" dirty="0"/>
          </a:p>
        </p:txBody>
      </p:sp>
      <p:sp>
        <p:nvSpPr>
          <p:cNvPr id="19" name="Shape 13"/>
          <p:cNvSpPr/>
          <p:nvPr/>
        </p:nvSpPr>
        <p:spPr>
          <a:xfrm>
            <a:off x="520898" y="6144935"/>
            <a:ext cx="8102203" cy="1542455"/>
          </a:xfrm>
          <a:prstGeom prst="roundRect">
            <a:avLst>
              <a:gd name="adj" fmla="val 4053"/>
            </a:avLst>
          </a:prstGeom>
          <a:solidFill>
            <a:srgbClr val="F2EDE5"/>
          </a:solidFill>
          <a:ln w="7620">
            <a:solidFill>
              <a:srgbClr val="E6DED2"/>
            </a:solidFill>
            <a:prstDash val="solid"/>
          </a:ln>
          <a:effectLst>
            <a:outerShdw dist="1905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20" name="Shape 14"/>
          <p:cNvSpPr/>
          <p:nvPr/>
        </p:nvSpPr>
        <p:spPr>
          <a:xfrm>
            <a:off x="677347" y="6301383"/>
            <a:ext cx="446484" cy="446484"/>
          </a:xfrm>
          <a:prstGeom prst="roundRect">
            <a:avLst>
              <a:gd name="adj" fmla="val 20477969"/>
            </a:avLst>
          </a:prstGeom>
          <a:solidFill>
            <a:srgbClr val="E6DED2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100" y="6424136"/>
            <a:ext cx="200858" cy="20085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77347" y="6845498"/>
            <a:ext cx="1987748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Разнообразие вкусов</a:t>
            </a:r>
            <a:endParaRPr lang="en-US" sz="1450" dirty="0"/>
          </a:p>
        </p:txBody>
      </p:sp>
      <p:sp>
        <p:nvSpPr>
          <p:cNvPr id="23" name="Text 16"/>
          <p:cNvSpPr/>
          <p:nvPr/>
        </p:nvSpPr>
        <p:spPr>
          <a:xfrm>
            <a:off x="677347" y="7136606"/>
            <a:ext cx="7789307" cy="394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Богатая линейка рецептур — от нежной пастилы до насыщенных смузи — для самых взыскательных гурманов.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73944" y="549116"/>
            <a:ext cx="6152555" cy="1310760"/>
          </a:xfrm>
          <a:prstGeom prst="roundRect">
            <a:avLst>
              <a:gd name="adj" fmla="val 2074"/>
            </a:avLst>
          </a:prstGeom>
          <a:solidFill>
            <a:srgbClr val="9C9283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3" name="Text 1"/>
          <p:cNvSpPr/>
          <p:nvPr/>
        </p:nvSpPr>
        <p:spPr>
          <a:xfrm>
            <a:off x="1251109" y="687467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Наша миссия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1251109" y="1102638"/>
            <a:ext cx="5798225" cy="757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Стать лидером рынка здоровых десертов — создавать продукты, которые делают заботу о здоровье вкусной и доступной каждому.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7538799" y="704850"/>
            <a:ext cx="1864519" cy="323493"/>
          </a:xfrm>
          <a:prstGeom prst="roundRect">
            <a:avLst>
              <a:gd name="adj" fmla="val 18406"/>
            </a:avLst>
          </a:prstGeom>
          <a:noFill/>
          <a:ln w="7620">
            <a:solidFill>
              <a:srgbClr val="9C9283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652742" y="765572"/>
            <a:ext cx="1636633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9C9283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СТРАТЕГИЯ РАЗВИТИЯ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7538799" y="1083707"/>
            <a:ext cx="5897523" cy="1107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Будущее детокс-сладостей</a:t>
            </a:r>
            <a:endParaRPr lang="en-US" sz="3450" dirty="0"/>
          </a:p>
        </p:txBody>
      </p:sp>
      <p:sp>
        <p:nvSpPr>
          <p:cNvPr id="8" name="Text 6"/>
          <p:cNvSpPr/>
          <p:nvPr/>
        </p:nvSpPr>
        <p:spPr>
          <a:xfrm>
            <a:off x="7538799" y="2346960"/>
            <a:ext cx="35433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 Light" pitchFamily="34" charset="0"/>
                <a:ea typeface="Noto Serif Light" pitchFamily="34" charset="-122"/>
                <a:cs typeface="Noto Serif Light" pitchFamily="34" charset="-120"/>
              </a:rPr>
              <a:t>01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7538799" y="2625209"/>
            <a:ext cx="5897523" cy="2286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10" name="Text 8"/>
          <p:cNvSpPr/>
          <p:nvPr/>
        </p:nvSpPr>
        <p:spPr>
          <a:xfrm>
            <a:off x="7538799" y="2759512"/>
            <a:ext cx="2633543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Передовые технологии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7538799" y="3174682"/>
            <a:ext cx="5897523" cy="757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Разработка новых продуктов с применением современных методов сохранения биоактивных веществ и натуральных вкусов.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7538799" y="4203144"/>
            <a:ext cx="35433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 Light" pitchFamily="34" charset="0"/>
                <a:ea typeface="Noto Serif Light" pitchFamily="34" charset="-122"/>
                <a:cs typeface="Noto Serif Light" pitchFamily="34" charset="-120"/>
              </a:rPr>
              <a:t>02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7538799" y="4481393"/>
            <a:ext cx="5897523" cy="2286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14" name="Text 12"/>
          <p:cNvSpPr/>
          <p:nvPr/>
        </p:nvSpPr>
        <p:spPr>
          <a:xfrm>
            <a:off x="7538799" y="4615696"/>
            <a:ext cx="2457807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Расширение линейки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7538799" y="5030867"/>
            <a:ext cx="589752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Создание детокс-десертов для различных потребностей: спорт, контроль веса, антистресс, детское питание.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7538799" y="5806916"/>
            <a:ext cx="35433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 Light" pitchFamily="34" charset="0"/>
                <a:ea typeface="Noto Serif Light" pitchFamily="34" charset="-122"/>
                <a:cs typeface="Noto Serif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7538799" y="6085165"/>
            <a:ext cx="5897523" cy="2286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18" name="Text 16"/>
          <p:cNvSpPr/>
          <p:nvPr/>
        </p:nvSpPr>
        <p:spPr>
          <a:xfrm>
            <a:off x="7538799" y="6219468"/>
            <a:ext cx="2315051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Лидерство на рынке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7538799" y="6634639"/>
            <a:ext cx="5897523" cy="757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Позиционирование бренда как первого выбора для потребителей, которые не хотят выбирать между вкусом и здоровьем.</a:t>
            </a:r>
            <a:endParaRPr lang="en-US" sz="135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FB6FBCC-B217-56FD-71C4-5ECC1F0EE102}"/>
              </a:ext>
            </a:extLst>
          </p:cNvPr>
          <p:cNvSpPr/>
          <p:nvPr/>
        </p:nvSpPr>
        <p:spPr>
          <a:xfrm>
            <a:off x="12868507" y="7772400"/>
            <a:ext cx="1639230" cy="320636"/>
          </a:xfrm>
          <a:prstGeom prst="rect">
            <a:avLst/>
          </a:prstGeom>
          <a:solidFill>
            <a:srgbClr val="FDFBF7"/>
          </a:solidFill>
          <a:ln>
            <a:solidFill>
              <a:srgbClr val="FDFB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388</Words>
  <Application>Microsoft Office PowerPoint</Application>
  <PresentationFormat>Произвольный</PresentationFormat>
  <Paragraphs>53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Noto Serif Medium</vt:lpstr>
      <vt:lpstr>Noto Serif</vt:lpstr>
      <vt:lpstr>Arial</vt:lpstr>
      <vt:lpstr>Noto Serif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Ваня</dc:creator>
  <cp:lastModifiedBy>banya1472@gmail.com</cp:lastModifiedBy>
  <cp:revision>2</cp:revision>
  <dcterms:created xsi:type="dcterms:W3CDTF">2026-04-10T10:52:15Z</dcterms:created>
  <dcterms:modified xsi:type="dcterms:W3CDTF">2026-04-10T10:53:27Z</dcterms:modified>
</cp:coreProperties>
</file>