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5" r:id="rId11"/>
    <p:sldId id="267" r:id="rId12"/>
    <p:sldId id="271" r:id="rId13"/>
    <p:sldId id="269" r:id="rId14"/>
    <p:sldId id="270" r:id="rId1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5" autoAdjust="0"/>
  </p:normalViewPr>
  <p:slideViewPr>
    <p:cSldViewPr>
      <p:cViewPr varScale="1">
        <p:scale>
          <a:sx n="90" d="100"/>
          <a:sy n="90" d="100"/>
        </p:scale>
        <p:origin x="-576" y="-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A2AE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A2AE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A2AE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A2AE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358140" y="0"/>
                </a:moveTo>
                <a:lnTo>
                  <a:pt x="0" y="0"/>
                </a:lnTo>
                <a:lnTo>
                  <a:pt x="0" y="5143500"/>
                </a:lnTo>
                <a:lnTo>
                  <a:pt x="358140" y="5143500"/>
                </a:lnTo>
                <a:lnTo>
                  <a:pt x="358140" y="0"/>
                </a:lnTo>
                <a:close/>
              </a:path>
              <a:path w="9144000" h="5143500">
                <a:moveTo>
                  <a:pt x="9144000" y="0"/>
                </a:moveTo>
                <a:lnTo>
                  <a:pt x="530352" y="0"/>
                </a:lnTo>
                <a:lnTo>
                  <a:pt x="530352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87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8140" y="0"/>
            <a:ext cx="172720" cy="5143500"/>
          </a:xfrm>
          <a:custGeom>
            <a:avLst/>
            <a:gdLst/>
            <a:ahLst/>
            <a:cxnLst/>
            <a:rect l="l" t="t" r="r" b="b"/>
            <a:pathLst>
              <a:path w="172720" h="5143500">
                <a:moveTo>
                  <a:pt x="172211" y="0"/>
                </a:moveTo>
                <a:lnTo>
                  <a:pt x="0" y="0"/>
                </a:lnTo>
                <a:lnTo>
                  <a:pt x="0" y="5143500"/>
                </a:lnTo>
                <a:lnTo>
                  <a:pt x="172211" y="5143500"/>
                </a:lnTo>
                <a:lnTo>
                  <a:pt x="172211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993" y="58674"/>
            <a:ext cx="7824012" cy="1977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A2AE6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449" y="1140764"/>
            <a:ext cx="7940675" cy="3488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040" y="818210"/>
            <a:ext cx="4646295" cy="1602362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ts val="5760"/>
              </a:lnSpc>
              <a:spcBef>
                <a:spcPts val="895"/>
              </a:spcBef>
            </a:pPr>
            <a:r>
              <a:rPr lang="ru-RU" sz="5400" dirty="0">
                <a:solidFill>
                  <a:srgbClr val="887A60"/>
                </a:solidFill>
              </a:rPr>
              <a:t>Антонов Игорь Сергеевич </a:t>
            </a:r>
            <a:endParaRPr sz="5400" dirty="0"/>
          </a:p>
        </p:txBody>
      </p:sp>
      <p:sp>
        <p:nvSpPr>
          <p:cNvPr id="6" name="object 6"/>
          <p:cNvSpPr txBox="1"/>
          <p:nvPr/>
        </p:nvSpPr>
        <p:spPr>
          <a:xfrm>
            <a:off x="809040" y="2608579"/>
            <a:ext cx="4079240" cy="182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dirty="0">
                <a:solidFill>
                  <a:srgbClr val="8DAB8E"/>
                </a:solidFill>
                <a:latin typeface="Calibri"/>
                <a:cs typeface="Calibri"/>
              </a:rPr>
              <a:t>Лидер</a:t>
            </a:r>
            <a:r>
              <a:rPr sz="4000" b="1" i="1" spc="-114" dirty="0">
                <a:solidFill>
                  <a:srgbClr val="8DAB8E"/>
                </a:solidFill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8DAB8E"/>
                </a:solidFill>
                <a:latin typeface="Calibri"/>
                <a:cs typeface="Calibri"/>
              </a:rPr>
              <a:t>проекта</a:t>
            </a:r>
            <a:endParaRPr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000" spc="-10" dirty="0">
                <a:solidFill>
                  <a:srgbClr val="181B0D"/>
                </a:solidFill>
                <a:latin typeface="Calibri"/>
                <a:cs typeface="Calibri"/>
              </a:rPr>
              <a:t>Компетенция</a:t>
            </a:r>
            <a:r>
              <a:rPr sz="2000" spc="-2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81B0D"/>
                </a:solidFill>
                <a:latin typeface="Calibri"/>
                <a:cs typeface="Calibri"/>
              </a:rPr>
              <a:t>СЕО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lang="ru-RU" sz="2000" spc="-20" dirty="0">
                <a:solidFill>
                  <a:srgbClr val="181B0D"/>
                </a:solidFill>
                <a:latin typeface="Calibri"/>
                <a:cs typeface="Calibri"/>
              </a:rPr>
              <a:t>Студент 2 курса магистратуры </a:t>
            </a:r>
            <a:r>
              <a:rPr lang="ru-RU" sz="2000" spc="-20" dirty="0" err="1">
                <a:solidFill>
                  <a:srgbClr val="181B0D"/>
                </a:solidFill>
                <a:latin typeface="Calibri"/>
                <a:cs typeface="Calibri"/>
              </a:rPr>
              <a:t>ПензГТУ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664" y="717804"/>
            <a:ext cx="3450336" cy="3400044"/>
          </a:xfrm>
          <a:prstGeom prst="rect">
            <a:avLst/>
          </a:prstGeom>
        </p:spPr>
      </p:pic>
      <p:pic>
        <p:nvPicPr>
          <p:cNvPr id="15362" name="Picture 2" descr="https://sun9-38.userapi.com/impg/TCZ3fuUiMqNc39WTiI_76EGdmHCYDfoV_6kwlQ/6tw1OlBGxZo.jpg?size=966x966&amp;quality=96&amp;sign=0a4a219775bb3e0c5d3eca06fa10164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66750"/>
            <a:ext cx="3581400" cy="3581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660" y="58674"/>
            <a:ext cx="4029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E6C069"/>
                </a:solidFill>
              </a:rPr>
              <a:t>Дорожная</a:t>
            </a:r>
            <a:r>
              <a:rPr sz="4400" spc="-130" dirty="0">
                <a:solidFill>
                  <a:srgbClr val="E6C069"/>
                </a:solidFill>
              </a:rPr>
              <a:t> </a:t>
            </a:r>
            <a:r>
              <a:rPr sz="4400" spc="-10" dirty="0">
                <a:solidFill>
                  <a:srgbClr val="E6C069"/>
                </a:solidFill>
              </a:rPr>
              <a:t>карта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-114300" y="1797557"/>
            <a:ext cx="9372600" cy="1793239"/>
            <a:chOff x="-114300" y="1797557"/>
            <a:chExt cx="9372600" cy="17932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4300" y="1947671"/>
              <a:ext cx="9372600" cy="1642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6973" y="179755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80" h="474344">
                  <a:moveTo>
                    <a:pt x="652271" y="0"/>
                  </a:moveTo>
                  <a:lnTo>
                    <a:pt x="0" y="0"/>
                  </a:lnTo>
                  <a:lnTo>
                    <a:pt x="0" y="236981"/>
                  </a:lnTo>
                  <a:lnTo>
                    <a:pt x="326136" y="473963"/>
                  </a:lnTo>
                  <a:lnTo>
                    <a:pt x="652271" y="236981"/>
                  </a:lnTo>
                  <a:lnTo>
                    <a:pt x="652271" y="0"/>
                  </a:lnTo>
                  <a:close/>
                </a:path>
              </a:pathLst>
            </a:custGeom>
            <a:solidFill>
              <a:srgbClr val="E18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6973" y="179755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80" h="474344">
                  <a:moveTo>
                    <a:pt x="35051" y="0"/>
                  </a:moveTo>
                  <a:lnTo>
                    <a:pt x="0" y="35051"/>
                  </a:lnTo>
                  <a:lnTo>
                    <a:pt x="0" y="236981"/>
                  </a:lnTo>
                  <a:lnTo>
                    <a:pt x="326136" y="473963"/>
                  </a:lnTo>
                  <a:lnTo>
                    <a:pt x="365111" y="445642"/>
                  </a:lnTo>
                  <a:lnTo>
                    <a:pt x="305562" y="445642"/>
                  </a:lnTo>
                  <a:lnTo>
                    <a:pt x="326136" y="430693"/>
                  </a:lnTo>
                  <a:lnTo>
                    <a:pt x="59549" y="236981"/>
                  </a:lnTo>
                  <a:lnTo>
                    <a:pt x="35051" y="236981"/>
                  </a:lnTo>
                  <a:lnTo>
                    <a:pt x="20574" y="208660"/>
                  </a:lnTo>
                  <a:lnTo>
                    <a:pt x="35051" y="208660"/>
                  </a:lnTo>
                  <a:lnTo>
                    <a:pt x="35051" y="0"/>
                  </a:lnTo>
                  <a:close/>
                </a:path>
                <a:path w="652780" h="474344">
                  <a:moveTo>
                    <a:pt x="326135" y="430693"/>
                  </a:moveTo>
                  <a:lnTo>
                    <a:pt x="305562" y="445642"/>
                  </a:lnTo>
                  <a:lnTo>
                    <a:pt x="346709" y="445642"/>
                  </a:lnTo>
                  <a:lnTo>
                    <a:pt x="326135" y="430693"/>
                  </a:lnTo>
                  <a:close/>
                </a:path>
                <a:path w="652780" h="474344">
                  <a:moveTo>
                    <a:pt x="617219" y="219181"/>
                  </a:moveTo>
                  <a:lnTo>
                    <a:pt x="326135" y="430693"/>
                  </a:lnTo>
                  <a:lnTo>
                    <a:pt x="346709" y="445642"/>
                  </a:lnTo>
                  <a:lnTo>
                    <a:pt x="365111" y="445642"/>
                  </a:lnTo>
                  <a:lnTo>
                    <a:pt x="652271" y="236981"/>
                  </a:lnTo>
                  <a:lnTo>
                    <a:pt x="617219" y="236981"/>
                  </a:lnTo>
                  <a:lnTo>
                    <a:pt x="617219" y="219181"/>
                  </a:lnTo>
                  <a:close/>
                </a:path>
                <a:path w="652780" h="474344">
                  <a:moveTo>
                    <a:pt x="20574" y="208660"/>
                  </a:moveTo>
                  <a:lnTo>
                    <a:pt x="35051" y="236981"/>
                  </a:lnTo>
                  <a:lnTo>
                    <a:pt x="35051" y="219181"/>
                  </a:lnTo>
                  <a:lnTo>
                    <a:pt x="20574" y="208660"/>
                  </a:lnTo>
                  <a:close/>
                </a:path>
                <a:path w="652780" h="474344">
                  <a:moveTo>
                    <a:pt x="35052" y="219181"/>
                  </a:moveTo>
                  <a:lnTo>
                    <a:pt x="35051" y="236981"/>
                  </a:lnTo>
                  <a:lnTo>
                    <a:pt x="59549" y="236981"/>
                  </a:lnTo>
                  <a:lnTo>
                    <a:pt x="35052" y="219181"/>
                  </a:lnTo>
                  <a:close/>
                </a:path>
                <a:path w="652780" h="474344">
                  <a:moveTo>
                    <a:pt x="631698" y="208660"/>
                  </a:moveTo>
                  <a:lnTo>
                    <a:pt x="617219" y="219181"/>
                  </a:lnTo>
                  <a:lnTo>
                    <a:pt x="617219" y="236981"/>
                  </a:lnTo>
                  <a:lnTo>
                    <a:pt x="631698" y="208660"/>
                  </a:lnTo>
                  <a:close/>
                </a:path>
                <a:path w="652780" h="474344">
                  <a:moveTo>
                    <a:pt x="652271" y="208660"/>
                  </a:moveTo>
                  <a:lnTo>
                    <a:pt x="631698" y="208660"/>
                  </a:lnTo>
                  <a:lnTo>
                    <a:pt x="617219" y="236981"/>
                  </a:lnTo>
                  <a:lnTo>
                    <a:pt x="652271" y="236981"/>
                  </a:lnTo>
                  <a:lnTo>
                    <a:pt x="652271" y="208660"/>
                  </a:lnTo>
                  <a:close/>
                </a:path>
                <a:path w="652780" h="474344">
                  <a:moveTo>
                    <a:pt x="35051" y="208660"/>
                  </a:moveTo>
                  <a:lnTo>
                    <a:pt x="20574" y="208660"/>
                  </a:lnTo>
                  <a:lnTo>
                    <a:pt x="35052" y="219181"/>
                  </a:lnTo>
                  <a:lnTo>
                    <a:pt x="35051" y="208660"/>
                  </a:lnTo>
                  <a:close/>
                </a:path>
                <a:path w="652780" h="474344">
                  <a:moveTo>
                    <a:pt x="617219" y="0"/>
                  </a:moveTo>
                  <a:lnTo>
                    <a:pt x="617219" y="219181"/>
                  </a:lnTo>
                  <a:lnTo>
                    <a:pt x="631698" y="208660"/>
                  </a:lnTo>
                  <a:lnTo>
                    <a:pt x="652271" y="208660"/>
                  </a:lnTo>
                  <a:lnTo>
                    <a:pt x="652271" y="35051"/>
                  </a:lnTo>
                  <a:lnTo>
                    <a:pt x="617219" y="0"/>
                  </a:lnTo>
                  <a:close/>
                </a:path>
                <a:path w="652780" h="474344">
                  <a:moveTo>
                    <a:pt x="35051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1" y="0"/>
                  </a:lnTo>
                  <a:close/>
                </a:path>
                <a:path w="652780" h="474344">
                  <a:moveTo>
                    <a:pt x="617219" y="0"/>
                  </a:moveTo>
                  <a:lnTo>
                    <a:pt x="35051" y="0"/>
                  </a:lnTo>
                  <a:lnTo>
                    <a:pt x="35051" y="35051"/>
                  </a:lnTo>
                  <a:lnTo>
                    <a:pt x="617219" y="35051"/>
                  </a:lnTo>
                  <a:lnTo>
                    <a:pt x="617219" y="0"/>
                  </a:lnTo>
                  <a:close/>
                </a:path>
                <a:path w="652780" h="474344">
                  <a:moveTo>
                    <a:pt x="652271" y="0"/>
                  </a:moveTo>
                  <a:lnTo>
                    <a:pt x="617219" y="0"/>
                  </a:lnTo>
                  <a:lnTo>
                    <a:pt x="652271" y="35051"/>
                  </a:lnTo>
                  <a:lnTo>
                    <a:pt x="652271" y="0"/>
                  </a:lnTo>
                  <a:close/>
                </a:path>
              </a:pathLst>
            </a:custGeom>
            <a:solidFill>
              <a:srgbClr val="D13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5047" y="969644"/>
            <a:ext cx="1717039" cy="1117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i="1" dirty="0">
                <a:solidFill>
                  <a:srgbClr val="FFFFFF"/>
                </a:solidFill>
                <a:latin typeface="Calibri"/>
                <a:cs typeface="Calibri"/>
              </a:rPr>
              <a:t>Сформировано сообщество и проведено 100</a:t>
            </a: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lang="en-US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b="1" spc="-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86050" y="3673602"/>
            <a:ext cx="652780" cy="474345"/>
            <a:chOff x="2686050" y="3673602"/>
            <a:chExt cx="652780" cy="474345"/>
          </a:xfrm>
        </p:grpSpPr>
        <p:sp>
          <p:nvSpPr>
            <p:cNvPr id="9" name="object 9"/>
            <p:cNvSpPr/>
            <p:nvPr/>
          </p:nvSpPr>
          <p:spPr>
            <a:xfrm>
              <a:off x="2686050" y="3673602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5">
                  <a:moveTo>
                    <a:pt x="326136" y="0"/>
                  </a:moveTo>
                  <a:lnTo>
                    <a:pt x="0" y="236982"/>
                  </a:lnTo>
                  <a:lnTo>
                    <a:pt x="0" y="473964"/>
                  </a:lnTo>
                  <a:lnTo>
                    <a:pt x="652272" y="473964"/>
                  </a:lnTo>
                  <a:lnTo>
                    <a:pt x="652272" y="236982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6050" y="3673602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5">
                  <a:moveTo>
                    <a:pt x="0" y="438912"/>
                  </a:moveTo>
                  <a:lnTo>
                    <a:pt x="0" y="473964"/>
                  </a:lnTo>
                  <a:lnTo>
                    <a:pt x="35051" y="473964"/>
                  </a:lnTo>
                  <a:lnTo>
                    <a:pt x="0" y="438912"/>
                  </a:lnTo>
                  <a:close/>
                </a:path>
                <a:path w="652779" h="474345">
                  <a:moveTo>
                    <a:pt x="326136" y="0"/>
                  </a:moveTo>
                  <a:lnTo>
                    <a:pt x="0" y="236982"/>
                  </a:lnTo>
                  <a:lnTo>
                    <a:pt x="0" y="438912"/>
                  </a:lnTo>
                  <a:lnTo>
                    <a:pt x="35051" y="473964"/>
                  </a:lnTo>
                  <a:lnTo>
                    <a:pt x="35051" y="265341"/>
                  </a:lnTo>
                  <a:lnTo>
                    <a:pt x="20574" y="265341"/>
                  </a:lnTo>
                  <a:lnTo>
                    <a:pt x="35051" y="236982"/>
                  </a:lnTo>
                  <a:lnTo>
                    <a:pt x="59595" y="236982"/>
                  </a:lnTo>
                  <a:lnTo>
                    <a:pt x="326136" y="43273"/>
                  </a:lnTo>
                  <a:lnTo>
                    <a:pt x="305562" y="28321"/>
                  </a:lnTo>
                  <a:lnTo>
                    <a:pt x="365111" y="28321"/>
                  </a:lnTo>
                  <a:lnTo>
                    <a:pt x="326136" y="0"/>
                  </a:lnTo>
                  <a:close/>
                </a:path>
                <a:path w="652779" h="474345">
                  <a:moveTo>
                    <a:pt x="617220" y="438912"/>
                  </a:moveTo>
                  <a:lnTo>
                    <a:pt x="35051" y="438912"/>
                  </a:lnTo>
                  <a:lnTo>
                    <a:pt x="35051" y="473964"/>
                  </a:lnTo>
                  <a:lnTo>
                    <a:pt x="617220" y="473964"/>
                  </a:lnTo>
                  <a:lnTo>
                    <a:pt x="617220" y="438912"/>
                  </a:lnTo>
                  <a:close/>
                </a:path>
                <a:path w="652779" h="474345">
                  <a:moveTo>
                    <a:pt x="617220" y="254819"/>
                  </a:moveTo>
                  <a:lnTo>
                    <a:pt x="617220" y="473964"/>
                  </a:lnTo>
                  <a:lnTo>
                    <a:pt x="652272" y="438912"/>
                  </a:lnTo>
                  <a:lnTo>
                    <a:pt x="652272" y="265341"/>
                  </a:lnTo>
                  <a:lnTo>
                    <a:pt x="631698" y="265341"/>
                  </a:lnTo>
                  <a:lnTo>
                    <a:pt x="617220" y="254819"/>
                  </a:lnTo>
                  <a:close/>
                </a:path>
                <a:path w="652779" h="474345">
                  <a:moveTo>
                    <a:pt x="652272" y="438912"/>
                  </a:moveTo>
                  <a:lnTo>
                    <a:pt x="617220" y="473964"/>
                  </a:lnTo>
                  <a:lnTo>
                    <a:pt x="652272" y="473964"/>
                  </a:lnTo>
                  <a:lnTo>
                    <a:pt x="652272" y="438912"/>
                  </a:lnTo>
                  <a:close/>
                </a:path>
                <a:path w="652779" h="474345">
                  <a:moveTo>
                    <a:pt x="35051" y="236982"/>
                  </a:moveTo>
                  <a:lnTo>
                    <a:pt x="20574" y="265341"/>
                  </a:lnTo>
                  <a:lnTo>
                    <a:pt x="35051" y="254819"/>
                  </a:lnTo>
                  <a:lnTo>
                    <a:pt x="35051" y="236982"/>
                  </a:lnTo>
                  <a:close/>
                </a:path>
                <a:path w="652779" h="474345">
                  <a:moveTo>
                    <a:pt x="35051" y="254819"/>
                  </a:moveTo>
                  <a:lnTo>
                    <a:pt x="20574" y="265341"/>
                  </a:lnTo>
                  <a:lnTo>
                    <a:pt x="35051" y="265341"/>
                  </a:lnTo>
                  <a:lnTo>
                    <a:pt x="35051" y="254819"/>
                  </a:lnTo>
                  <a:close/>
                </a:path>
                <a:path w="652779" h="474345">
                  <a:moveTo>
                    <a:pt x="617220" y="236982"/>
                  </a:moveTo>
                  <a:lnTo>
                    <a:pt x="617220" y="254819"/>
                  </a:lnTo>
                  <a:lnTo>
                    <a:pt x="631698" y="265341"/>
                  </a:lnTo>
                  <a:lnTo>
                    <a:pt x="617220" y="236982"/>
                  </a:lnTo>
                  <a:close/>
                </a:path>
                <a:path w="652779" h="474345">
                  <a:moveTo>
                    <a:pt x="652272" y="236982"/>
                  </a:moveTo>
                  <a:lnTo>
                    <a:pt x="617220" y="236982"/>
                  </a:lnTo>
                  <a:lnTo>
                    <a:pt x="631698" y="265341"/>
                  </a:lnTo>
                  <a:lnTo>
                    <a:pt x="652272" y="265341"/>
                  </a:lnTo>
                  <a:lnTo>
                    <a:pt x="652272" y="236982"/>
                  </a:lnTo>
                  <a:close/>
                </a:path>
                <a:path w="652779" h="474345">
                  <a:moveTo>
                    <a:pt x="59595" y="236982"/>
                  </a:moveTo>
                  <a:lnTo>
                    <a:pt x="35051" y="236982"/>
                  </a:lnTo>
                  <a:lnTo>
                    <a:pt x="35051" y="254819"/>
                  </a:lnTo>
                  <a:lnTo>
                    <a:pt x="59595" y="236982"/>
                  </a:lnTo>
                  <a:close/>
                </a:path>
                <a:path w="652779" h="474345">
                  <a:moveTo>
                    <a:pt x="365111" y="28321"/>
                  </a:moveTo>
                  <a:lnTo>
                    <a:pt x="346710" y="28321"/>
                  </a:lnTo>
                  <a:lnTo>
                    <a:pt x="326136" y="43273"/>
                  </a:lnTo>
                  <a:lnTo>
                    <a:pt x="617220" y="254819"/>
                  </a:lnTo>
                  <a:lnTo>
                    <a:pt x="617220" y="236982"/>
                  </a:lnTo>
                  <a:lnTo>
                    <a:pt x="652272" y="236982"/>
                  </a:lnTo>
                  <a:lnTo>
                    <a:pt x="365111" y="28321"/>
                  </a:lnTo>
                  <a:close/>
                </a:path>
                <a:path w="652779" h="474345">
                  <a:moveTo>
                    <a:pt x="346710" y="28321"/>
                  </a:moveTo>
                  <a:lnTo>
                    <a:pt x="305562" y="28321"/>
                  </a:lnTo>
                  <a:lnTo>
                    <a:pt x="326136" y="43273"/>
                  </a:lnTo>
                  <a:lnTo>
                    <a:pt x="346710" y="28321"/>
                  </a:lnTo>
                  <a:close/>
                </a:path>
              </a:pathLst>
            </a:custGeom>
            <a:solidFill>
              <a:srgbClr val="4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705605" y="1797557"/>
            <a:ext cx="652780" cy="474345"/>
            <a:chOff x="3705605" y="1797557"/>
            <a:chExt cx="652780" cy="474345"/>
          </a:xfrm>
        </p:grpSpPr>
        <p:sp>
          <p:nvSpPr>
            <p:cNvPr id="12" name="object 12"/>
            <p:cNvSpPr/>
            <p:nvPr/>
          </p:nvSpPr>
          <p:spPr>
            <a:xfrm>
              <a:off x="3705605" y="179755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4">
                  <a:moveTo>
                    <a:pt x="652272" y="0"/>
                  </a:moveTo>
                  <a:lnTo>
                    <a:pt x="0" y="0"/>
                  </a:lnTo>
                  <a:lnTo>
                    <a:pt x="0" y="236981"/>
                  </a:lnTo>
                  <a:lnTo>
                    <a:pt x="326136" y="473963"/>
                  </a:lnTo>
                  <a:lnTo>
                    <a:pt x="652272" y="236981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8D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5605" y="179755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4">
                  <a:moveTo>
                    <a:pt x="35052" y="0"/>
                  </a:moveTo>
                  <a:lnTo>
                    <a:pt x="0" y="35051"/>
                  </a:lnTo>
                  <a:lnTo>
                    <a:pt x="0" y="236981"/>
                  </a:lnTo>
                  <a:lnTo>
                    <a:pt x="326136" y="473963"/>
                  </a:lnTo>
                  <a:lnTo>
                    <a:pt x="365111" y="445642"/>
                  </a:lnTo>
                  <a:lnTo>
                    <a:pt x="305562" y="445642"/>
                  </a:lnTo>
                  <a:lnTo>
                    <a:pt x="326136" y="430693"/>
                  </a:lnTo>
                  <a:lnTo>
                    <a:pt x="59549" y="236981"/>
                  </a:lnTo>
                  <a:lnTo>
                    <a:pt x="35052" y="236981"/>
                  </a:lnTo>
                  <a:lnTo>
                    <a:pt x="20574" y="208660"/>
                  </a:lnTo>
                  <a:lnTo>
                    <a:pt x="35052" y="208660"/>
                  </a:lnTo>
                  <a:lnTo>
                    <a:pt x="35052" y="0"/>
                  </a:lnTo>
                  <a:close/>
                </a:path>
                <a:path w="652779" h="474344">
                  <a:moveTo>
                    <a:pt x="326136" y="430693"/>
                  </a:moveTo>
                  <a:lnTo>
                    <a:pt x="305562" y="445642"/>
                  </a:lnTo>
                  <a:lnTo>
                    <a:pt x="346710" y="445642"/>
                  </a:lnTo>
                  <a:lnTo>
                    <a:pt x="326136" y="430693"/>
                  </a:lnTo>
                  <a:close/>
                </a:path>
                <a:path w="652779" h="474344">
                  <a:moveTo>
                    <a:pt x="617220" y="219181"/>
                  </a:moveTo>
                  <a:lnTo>
                    <a:pt x="326136" y="430693"/>
                  </a:lnTo>
                  <a:lnTo>
                    <a:pt x="346710" y="445642"/>
                  </a:lnTo>
                  <a:lnTo>
                    <a:pt x="365111" y="445642"/>
                  </a:lnTo>
                  <a:lnTo>
                    <a:pt x="652272" y="236981"/>
                  </a:lnTo>
                  <a:lnTo>
                    <a:pt x="617220" y="236981"/>
                  </a:lnTo>
                  <a:lnTo>
                    <a:pt x="617220" y="219181"/>
                  </a:lnTo>
                  <a:close/>
                </a:path>
                <a:path w="652779" h="474344">
                  <a:moveTo>
                    <a:pt x="20574" y="208660"/>
                  </a:moveTo>
                  <a:lnTo>
                    <a:pt x="35052" y="236981"/>
                  </a:lnTo>
                  <a:lnTo>
                    <a:pt x="35052" y="219181"/>
                  </a:lnTo>
                  <a:lnTo>
                    <a:pt x="20574" y="208660"/>
                  </a:lnTo>
                  <a:close/>
                </a:path>
                <a:path w="652779" h="474344">
                  <a:moveTo>
                    <a:pt x="35052" y="219181"/>
                  </a:moveTo>
                  <a:lnTo>
                    <a:pt x="35052" y="236981"/>
                  </a:lnTo>
                  <a:lnTo>
                    <a:pt x="59549" y="236981"/>
                  </a:lnTo>
                  <a:lnTo>
                    <a:pt x="35052" y="219181"/>
                  </a:lnTo>
                  <a:close/>
                </a:path>
                <a:path w="652779" h="474344">
                  <a:moveTo>
                    <a:pt x="631698" y="208660"/>
                  </a:moveTo>
                  <a:lnTo>
                    <a:pt x="617220" y="219181"/>
                  </a:lnTo>
                  <a:lnTo>
                    <a:pt x="617220" y="236981"/>
                  </a:lnTo>
                  <a:lnTo>
                    <a:pt x="631698" y="208660"/>
                  </a:lnTo>
                  <a:close/>
                </a:path>
                <a:path w="652779" h="474344">
                  <a:moveTo>
                    <a:pt x="652272" y="208660"/>
                  </a:moveTo>
                  <a:lnTo>
                    <a:pt x="631698" y="208660"/>
                  </a:lnTo>
                  <a:lnTo>
                    <a:pt x="617220" y="236981"/>
                  </a:lnTo>
                  <a:lnTo>
                    <a:pt x="652272" y="236981"/>
                  </a:lnTo>
                  <a:lnTo>
                    <a:pt x="652272" y="208660"/>
                  </a:lnTo>
                  <a:close/>
                </a:path>
                <a:path w="652779" h="474344">
                  <a:moveTo>
                    <a:pt x="35052" y="208660"/>
                  </a:moveTo>
                  <a:lnTo>
                    <a:pt x="20574" y="208660"/>
                  </a:lnTo>
                  <a:lnTo>
                    <a:pt x="35052" y="219181"/>
                  </a:lnTo>
                  <a:lnTo>
                    <a:pt x="35052" y="208660"/>
                  </a:lnTo>
                  <a:close/>
                </a:path>
                <a:path w="652779" h="474344">
                  <a:moveTo>
                    <a:pt x="617220" y="0"/>
                  </a:moveTo>
                  <a:lnTo>
                    <a:pt x="617220" y="219181"/>
                  </a:lnTo>
                  <a:lnTo>
                    <a:pt x="631698" y="208660"/>
                  </a:lnTo>
                  <a:lnTo>
                    <a:pt x="652272" y="208660"/>
                  </a:lnTo>
                  <a:lnTo>
                    <a:pt x="652272" y="35051"/>
                  </a:lnTo>
                  <a:lnTo>
                    <a:pt x="617220" y="0"/>
                  </a:lnTo>
                  <a:close/>
                </a:path>
                <a:path w="652779" h="474344">
                  <a:moveTo>
                    <a:pt x="35052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2" y="0"/>
                  </a:lnTo>
                  <a:close/>
                </a:path>
                <a:path w="652779" h="474344">
                  <a:moveTo>
                    <a:pt x="617220" y="0"/>
                  </a:moveTo>
                  <a:lnTo>
                    <a:pt x="35052" y="0"/>
                  </a:lnTo>
                  <a:lnTo>
                    <a:pt x="35052" y="35051"/>
                  </a:lnTo>
                  <a:lnTo>
                    <a:pt x="617220" y="35051"/>
                  </a:lnTo>
                  <a:lnTo>
                    <a:pt x="617220" y="0"/>
                  </a:lnTo>
                  <a:close/>
                </a:path>
                <a:path w="652779" h="474344">
                  <a:moveTo>
                    <a:pt x="652272" y="0"/>
                  </a:moveTo>
                  <a:lnTo>
                    <a:pt x="617220" y="0"/>
                  </a:lnTo>
                  <a:lnTo>
                    <a:pt x="652272" y="35051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628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76600" y="971550"/>
            <a:ext cx="1443355" cy="1117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i="1" spc="-10" dirty="0">
                <a:solidFill>
                  <a:srgbClr val="FFFFFF"/>
                </a:solidFill>
                <a:latin typeface="Calibri"/>
                <a:cs typeface="Calibri"/>
              </a:rPr>
              <a:t>Мероприятия и соревнования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1800" b="1" spc="-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92217" y="3649217"/>
            <a:ext cx="652780" cy="474345"/>
            <a:chOff x="4792217" y="3649217"/>
            <a:chExt cx="652780" cy="474345"/>
          </a:xfrm>
        </p:grpSpPr>
        <p:sp>
          <p:nvSpPr>
            <p:cNvPr id="16" name="object 16"/>
            <p:cNvSpPr/>
            <p:nvPr/>
          </p:nvSpPr>
          <p:spPr>
            <a:xfrm>
              <a:off x="4792217" y="364921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5">
                  <a:moveTo>
                    <a:pt x="326136" y="0"/>
                  </a:moveTo>
                  <a:lnTo>
                    <a:pt x="0" y="236981"/>
                  </a:lnTo>
                  <a:lnTo>
                    <a:pt x="0" y="473963"/>
                  </a:lnTo>
                  <a:lnTo>
                    <a:pt x="652272" y="473963"/>
                  </a:lnTo>
                  <a:lnTo>
                    <a:pt x="652272" y="236981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E6C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2217" y="3649217"/>
              <a:ext cx="652780" cy="474345"/>
            </a:xfrm>
            <a:custGeom>
              <a:avLst/>
              <a:gdLst/>
              <a:ahLst/>
              <a:cxnLst/>
              <a:rect l="l" t="t" r="r" b="b"/>
              <a:pathLst>
                <a:path w="652779" h="474345">
                  <a:moveTo>
                    <a:pt x="0" y="438911"/>
                  </a:moveTo>
                  <a:lnTo>
                    <a:pt x="0" y="473963"/>
                  </a:lnTo>
                  <a:lnTo>
                    <a:pt x="35052" y="473963"/>
                  </a:lnTo>
                  <a:lnTo>
                    <a:pt x="0" y="438911"/>
                  </a:lnTo>
                  <a:close/>
                </a:path>
                <a:path w="652779" h="474345">
                  <a:moveTo>
                    <a:pt x="326136" y="0"/>
                  </a:moveTo>
                  <a:lnTo>
                    <a:pt x="0" y="236981"/>
                  </a:lnTo>
                  <a:lnTo>
                    <a:pt x="0" y="438911"/>
                  </a:lnTo>
                  <a:lnTo>
                    <a:pt x="35052" y="473963"/>
                  </a:lnTo>
                  <a:lnTo>
                    <a:pt x="35052" y="265341"/>
                  </a:lnTo>
                  <a:lnTo>
                    <a:pt x="20574" y="265341"/>
                  </a:lnTo>
                  <a:lnTo>
                    <a:pt x="35052" y="236981"/>
                  </a:lnTo>
                  <a:lnTo>
                    <a:pt x="59595" y="236981"/>
                  </a:lnTo>
                  <a:lnTo>
                    <a:pt x="326136" y="43273"/>
                  </a:lnTo>
                  <a:lnTo>
                    <a:pt x="305562" y="28320"/>
                  </a:lnTo>
                  <a:lnTo>
                    <a:pt x="365111" y="28320"/>
                  </a:lnTo>
                  <a:lnTo>
                    <a:pt x="326136" y="0"/>
                  </a:lnTo>
                  <a:close/>
                </a:path>
                <a:path w="652779" h="474345">
                  <a:moveTo>
                    <a:pt x="617220" y="438911"/>
                  </a:moveTo>
                  <a:lnTo>
                    <a:pt x="35052" y="438911"/>
                  </a:lnTo>
                  <a:lnTo>
                    <a:pt x="35052" y="473963"/>
                  </a:lnTo>
                  <a:lnTo>
                    <a:pt x="617220" y="473963"/>
                  </a:lnTo>
                  <a:lnTo>
                    <a:pt x="617220" y="438911"/>
                  </a:lnTo>
                  <a:close/>
                </a:path>
                <a:path w="652779" h="474345">
                  <a:moveTo>
                    <a:pt x="617220" y="254819"/>
                  </a:moveTo>
                  <a:lnTo>
                    <a:pt x="617220" y="473963"/>
                  </a:lnTo>
                  <a:lnTo>
                    <a:pt x="652272" y="438911"/>
                  </a:lnTo>
                  <a:lnTo>
                    <a:pt x="652272" y="265341"/>
                  </a:lnTo>
                  <a:lnTo>
                    <a:pt x="631698" y="265341"/>
                  </a:lnTo>
                  <a:lnTo>
                    <a:pt x="617220" y="254819"/>
                  </a:lnTo>
                  <a:close/>
                </a:path>
                <a:path w="652779" h="474345">
                  <a:moveTo>
                    <a:pt x="652272" y="438911"/>
                  </a:moveTo>
                  <a:lnTo>
                    <a:pt x="617220" y="473963"/>
                  </a:lnTo>
                  <a:lnTo>
                    <a:pt x="652272" y="473963"/>
                  </a:lnTo>
                  <a:lnTo>
                    <a:pt x="652272" y="438911"/>
                  </a:lnTo>
                  <a:close/>
                </a:path>
                <a:path w="652779" h="474345">
                  <a:moveTo>
                    <a:pt x="35052" y="236981"/>
                  </a:moveTo>
                  <a:lnTo>
                    <a:pt x="20574" y="265341"/>
                  </a:lnTo>
                  <a:lnTo>
                    <a:pt x="35051" y="254819"/>
                  </a:lnTo>
                  <a:lnTo>
                    <a:pt x="35052" y="236981"/>
                  </a:lnTo>
                  <a:close/>
                </a:path>
                <a:path w="652779" h="474345">
                  <a:moveTo>
                    <a:pt x="35052" y="254819"/>
                  </a:moveTo>
                  <a:lnTo>
                    <a:pt x="20574" y="265341"/>
                  </a:lnTo>
                  <a:lnTo>
                    <a:pt x="35052" y="265341"/>
                  </a:lnTo>
                  <a:lnTo>
                    <a:pt x="35052" y="254819"/>
                  </a:lnTo>
                  <a:close/>
                </a:path>
                <a:path w="652779" h="474345">
                  <a:moveTo>
                    <a:pt x="617220" y="236981"/>
                  </a:moveTo>
                  <a:lnTo>
                    <a:pt x="617220" y="254819"/>
                  </a:lnTo>
                  <a:lnTo>
                    <a:pt x="631698" y="265341"/>
                  </a:lnTo>
                  <a:lnTo>
                    <a:pt x="617220" y="236981"/>
                  </a:lnTo>
                  <a:close/>
                </a:path>
                <a:path w="652779" h="474345">
                  <a:moveTo>
                    <a:pt x="652272" y="236981"/>
                  </a:moveTo>
                  <a:lnTo>
                    <a:pt x="617220" y="236981"/>
                  </a:lnTo>
                  <a:lnTo>
                    <a:pt x="631698" y="265341"/>
                  </a:lnTo>
                  <a:lnTo>
                    <a:pt x="652272" y="265341"/>
                  </a:lnTo>
                  <a:lnTo>
                    <a:pt x="652272" y="236981"/>
                  </a:lnTo>
                  <a:close/>
                </a:path>
                <a:path w="652779" h="474345">
                  <a:moveTo>
                    <a:pt x="59595" y="236981"/>
                  </a:moveTo>
                  <a:lnTo>
                    <a:pt x="35052" y="236981"/>
                  </a:lnTo>
                  <a:lnTo>
                    <a:pt x="35052" y="254819"/>
                  </a:lnTo>
                  <a:lnTo>
                    <a:pt x="59595" y="236981"/>
                  </a:lnTo>
                  <a:close/>
                </a:path>
                <a:path w="652779" h="474345">
                  <a:moveTo>
                    <a:pt x="365111" y="28320"/>
                  </a:moveTo>
                  <a:lnTo>
                    <a:pt x="346710" y="28320"/>
                  </a:lnTo>
                  <a:lnTo>
                    <a:pt x="326136" y="43273"/>
                  </a:lnTo>
                  <a:lnTo>
                    <a:pt x="617220" y="254819"/>
                  </a:lnTo>
                  <a:lnTo>
                    <a:pt x="617220" y="236981"/>
                  </a:lnTo>
                  <a:lnTo>
                    <a:pt x="652272" y="236981"/>
                  </a:lnTo>
                  <a:lnTo>
                    <a:pt x="365111" y="28320"/>
                  </a:lnTo>
                  <a:close/>
                </a:path>
                <a:path w="652779" h="474345">
                  <a:moveTo>
                    <a:pt x="346710" y="28320"/>
                  </a:moveTo>
                  <a:lnTo>
                    <a:pt x="305562" y="28320"/>
                  </a:lnTo>
                  <a:lnTo>
                    <a:pt x="326136" y="43273"/>
                  </a:lnTo>
                  <a:lnTo>
                    <a:pt x="346710" y="28320"/>
                  </a:lnTo>
                  <a:close/>
                </a:path>
              </a:pathLst>
            </a:custGeom>
            <a:solidFill>
              <a:srgbClr val="D6A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53861" y="1817370"/>
            <a:ext cx="652780" cy="472440"/>
            <a:chOff x="5753861" y="1817370"/>
            <a:chExt cx="652780" cy="472440"/>
          </a:xfrm>
        </p:grpSpPr>
        <p:sp>
          <p:nvSpPr>
            <p:cNvPr id="19" name="object 19"/>
            <p:cNvSpPr/>
            <p:nvPr/>
          </p:nvSpPr>
          <p:spPr>
            <a:xfrm>
              <a:off x="5753861" y="1817370"/>
              <a:ext cx="652780" cy="472440"/>
            </a:xfrm>
            <a:custGeom>
              <a:avLst/>
              <a:gdLst/>
              <a:ahLst/>
              <a:cxnLst/>
              <a:rect l="l" t="t" r="r" b="b"/>
              <a:pathLst>
                <a:path w="652779" h="472439">
                  <a:moveTo>
                    <a:pt x="652272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326136" y="472439"/>
                  </a:lnTo>
                  <a:lnTo>
                    <a:pt x="652272" y="236219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77A1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3861" y="1817370"/>
              <a:ext cx="652780" cy="472440"/>
            </a:xfrm>
            <a:custGeom>
              <a:avLst/>
              <a:gdLst/>
              <a:ahLst/>
              <a:cxnLst/>
              <a:rect l="l" t="t" r="r" b="b"/>
              <a:pathLst>
                <a:path w="652779" h="472439">
                  <a:moveTo>
                    <a:pt x="35051" y="0"/>
                  </a:moveTo>
                  <a:lnTo>
                    <a:pt x="0" y="35051"/>
                  </a:lnTo>
                  <a:lnTo>
                    <a:pt x="0" y="236219"/>
                  </a:lnTo>
                  <a:lnTo>
                    <a:pt x="326136" y="472439"/>
                  </a:lnTo>
                  <a:lnTo>
                    <a:pt x="365412" y="443991"/>
                  </a:lnTo>
                  <a:lnTo>
                    <a:pt x="305562" y="443991"/>
                  </a:lnTo>
                  <a:lnTo>
                    <a:pt x="326136" y="429090"/>
                  </a:lnTo>
                  <a:lnTo>
                    <a:pt x="59850" y="236219"/>
                  </a:lnTo>
                  <a:lnTo>
                    <a:pt x="35051" y="236219"/>
                  </a:lnTo>
                  <a:lnTo>
                    <a:pt x="20574" y="207771"/>
                  </a:lnTo>
                  <a:lnTo>
                    <a:pt x="35051" y="207771"/>
                  </a:lnTo>
                  <a:lnTo>
                    <a:pt x="35051" y="0"/>
                  </a:lnTo>
                  <a:close/>
                </a:path>
                <a:path w="652779" h="472439">
                  <a:moveTo>
                    <a:pt x="326136" y="429090"/>
                  </a:moveTo>
                  <a:lnTo>
                    <a:pt x="305562" y="443991"/>
                  </a:lnTo>
                  <a:lnTo>
                    <a:pt x="346710" y="443991"/>
                  </a:lnTo>
                  <a:lnTo>
                    <a:pt x="326136" y="429090"/>
                  </a:lnTo>
                  <a:close/>
                </a:path>
                <a:path w="652779" h="472439">
                  <a:moveTo>
                    <a:pt x="617220" y="218258"/>
                  </a:moveTo>
                  <a:lnTo>
                    <a:pt x="326136" y="429090"/>
                  </a:lnTo>
                  <a:lnTo>
                    <a:pt x="346710" y="443991"/>
                  </a:lnTo>
                  <a:lnTo>
                    <a:pt x="365412" y="443991"/>
                  </a:lnTo>
                  <a:lnTo>
                    <a:pt x="652272" y="236219"/>
                  </a:lnTo>
                  <a:lnTo>
                    <a:pt x="617220" y="236219"/>
                  </a:lnTo>
                  <a:lnTo>
                    <a:pt x="617220" y="218258"/>
                  </a:lnTo>
                  <a:close/>
                </a:path>
                <a:path w="652779" h="472439">
                  <a:moveTo>
                    <a:pt x="20574" y="207771"/>
                  </a:moveTo>
                  <a:lnTo>
                    <a:pt x="35051" y="236219"/>
                  </a:lnTo>
                  <a:lnTo>
                    <a:pt x="35051" y="218258"/>
                  </a:lnTo>
                  <a:lnTo>
                    <a:pt x="20574" y="207771"/>
                  </a:lnTo>
                  <a:close/>
                </a:path>
                <a:path w="652779" h="472439">
                  <a:moveTo>
                    <a:pt x="35051" y="218258"/>
                  </a:moveTo>
                  <a:lnTo>
                    <a:pt x="35051" y="236219"/>
                  </a:lnTo>
                  <a:lnTo>
                    <a:pt x="59850" y="236219"/>
                  </a:lnTo>
                  <a:lnTo>
                    <a:pt x="35051" y="218258"/>
                  </a:lnTo>
                  <a:close/>
                </a:path>
                <a:path w="652779" h="472439">
                  <a:moveTo>
                    <a:pt x="631698" y="207771"/>
                  </a:moveTo>
                  <a:lnTo>
                    <a:pt x="617220" y="218258"/>
                  </a:lnTo>
                  <a:lnTo>
                    <a:pt x="617220" y="236219"/>
                  </a:lnTo>
                  <a:lnTo>
                    <a:pt x="631698" y="207771"/>
                  </a:lnTo>
                  <a:close/>
                </a:path>
                <a:path w="652779" h="472439">
                  <a:moveTo>
                    <a:pt x="652272" y="207771"/>
                  </a:moveTo>
                  <a:lnTo>
                    <a:pt x="631698" y="207771"/>
                  </a:lnTo>
                  <a:lnTo>
                    <a:pt x="617220" y="236219"/>
                  </a:lnTo>
                  <a:lnTo>
                    <a:pt x="652272" y="236219"/>
                  </a:lnTo>
                  <a:lnTo>
                    <a:pt x="652272" y="207771"/>
                  </a:lnTo>
                  <a:close/>
                </a:path>
                <a:path w="652779" h="472439">
                  <a:moveTo>
                    <a:pt x="35051" y="207771"/>
                  </a:moveTo>
                  <a:lnTo>
                    <a:pt x="20574" y="207771"/>
                  </a:lnTo>
                  <a:lnTo>
                    <a:pt x="35051" y="218258"/>
                  </a:lnTo>
                  <a:lnTo>
                    <a:pt x="35051" y="207771"/>
                  </a:lnTo>
                  <a:close/>
                </a:path>
                <a:path w="652779" h="472439">
                  <a:moveTo>
                    <a:pt x="617220" y="0"/>
                  </a:moveTo>
                  <a:lnTo>
                    <a:pt x="617220" y="218258"/>
                  </a:lnTo>
                  <a:lnTo>
                    <a:pt x="631698" y="207771"/>
                  </a:lnTo>
                  <a:lnTo>
                    <a:pt x="652272" y="207771"/>
                  </a:lnTo>
                  <a:lnTo>
                    <a:pt x="652272" y="35051"/>
                  </a:lnTo>
                  <a:lnTo>
                    <a:pt x="617220" y="0"/>
                  </a:lnTo>
                  <a:close/>
                </a:path>
                <a:path w="652779" h="472439">
                  <a:moveTo>
                    <a:pt x="35051" y="0"/>
                  </a:moveTo>
                  <a:lnTo>
                    <a:pt x="0" y="0"/>
                  </a:lnTo>
                  <a:lnTo>
                    <a:pt x="0" y="35051"/>
                  </a:lnTo>
                  <a:lnTo>
                    <a:pt x="35051" y="0"/>
                  </a:lnTo>
                  <a:close/>
                </a:path>
                <a:path w="652779" h="472439">
                  <a:moveTo>
                    <a:pt x="617220" y="0"/>
                  </a:moveTo>
                  <a:lnTo>
                    <a:pt x="35051" y="0"/>
                  </a:lnTo>
                  <a:lnTo>
                    <a:pt x="35051" y="35051"/>
                  </a:lnTo>
                  <a:lnTo>
                    <a:pt x="617220" y="35051"/>
                  </a:lnTo>
                  <a:lnTo>
                    <a:pt x="617220" y="0"/>
                  </a:lnTo>
                  <a:close/>
                </a:path>
                <a:path w="652779" h="472439">
                  <a:moveTo>
                    <a:pt x="652272" y="0"/>
                  </a:moveTo>
                  <a:lnTo>
                    <a:pt x="617220" y="0"/>
                  </a:lnTo>
                  <a:lnTo>
                    <a:pt x="652272" y="35051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4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58232" y="1005967"/>
            <a:ext cx="1883410" cy="1091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i="1" dirty="0">
                <a:solidFill>
                  <a:srgbClr val="FFFFFF"/>
                </a:solidFill>
                <a:latin typeface="Calibri"/>
                <a:cs typeface="Calibri"/>
              </a:rPr>
              <a:t>Запуск мероприятий федерального значения</a:t>
            </a:r>
            <a:endParaRPr sz="1600" dirty="0">
              <a:latin typeface="Calibri"/>
              <a:cs typeface="Calibri"/>
            </a:endParaRPr>
          </a:p>
          <a:p>
            <a:pPr marR="42545" algn="ctr">
              <a:lnSpc>
                <a:spcPct val="100000"/>
              </a:lnSpc>
              <a:spcBef>
                <a:spcPts val="459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1800" b="1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6769" y="3788437"/>
            <a:ext cx="2500630" cy="58605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29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1800" b="1" spc="-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 marL="165100" marR="5080" indent="-152400" algn="ctr">
              <a:lnSpc>
                <a:spcPct val="100000"/>
              </a:lnSpc>
              <a:spcBef>
                <a:spcPts val="165"/>
              </a:spcBef>
            </a:pPr>
            <a:r>
              <a:rPr lang="ru-RU" sz="1600" i="1" dirty="0">
                <a:solidFill>
                  <a:srgbClr val="FFFFFF"/>
                </a:solidFill>
                <a:latin typeface="Calibri"/>
                <a:cs typeface="Calibri"/>
              </a:rPr>
              <a:t>Привлечение </a:t>
            </a:r>
            <a:r>
              <a:rPr lang="ru-RU" sz="1600" i="1" dirty="0" err="1">
                <a:solidFill>
                  <a:srgbClr val="FFFFFF"/>
                </a:solidFill>
                <a:latin typeface="Calibri"/>
                <a:cs typeface="Calibri"/>
              </a:rPr>
              <a:t>спосоров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2200" y="3790950"/>
            <a:ext cx="1325625" cy="113941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65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ru-RU" sz="1800" b="1" spc="-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409"/>
              </a:spcBef>
            </a:pPr>
            <a:r>
              <a:rPr lang="ru-RU" sz="1600" i="1" spc="-10" dirty="0">
                <a:solidFill>
                  <a:srgbClr val="FFFFFF"/>
                </a:solidFill>
                <a:latin typeface="Calibri"/>
                <a:cs typeface="Calibri"/>
              </a:rPr>
              <a:t>Работа с федеральными округами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80704" y="4668011"/>
            <a:ext cx="384175" cy="384175"/>
            <a:chOff x="8680704" y="4668011"/>
            <a:chExt cx="384175" cy="384175"/>
          </a:xfrm>
        </p:grpSpPr>
        <p:sp>
          <p:nvSpPr>
            <p:cNvPr id="28" name="object 28"/>
            <p:cNvSpPr/>
            <p:nvPr/>
          </p:nvSpPr>
          <p:spPr>
            <a:xfrm>
              <a:off x="8686800" y="4674107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09" h="372110">
                  <a:moveTo>
                    <a:pt x="241300" y="363654"/>
                  </a:moveTo>
                  <a:lnTo>
                    <a:pt x="241300" y="255574"/>
                  </a:lnTo>
                  <a:lnTo>
                    <a:pt x="345185" y="151612"/>
                  </a:lnTo>
                  <a:lnTo>
                    <a:pt x="348233" y="148539"/>
                  </a:lnTo>
                  <a:lnTo>
                    <a:pt x="350900" y="144437"/>
                  </a:lnTo>
                  <a:lnTo>
                    <a:pt x="353949" y="140360"/>
                  </a:lnTo>
                  <a:lnTo>
                    <a:pt x="369316" y="94767"/>
                  </a:lnTo>
                  <a:lnTo>
                    <a:pt x="371348" y="72212"/>
                  </a:lnTo>
                  <a:lnTo>
                    <a:pt x="371855" y="60947"/>
                  </a:lnTo>
                  <a:lnTo>
                    <a:pt x="371855" y="50698"/>
                  </a:lnTo>
                  <a:lnTo>
                    <a:pt x="371348" y="40982"/>
                  </a:lnTo>
                  <a:lnTo>
                    <a:pt x="362584" y="9232"/>
                  </a:lnTo>
                  <a:lnTo>
                    <a:pt x="321182" y="0"/>
                  </a:lnTo>
                  <a:lnTo>
                    <a:pt x="310896" y="0"/>
                  </a:lnTo>
                  <a:lnTo>
                    <a:pt x="299593" y="520"/>
                  </a:lnTo>
                  <a:lnTo>
                    <a:pt x="288290" y="1028"/>
                  </a:lnTo>
                  <a:lnTo>
                    <a:pt x="244855" y="11277"/>
                  </a:lnTo>
                  <a:lnTo>
                    <a:pt x="235584" y="15874"/>
                  </a:lnTo>
                  <a:lnTo>
                    <a:pt x="231013" y="17932"/>
                  </a:lnTo>
                  <a:lnTo>
                    <a:pt x="227456" y="21005"/>
                  </a:lnTo>
                  <a:lnTo>
                    <a:pt x="223266" y="23571"/>
                  </a:lnTo>
                  <a:lnTo>
                    <a:pt x="220218" y="26644"/>
                  </a:lnTo>
                  <a:lnTo>
                    <a:pt x="116331" y="130619"/>
                  </a:lnTo>
                  <a:lnTo>
                    <a:pt x="8254" y="130619"/>
                  </a:lnTo>
                  <a:lnTo>
                    <a:pt x="5079" y="131127"/>
                  </a:lnTo>
                  <a:lnTo>
                    <a:pt x="3048" y="131622"/>
                  </a:lnTo>
                  <a:lnTo>
                    <a:pt x="1016" y="132664"/>
                  </a:lnTo>
                  <a:lnTo>
                    <a:pt x="0" y="134188"/>
                  </a:lnTo>
                  <a:lnTo>
                    <a:pt x="0" y="135724"/>
                  </a:lnTo>
                  <a:lnTo>
                    <a:pt x="507" y="137794"/>
                  </a:lnTo>
                  <a:lnTo>
                    <a:pt x="1524" y="139826"/>
                  </a:lnTo>
                  <a:lnTo>
                    <a:pt x="3555" y="142392"/>
                  </a:lnTo>
                  <a:lnTo>
                    <a:pt x="54355" y="192595"/>
                  </a:lnTo>
                  <a:lnTo>
                    <a:pt x="47625" y="199237"/>
                  </a:lnTo>
                  <a:lnTo>
                    <a:pt x="19939" y="204368"/>
                  </a:lnTo>
                  <a:lnTo>
                    <a:pt x="16891" y="205397"/>
                  </a:lnTo>
                  <a:lnTo>
                    <a:pt x="14350" y="206413"/>
                  </a:lnTo>
                  <a:lnTo>
                    <a:pt x="12826" y="208470"/>
                  </a:lnTo>
                  <a:lnTo>
                    <a:pt x="11810" y="210007"/>
                  </a:lnTo>
                  <a:lnTo>
                    <a:pt x="11810" y="212051"/>
                  </a:lnTo>
                  <a:lnTo>
                    <a:pt x="12319" y="214617"/>
                  </a:lnTo>
                  <a:lnTo>
                    <a:pt x="13334" y="216649"/>
                  </a:lnTo>
                  <a:lnTo>
                    <a:pt x="15367" y="219214"/>
                  </a:lnTo>
                  <a:lnTo>
                    <a:pt x="152653" y="356482"/>
                  </a:lnTo>
                  <a:lnTo>
                    <a:pt x="155194" y="358543"/>
                  </a:lnTo>
                  <a:lnTo>
                    <a:pt x="157225" y="359553"/>
                  </a:lnTo>
                  <a:lnTo>
                    <a:pt x="159766" y="360079"/>
                  </a:lnTo>
                  <a:lnTo>
                    <a:pt x="161798" y="360079"/>
                  </a:lnTo>
                  <a:lnTo>
                    <a:pt x="172593" y="324218"/>
                  </a:lnTo>
                  <a:lnTo>
                    <a:pt x="179324" y="317550"/>
                  </a:lnTo>
                  <a:lnTo>
                    <a:pt x="229489" y="368259"/>
                  </a:lnTo>
                  <a:lnTo>
                    <a:pt x="232028" y="370320"/>
                  </a:lnTo>
                  <a:lnTo>
                    <a:pt x="234060" y="371350"/>
                  </a:lnTo>
                  <a:lnTo>
                    <a:pt x="236093" y="371855"/>
                  </a:lnTo>
                  <a:lnTo>
                    <a:pt x="237617" y="371855"/>
                  </a:lnTo>
                  <a:lnTo>
                    <a:pt x="239141" y="370824"/>
                  </a:lnTo>
                  <a:lnTo>
                    <a:pt x="240156" y="368785"/>
                  </a:lnTo>
                  <a:lnTo>
                    <a:pt x="240665" y="366723"/>
                  </a:lnTo>
                  <a:lnTo>
                    <a:pt x="241300" y="36365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2845" y="4724882"/>
              <a:ext cx="215010" cy="2149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3752" y="4936235"/>
              <a:ext cx="112775" cy="1127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1227" y="546353"/>
            <a:ext cx="4930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77A1BA"/>
                </a:solidFill>
              </a:rPr>
              <a:t>Поддержка</a:t>
            </a:r>
            <a:r>
              <a:rPr sz="4400" spc="-180" dirty="0">
                <a:solidFill>
                  <a:srgbClr val="77A1BA"/>
                </a:solidFill>
              </a:rPr>
              <a:t> </a:t>
            </a:r>
            <a:r>
              <a:rPr sz="4400" spc="-10" dirty="0">
                <a:solidFill>
                  <a:srgbClr val="77A1BA"/>
                </a:solidFill>
              </a:rPr>
              <a:t>проекта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3385565" y="1799285"/>
            <a:ext cx="2432050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81B0D"/>
                </a:solidFill>
                <a:latin typeface="Calibri"/>
                <a:cs typeface="Calibri"/>
              </a:rPr>
              <a:t>Финансирование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400" b="1" spc="-20" dirty="0">
                <a:solidFill>
                  <a:srgbClr val="181B0D"/>
                </a:solidFill>
                <a:latin typeface="Calibri"/>
                <a:cs typeface="Calibri"/>
              </a:rPr>
              <a:t>Гранты</a:t>
            </a:r>
            <a:r>
              <a:rPr sz="2400" b="1" spc="-8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81B0D"/>
                </a:solidFill>
                <a:latin typeface="Calibri"/>
                <a:cs typeface="Calibri"/>
              </a:rPr>
              <a:t>ФСИ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b="1" spc="-10" dirty="0">
                <a:solidFill>
                  <a:srgbClr val="181B0D"/>
                </a:solidFill>
                <a:latin typeface="Calibri"/>
                <a:cs typeface="Calibri"/>
              </a:rPr>
              <a:t>Информационная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181B0D"/>
                </a:solidFill>
                <a:latin typeface="Calibri"/>
                <a:cs typeface="Calibri"/>
              </a:rPr>
              <a:t>поддержка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400" b="1" spc="-10" dirty="0">
                <a:solidFill>
                  <a:srgbClr val="181B0D"/>
                </a:solidFill>
                <a:latin typeface="Calibri"/>
                <a:cs typeface="Calibri"/>
              </a:rPr>
              <a:t>Партнеры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26" name="Picture 2" descr="C:\Users\Игорь\Desktop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52550"/>
            <a:ext cx="2686050" cy="3581400"/>
          </a:xfrm>
          <a:prstGeom prst="rect">
            <a:avLst/>
          </a:prstGeom>
          <a:noFill/>
        </p:spPr>
      </p:pic>
      <p:pic>
        <p:nvPicPr>
          <p:cNvPr id="1027" name="Picture 3" descr="C:\Users\Игорь\Desktop\Книг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95350"/>
            <a:ext cx="298280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4185" y="80594"/>
            <a:ext cx="30124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5" dirty="0">
                <a:solidFill>
                  <a:srgbClr val="A2AE64"/>
                </a:solidFill>
                <a:latin typeface="Calibri"/>
                <a:cs typeface="Calibri"/>
              </a:rPr>
              <a:t>Команда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5400" y="3028950"/>
            <a:ext cx="1665605" cy="2055691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lang="ru-RU" sz="2000" b="1" dirty="0">
                <a:solidFill>
                  <a:srgbClr val="E6C069"/>
                </a:solidFill>
                <a:latin typeface="Calibri"/>
                <a:cs typeface="Calibri"/>
              </a:rPr>
              <a:t>Жидков Андрей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ru-RU" sz="1800" i="1" spc="-5" dirty="0">
                <a:solidFill>
                  <a:srgbClr val="FFFFFF"/>
                </a:solidFill>
                <a:latin typeface="Calibri"/>
                <a:cs typeface="Calibri"/>
              </a:rPr>
              <a:t>Идейный вдохновитель, федеральный лидер проекта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0963" y="3403951"/>
            <a:ext cx="1738630" cy="147091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06045" indent="-93980">
              <a:lnSpc>
                <a:spcPct val="100000"/>
              </a:lnSpc>
              <a:spcBef>
                <a:spcPts val="1390"/>
              </a:spcBef>
            </a:pPr>
            <a:r>
              <a:rPr lang="ru-RU" sz="2000" b="1" dirty="0">
                <a:solidFill>
                  <a:srgbClr val="E6C069"/>
                </a:solidFill>
                <a:latin typeface="Calibri"/>
                <a:cs typeface="Calibri"/>
              </a:rPr>
              <a:t>Антонов Игорь</a:t>
            </a:r>
            <a:endParaRPr sz="2000" dirty="0">
              <a:latin typeface="Calibri"/>
              <a:cs typeface="Calibri"/>
            </a:endParaRPr>
          </a:p>
          <a:p>
            <a:pPr marL="407670" marR="99060" indent="-302260">
              <a:lnSpc>
                <a:spcPct val="100000"/>
              </a:lnSpc>
              <a:spcBef>
                <a:spcPts val="1155"/>
              </a:spcBef>
            </a:pPr>
            <a:r>
              <a:rPr lang="ru-RU" i="1" dirty="0">
                <a:solidFill>
                  <a:srgbClr val="FFFFFF"/>
                </a:solidFill>
                <a:latin typeface="Calibri"/>
                <a:cs typeface="Calibri"/>
              </a:rPr>
              <a:t>Региональный л</a:t>
            </a:r>
            <a:r>
              <a:rPr sz="1800" i="1" dirty="0" err="1">
                <a:solidFill>
                  <a:srgbClr val="FFFFFF"/>
                </a:solidFill>
                <a:latin typeface="Calibri"/>
                <a:cs typeface="Calibri"/>
              </a:rPr>
              <a:t>идер</a:t>
            </a:r>
            <a:r>
              <a:rPr sz="18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 err="1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Picture 2" descr="https://sun9-38.userapi.com/impg/TCZ3fuUiMqNc39WTiI_76EGdmHCYDfoV_6kwlQ/6tw1OlBGxZo.jpg?size=966x966&amp;quality=96&amp;sign=0a4a219775bb3e0c5d3eca06fa10164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00150"/>
            <a:ext cx="1752599" cy="1752600"/>
          </a:xfrm>
          <a:prstGeom prst="rect">
            <a:avLst/>
          </a:prstGeom>
          <a:noFill/>
        </p:spPr>
      </p:pic>
      <p:pic>
        <p:nvPicPr>
          <p:cNvPr id="1026" name="Picture 2" descr="https://sun9-72.userapi.com/impg/5fkRxkdLqx58rqigJW1MEH7mwwpvNzBFGzRzJg/kd2gyLZHE3Y.jpg?size=1280x853&amp;quality=95&amp;sign=212b98abce7147611f32d75bbd88297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00150"/>
            <a:ext cx="262992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9048" y="149428"/>
            <a:ext cx="3436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77A1BA"/>
                </a:solidFill>
              </a:rPr>
              <a:t>Трекер</a:t>
            </a:r>
            <a:r>
              <a:rPr sz="4000" spc="-190" dirty="0">
                <a:solidFill>
                  <a:srgbClr val="77A1BA"/>
                </a:solidFill>
              </a:rPr>
              <a:t> </a:t>
            </a:r>
            <a:r>
              <a:rPr sz="4000" spc="-10" dirty="0">
                <a:solidFill>
                  <a:srgbClr val="77A1BA"/>
                </a:solidFill>
              </a:rPr>
              <a:t>проекта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052" y="1283208"/>
            <a:ext cx="3393948" cy="3080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9403" y="1071699"/>
            <a:ext cx="4678680" cy="332676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230"/>
              </a:spcBef>
            </a:pPr>
            <a:r>
              <a:rPr sz="2800" b="1" dirty="0">
                <a:solidFill>
                  <a:srgbClr val="E6C069"/>
                </a:solidFill>
                <a:latin typeface="Calibri"/>
                <a:cs typeface="Calibri"/>
              </a:rPr>
              <a:t>Виктория</a:t>
            </a:r>
            <a:r>
              <a:rPr sz="2800" b="1" spc="-135" dirty="0">
                <a:solidFill>
                  <a:srgbClr val="E6C06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E6C069"/>
                </a:solidFill>
                <a:latin typeface="Calibri"/>
                <a:cs typeface="Calibri"/>
              </a:rPr>
              <a:t>Скрыльникова</a:t>
            </a:r>
            <a:endParaRPr sz="2800">
              <a:latin typeface="Calibri"/>
              <a:cs typeface="Calibri"/>
            </a:endParaRPr>
          </a:p>
          <a:p>
            <a:pPr marL="299085" marR="1219200" indent="-287020">
              <a:lnSpc>
                <a:spcPts val="2030"/>
              </a:lnSpc>
              <a:spcBef>
                <a:spcPts val="1195"/>
              </a:spcBef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Аналитик</a:t>
            </a:r>
            <a:r>
              <a:rPr sz="1800" i="1" spc="-6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ВАВТ</a:t>
            </a:r>
            <a:r>
              <a:rPr sz="1800" i="1" spc="-7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81B0D"/>
                </a:solidFill>
                <a:latin typeface="Calibri"/>
                <a:cs typeface="Calibri"/>
              </a:rPr>
              <a:t>Министерства Экономического</a:t>
            </a:r>
            <a:r>
              <a:rPr sz="1800" i="1" spc="-2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развития</a:t>
            </a:r>
            <a:r>
              <a:rPr sz="1800" i="1" spc="-4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181B0D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1914"/>
              </a:lnSpc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spc="-20" dirty="0">
                <a:solidFill>
                  <a:srgbClr val="181B0D"/>
                </a:solidFill>
                <a:latin typeface="Calibri"/>
                <a:cs typeface="Calibri"/>
              </a:rPr>
              <a:t>Трекер</a:t>
            </a:r>
            <a:r>
              <a:rPr sz="1800" i="1" spc="-5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181B0D"/>
                </a:solidFill>
                <a:latin typeface="Calibri"/>
                <a:cs typeface="Calibri"/>
              </a:rPr>
              <a:t>НТИ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2030"/>
              </a:lnSpc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Эксперт</a:t>
            </a:r>
            <a:r>
              <a:rPr sz="1800" i="1" spc="-9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181B0D"/>
                </a:solidFill>
                <a:latin typeface="Calibri"/>
                <a:cs typeface="Calibri"/>
              </a:rPr>
              <a:t>НТИ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2035"/>
              </a:lnSpc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Автор</a:t>
            </a:r>
            <a:r>
              <a:rPr sz="1800" i="1" spc="-9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программного</a:t>
            </a:r>
            <a:r>
              <a:rPr sz="1800" i="1" spc="-8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81B0D"/>
                </a:solidFill>
                <a:latin typeface="Calibri"/>
                <a:cs typeface="Calibri"/>
              </a:rPr>
              <a:t>обеспечения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2035"/>
              </a:lnSpc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Основатель</a:t>
            </a:r>
            <a:r>
              <a:rPr sz="1800" i="1" spc="-9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компании</a:t>
            </a:r>
            <a:r>
              <a:rPr sz="1800" i="1" spc="-6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35" dirty="0">
                <a:solidFill>
                  <a:srgbClr val="181B0D"/>
                </a:solidFill>
                <a:latin typeface="Calibri"/>
                <a:cs typeface="Calibri"/>
              </a:rPr>
              <a:t>AWAGAS</a:t>
            </a:r>
            <a:r>
              <a:rPr sz="1800" i="1" spc="-7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GROUP</a:t>
            </a:r>
            <a:r>
              <a:rPr sz="1800" i="1" spc="-7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LLC</a:t>
            </a:r>
            <a:r>
              <a:rPr sz="1800" i="1" spc="-4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50" dirty="0">
                <a:solidFill>
                  <a:srgbClr val="181B0D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2030"/>
              </a:lnSpc>
            </a:pPr>
            <a:r>
              <a:rPr sz="1800" i="1" spc="-20" dirty="0">
                <a:solidFill>
                  <a:srgbClr val="181B0D"/>
                </a:solidFill>
                <a:latin typeface="Calibri"/>
                <a:cs typeface="Calibri"/>
              </a:rPr>
              <a:t>Генеральный</a:t>
            </a:r>
            <a:r>
              <a:rPr sz="1800" i="1" spc="-10" dirty="0">
                <a:solidFill>
                  <a:srgbClr val="181B0D"/>
                </a:solidFill>
                <a:latin typeface="Calibri"/>
                <a:cs typeface="Calibri"/>
              </a:rPr>
              <a:t> директор</a:t>
            </a:r>
            <a:endParaRPr sz="1800">
              <a:latin typeface="Calibri"/>
              <a:cs typeface="Calibri"/>
            </a:endParaRPr>
          </a:p>
          <a:p>
            <a:pPr marL="299085" marR="454659" indent="-287020">
              <a:lnSpc>
                <a:spcPts val="2030"/>
              </a:lnSpc>
              <a:spcBef>
                <a:spcPts val="110"/>
              </a:spcBef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Разработки</a:t>
            </a:r>
            <a:r>
              <a:rPr sz="1800" i="1" spc="-4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в</a:t>
            </a:r>
            <a:r>
              <a:rPr sz="1800" i="1" spc="-4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81B0D"/>
                </a:solidFill>
                <a:latin typeface="Calibri"/>
                <a:cs typeface="Calibri"/>
              </a:rPr>
              <a:t>области</a:t>
            </a:r>
            <a:r>
              <a:rPr sz="1800" i="1" spc="-50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81B0D"/>
                </a:solidFill>
                <a:latin typeface="Calibri"/>
                <a:cs typeface="Calibri"/>
              </a:rPr>
              <a:t>искусственного интеллекта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1989"/>
              </a:lnSpc>
              <a:buSzPct val="111111"/>
              <a:buFont typeface="Arial MT"/>
              <a:buChar char="•"/>
              <a:tabLst>
                <a:tab pos="299085" algn="l"/>
              </a:tabLst>
            </a:pP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Аналитика</a:t>
            </a:r>
            <a:r>
              <a:rPr sz="1800" i="1" spc="-5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81B0D"/>
                </a:solidFill>
                <a:latin typeface="Calibri"/>
                <a:cs typeface="Calibri"/>
              </a:rPr>
              <a:t>и</a:t>
            </a:r>
            <a:r>
              <a:rPr sz="1800" i="1" spc="-45" dirty="0">
                <a:solidFill>
                  <a:srgbClr val="181B0D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181B0D"/>
                </a:solidFill>
                <a:latin typeface="Calibri"/>
                <a:cs typeface="Calibri"/>
              </a:rPr>
              <a:t>AI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93" y="455117"/>
            <a:ext cx="3160395" cy="158115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5080">
              <a:lnSpc>
                <a:spcPts val="5760"/>
              </a:lnSpc>
              <a:spcBef>
                <a:spcPts val="895"/>
              </a:spcBef>
            </a:pPr>
            <a:r>
              <a:rPr sz="5400" b="0" spc="-35" dirty="0">
                <a:solidFill>
                  <a:srgbClr val="E6C069"/>
                </a:solidFill>
                <a:latin typeface="Calibri Light"/>
                <a:cs typeface="Calibri Light"/>
              </a:rPr>
              <a:t>Спасибо</a:t>
            </a:r>
            <a:r>
              <a:rPr sz="5400" b="0" spc="-245" dirty="0">
                <a:solidFill>
                  <a:srgbClr val="E6C069"/>
                </a:solidFill>
                <a:latin typeface="Calibri Light"/>
                <a:cs typeface="Calibri Light"/>
              </a:rPr>
              <a:t> </a:t>
            </a:r>
            <a:r>
              <a:rPr sz="5400" b="0" spc="-25" dirty="0">
                <a:solidFill>
                  <a:srgbClr val="E6C069"/>
                </a:solidFill>
                <a:latin typeface="Calibri Light"/>
                <a:cs typeface="Calibri Light"/>
              </a:rPr>
              <a:t>за </a:t>
            </a:r>
            <a:r>
              <a:rPr sz="5400" b="0" spc="-10" dirty="0">
                <a:solidFill>
                  <a:srgbClr val="E6C069"/>
                </a:solidFill>
                <a:latin typeface="Calibri Light"/>
                <a:cs typeface="Calibri Light"/>
              </a:rPr>
              <a:t>внимание!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2370835"/>
            <a:ext cx="3230880" cy="210826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40"/>
              </a:spcBef>
            </a:pPr>
            <a:r>
              <a:rPr sz="2400" i="1" dirty="0">
                <a:solidFill>
                  <a:srgbClr val="EEECE2"/>
                </a:solidFill>
                <a:latin typeface="Calibri"/>
                <a:cs typeface="Calibri"/>
              </a:rPr>
              <a:t>Если</a:t>
            </a:r>
            <a:r>
              <a:rPr sz="2400" i="1" spc="-60" dirty="0">
                <a:solidFill>
                  <a:srgbClr val="EEECE2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EEECE2"/>
                </a:solidFill>
                <a:latin typeface="Calibri"/>
                <a:cs typeface="Calibri"/>
              </a:rPr>
              <a:t>Вас</a:t>
            </a:r>
            <a:r>
              <a:rPr sz="2400" i="1" spc="-55" dirty="0">
                <a:solidFill>
                  <a:srgbClr val="EEECE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EEECE2"/>
                </a:solidFill>
                <a:latin typeface="Calibri"/>
                <a:cs typeface="Calibri"/>
              </a:rPr>
              <a:t>заинтересовал </a:t>
            </a:r>
            <a:r>
              <a:rPr sz="2400" i="1" dirty="0">
                <a:solidFill>
                  <a:srgbClr val="EEECE2"/>
                </a:solidFill>
                <a:latin typeface="Calibri"/>
                <a:cs typeface="Calibri"/>
              </a:rPr>
              <a:t>наш</a:t>
            </a:r>
            <a:r>
              <a:rPr sz="2400" i="1" spc="-25" dirty="0">
                <a:solidFill>
                  <a:srgbClr val="EEECE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EEECE2"/>
                </a:solidFill>
                <a:latin typeface="Calibri"/>
                <a:cs typeface="Calibri"/>
              </a:rPr>
              <a:t>проект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400" i="1" spc="-10" dirty="0">
                <a:solidFill>
                  <a:srgbClr val="EEECE2"/>
                </a:solidFill>
                <a:latin typeface="Calibri"/>
                <a:cs typeface="Calibri"/>
              </a:rPr>
              <a:t>переходите</a:t>
            </a:r>
            <a:r>
              <a:rPr sz="2400" i="1" spc="-65" dirty="0">
                <a:solidFill>
                  <a:srgbClr val="EEECE2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EEECE2"/>
                </a:solidFill>
                <a:latin typeface="Calibri"/>
                <a:cs typeface="Calibri"/>
              </a:rPr>
              <a:t>на</a:t>
            </a:r>
            <a:endParaRPr sz="2400" dirty="0">
              <a:latin typeface="Calibri"/>
              <a:cs typeface="Calibri"/>
            </a:endParaRPr>
          </a:p>
          <a:p>
            <a:pPr marL="12700" marR="863600">
              <a:lnSpc>
                <a:spcPts val="2700"/>
              </a:lnSpc>
              <a:spcBef>
                <a:spcPts val="155"/>
              </a:spcBef>
            </a:pPr>
            <a:r>
              <a:rPr sz="2400" i="1" dirty="0">
                <a:solidFill>
                  <a:srgbClr val="EEECE2"/>
                </a:solidFill>
                <a:latin typeface="Calibri"/>
                <a:cs typeface="Calibri"/>
              </a:rPr>
              <a:t>страницу</a:t>
            </a:r>
            <a:r>
              <a:rPr sz="2400" i="1" spc="-125" dirty="0">
                <a:solidFill>
                  <a:srgbClr val="EEECE2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EEECE2"/>
                </a:solidFill>
                <a:latin typeface="Calibri"/>
                <a:cs typeface="Calibri"/>
              </a:rPr>
              <a:t>нашего сайта:</a:t>
            </a:r>
            <a:endParaRPr sz="2400" dirty="0">
              <a:latin typeface="Calibri"/>
              <a:cs typeface="Calibri"/>
            </a:endParaRPr>
          </a:p>
          <a:p>
            <a:pPr marL="12700" marR="535305">
              <a:lnSpc>
                <a:spcPts val="2260"/>
              </a:lnSpc>
              <a:spcBef>
                <a:spcPts val="195"/>
              </a:spcBef>
            </a:pPr>
            <a:r>
              <a:rPr lang="ru-RU" sz="2000" b="1" u="sng" spc="-10" dirty="0">
                <a:solidFill>
                  <a:srgbClr val="77A1BA"/>
                </a:solidFill>
                <a:uFill>
                  <a:solidFill>
                    <a:srgbClr val="77A1BA"/>
                  </a:solidFill>
                </a:uFill>
                <a:latin typeface="Calibri"/>
                <a:cs typeface="Calibri"/>
              </a:rPr>
              <a:t>Ссылка на сайт ВОИН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8C62AA-C8A2-43FA-82E0-4EDE2A189E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546" y="1809750"/>
            <a:ext cx="5182049" cy="2743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63346" y="1047750"/>
            <a:ext cx="3984854" cy="352532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l">
              <a:lnSpc>
                <a:spcPct val="89000"/>
              </a:lnSpc>
              <a:spcBef>
                <a:spcPts val="575"/>
              </a:spcBef>
            </a:pPr>
            <a:r>
              <a:rPr lang="ru-RU" sz="3600" dirty="0"/>
              <a:t>Платформа для привлечения подростков и молодежи в возрождении воинских традиции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09800" y="-704850"/>
            <a:ext cx="5410201" cy="1797877"/>
          </a:xfrm>
          <a:prstGeom prst="rect">
            <a:avLst/>
          </a:prstGeom>
        </p:spPr>
        <p:txBody>
          <a:bodyPr vert="horz" wrap="square" lIns="0" tIns="1048969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00"/>
              </a:spcBef>
            </a:pPr>
            <a:r>
              <a:rPr lang="ru-RU" sz="4800" dirty="0"/>
              <a:t>Ассоциация воин</a:t>
            </a:r>
            <a:endParaRPr sz="4800" dirty="0"/>
          </a:p>
        </p:txBody>
      </p:sp>
      <p:sp>
        <p:nvSpPr>
          <p:cNvPr id="14338" name="AutoShape 2" descr="blob:https://web.telegram.org/630ce759-b440-4b22-a4d4-eb4fee10a2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Игорь\Desktop\630ce759-b440-4b22-a4d4-eb4fee10a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3355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7882" y="310388"/>
            <a:ext cx="18891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D13A55"/>
                </a:solidFill>
              </a:rPr>
              <a:t>Проблема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762000" y="1733550"/>
            <a:ext cx="2058035" cy="67454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lang="ru-RU" sz="2000" dirty="0">
                <a:latin typeface="Calibri"/>
                <a:cs typeface="Calibri"/>
              </a:rPr>
              <a:t>Отсутствие живого общения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7600" y="2952750"/>
            <a:ext cx="2076069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7680">
              <a:lnSpc>
                <a:spcPct val="115100"/>
              </a:lnSpc>
              <a:spcBef>
                <a:spcPts val="100"/>
              </a:spcBef>
            </a:pPr>
            <a:r>
              <a:rPr lang="ru-RU" sz="2000" dirty="0">
                <a:latin typeface="Calibri"/>
                <a:cs typeface="Calibri"/>
              </a:rPr>
              <a:t>Одиночество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0800" y="1962150"/>
            <a:ext cx="2400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latin typeface="Calibri"/>
                <a:cs typeface="Calibri"/>
              </a:rPr>
              <a:t>Проблемы в школе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ru-RU" sz="2000" dirty="0">
                <a:latin typeface="Calibri"/>
                <a:cs typeface="Calibri"/>
              </a:rPr>
              <a:t>и вузе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3314" name="Picture 2" descr="Подростки и их основные психологические проблемы - как родителям вести себя  - enableme.org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52750"/>
            <a:ext cx="2743200" cy="1717244"/>
          </a:xfrm>
          <a:prstGeom prst="rect">
            <a:avLst/>
          </a:prstGeom>
          <a:noFill/>
        </p:spPr>
      </p:pic>
      <p:pic>
        <p:nvPicPr>
          <p:cNvPr id="13316" name="Picture 4" descr="Family Tree - Осторожно — подростки! Инструкция по выживанию для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23950"/>
            <a:ext cx="2765945" cy="1447800"/>
          </a:xfrm>
          <a:prstGeom prst="rect">
            <a:avLst/>
          </a:prstGeom>
          <a:noFill/>
        </p:spPr>
      </p:pic>
      <p:pic>
        <p:nvPicPr>
          <p:cNvPr id="13318" name="Picture 6" descr="С кем подростки предпочитают обсуждать свои взрослые проблемы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24150"/>
            <a:ext cx="2667000" cy="177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9167" y="426161"/>
            <a:ext cx="165862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8DAB8E"/>
                </a:solidFill>
              </a:rPr>
              <a:t>Решение</a:t>
            </a:r>
            <a:endParaRPr sz="3300" dirty="0"/>
          </a:p>
        </p:txBody>
      </p:sp>
      <p:sp>
        <p:nvSpPr>
          <p:cNvPr id="7" name="object 7"/>
          <p:cNvSpPr txBox="1"/>
          <p:nvPr/>
        </p:nvSpPr>
        <p:spPr>
          <a:xfrm>
            <a:off x="1600200" y="971550"/>
            <a:ext cx="2543175" cy="1783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lnSpc>
                <a:spcPts val="2330"/>
              </a:lnSpc>
              <a:spcBef>
                <a:spcPts val="105"/>
              </a:spcBef>
            </a:pPr>
            <a:r>
              <a:rPr lang="ru-RU" sz="2000" dirty="0"/>
              <a:t>Возрождение воинских традиций и развитие патриотического воспитания молодежи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775192" y="4658893"/>
            <a:ext cx="228600" cy="355600"/>
            <a:chOff x="8775192" y="4658893"/>
            <a:chExt cx="228600" cy="3556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1580" y="4777765"/>
              <a:ext cx="106680" cy="236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81288" y="4664989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79">
                  <a:moveTo>
                    <a:pt x="151256" y="259029"/>
                  </a:moveTo>
                  <a:lnTo>
                    <a:pt x="153796" y="247738"/>
                  </a:lnTo>
                  <a:lnTo>
                    <a:pt x="157479" y="236981"/>
                  </a:lnTo>
                  <a:lnTo>
                    <a:pt x="161543" y="226720"/>
                  </a:lnTo>
                  <a:lnTo>
                    <a:pt x="166115" y="217474"/>
                  </a:lnTo>
                  <a:lnTo>
                    <a:pt x="171322" y="208762"/>
                  </a:lnTo>
                  <a:lnTo>
                    <a:pt x="176402" y="200037"/>
                  </a:lnTo>
                  <a:lnTo>
                    <a:pt x="198500" y="167220"/>
                  </a:lnTo>
                  <a:lnTo>
                    <a:pt x="213867" y="130289"/>
                  </a:lnTo>
                  <a:lnTo>
                    <a:pt x="216407" y="108229"/>
                  </a:lnTo>
                  <a:lnTo>
                    <a:pt x="207644" y="66166"/>
                  </a:lnTo>
                  <a:lnTo>
                    <a:pt x="184657" y="31800"/>
                  </a:lnTo>
                  <a:lnTo>
                    <a:pt x="150240" y="8712"/>
                  </a:lnTo>
                  <a:lnTo>
                    <a:pt x="108203" y="0"/>
                  </a:lnTo>
                  <a:lnTo>
                    <a:pt x="66166" y="8712"/>
                  </a:lnTo>
                  <a:lnTo>
                    <a:pt x="31750" y="31800"/>
                  </a:lnTo>
                  <a:lnTo>
                    <a:pt x="8762" y="66166"/>
                  </a:lnTo>
                  <a:lnTo>
                    <a:pt x="0" y="108229"/>
                  </a:lnTo>
                  <a:lnTo>
                    <a:pt x="8762" y="149783"/>
                  </a:lnTo>
                  <a:lnTo>
                    <a:pt x="28701" y="183629"/>
                  </a:lnTo>
                  <a:lnTo>
                    <a:pt x="40004" y="200037"/>
                  </a:lnTo>
                  <a:lnTo>
                    <a:pt x="45084" y="208762"/>
                  </a:lnTo>
                  <a:lnTo>
                    <a:pt x="50291" y="217474"/>
                  </a:lnTo>
                  <a:lnTo>
                    <a:pt x="54863" y="226720"/>
                  </a:lnTo>
                  <a:lnTo>
                    <a:pt x="58927" y="236981"/>
                  </a:lnTo>
                  <a:lnTo>
                    <a:pt x="62610" y="247738"/>
                  </a:lnTo>
                  <a:lnTo>
                    <a:pt x="65150" y="259029"/>
                  </a:lnTo>
                </a:path>
              </a:pathLst>
            </a:custGeom>
            <a:ln w="12192">
              <a:solidFill>
                <a:srgbClr val="887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5296" y="4771644"/>
              <a:ext cx="102107" cy="160020"/>
            </a:xfrm>
            <a:prstGeom prst="rect">
              <a:avLst/>
            </a:prstGeom>
          </p:spPr>
        </p:pic>
      </p:grpSp>
      <p:pic>
        <p:nvPicPr>
          <p:cNvPr id="12290" name="Picture 2" descr="https://sun9-26.userapi.com/impf/c637930/v637930947/1d6fc/vxgQZrr9eH8.jpg?size=1920x1281&amp;quality=96&amp;sign=6281736c53cbeba57a5b0a601081177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1950"/>
            <a:ext cx="3426324" cy="2286000"/>
          </a:xfrm>
          <a:prstGeom prst="rect">
            <a:avLst/>
          </a:prstGeom>
          <a:noFill/>
        </p:spPr>
      </p:pic>
      <p:pic>
        <p:nvPicPr>
          <p:cNvPr id="12292" name="Picture 4" descr="https://sun9-44.userapi.com/impf/c637930/v637930947/1d7c4/MaJSDkS7ApY.jpg?size=1920x1281&amp;quality=96&amp;sign=6935224e7bbde6f0274e4c7508e5b9d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876550"/>
            <a:ext cx="3083691" cy="2057400"/>
          </a:xfrm>
          <a:prstGeom prst="rect">
            <a:avLst/>
          </a:prstGeom>
          <a:noFill/>
        </p:spPr>
      </p:pic>
      <p:pic>
        <p:nvPicPr>
          <p:cNvPr id="12294" name="Picture 6" descr="https://sun9-56.userapi.com/impf/c637930/v637930947/1d74c/OLExPDniTPA.jpg?size=1920x1281&amp;quality=96&amp;sign=49b2779c382a3f45376b5acdfdf2066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89" y="2724150"/>
            <a:ext cx="3390811" cy="226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849" y="389985"/>
            <a:ext cx="26670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spc="-10" dirty="0">
                <a:solidFill>
                  <a:srgbClr val="8DAB8E"/>
                </a:solidFill>
              </a:rPr>
              <a:t>ПРОДУКТ</a:t>
            </a:r>
            <a:endParaRPr sz="3300" dirty="0"/>
          </a:p>
        </p:txBody>
      </p:sp>
      <p:grpSp>
        <p:nvGrpSpPr>
          <p:cNvPr id="9" name="object 9"/>
          <p:cNvGrpSpPr/>
          <p:nvPr/>
        </p:nvGrpSpPr>
        <p:grpSpPr>
          <a:xfrm>
            <a:off x="8775192" y="4658893"/>
            <a:ext cx="228600" cy="355600"/>
            <a:chOff x="8775192" y="4658893"/>
            <a:chExt cx="228600" cy="3556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1580" y="4777765"/>
              <a:ext cx="106680" cy="2361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781288" y="4664989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79">
                  <a:moveTo>
                    <a:pt x="151256" y="259029"/>
                  </a:moveTo>
                  <a:lnTo>
                    <a:pt x="153796" y="247738"/>
                  </a:lnTo>
                  <a:lnTo>
                    <a:pt x="157479" y="236981"/>
                  </a:lnTo>
                  <a:lnTo>
                    <a:pt x="161543" y="226720"/>
                  </a:lnTo>
                  <a:lnTo>
                    <a:pt x="166115" y="217474"/>
                  </a:lnTo>
                  <a:lnTo>
                    <a:pt x="171322" y="208762"/>
                  </a:lnTo>
                  <a:lnTo>
                    <a:pt x="176402" y="200037"/>
                  </a:lnTo>
                  <a:lnTo>
                    <a:pt x="198500" y="167220"/>
                  </a:lnTo>
                  <a:lnTo>
                    <a:pt x="213867" y="130289"/>
                  </a:lnTo>
                  <a:lnTo>
                    <a:pt x="216407" y="108229"/>
                  </a:lnTo>
                  <a:lnTo>
                    <a:pt x="207644" y="66166"/>
                  </a:lnTo>
                  <a:lnTo>
                    <a:pt x="184657" y="31800"/>
                  </a:lnTo>
                  <a:lnTo>
                    <a:pt x="150240" y="8712"/>
                  </a:lnTo>
                  <a:lnTo>
                    <a:pt x="108203" y="0"/>
                  </a:lnTo>
                  <a:lnTo>
                    <a:pt x="66166" y="8712"/>
                  </a:lnTo>
                  <a:lnTo>
                    <a:pt x="31750" y="31800"/>
                  </a:lnTo>
                  <a:lnTo>
                    <a:pt x="8762" y="66166"/>
                  </a:lnTo>
                  <a:lnTo>
                    <a:pt x="0" y="108229"/>
                  </a:lnTo>
                  <a:lnTo>
                    <a:pt x="8762" y="149783"/>
                  </a:lnTo>
                  <a:lnTo>
                    <a:pt x="28701" y="183629"/>
                  </a:lnTo>
                  <a:lnTo>
                    <a:pt x="40004" y="200037"/>
                  </a:lnTo>
                  <a:lnTo>
                    <a:pt x="45084" y="208762"/>
                  </a:lnTo>
                  <a:lnTo>
                    <a:pt x="50291" y="217474"/>
                  </a:lnTo>
                  <a:lnTo>
                    <a:pt x="54863" y="226720"/>
                  </a:lnTo>
                  <a:lnTo>
                    <a:pt x="58927" y="236981"/>
                  </a:lnTo>
                  <a:lnTo>
                    <a:pt x="62610" y="247738"/>
                  </a:lnTo>
                  <a:lnTo>
                    <a:pt x="65150" y="259029"/>
                  </a:lnTo>
                </a:path>
              </a:pathLst>
            </a:custGeom>
            <a:ln w="12192">
              <a:solidFill>
                <a:srgbClr val="887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5296" y="4771644"/>
              <a:ext cx="102107" cy="160020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7227A55-527C-41C5-8689-1A1F6A318F9C}"/>
              </a:ext>
            </a:extLst>
          </p:cNvPr>
          <p:cNvSpPr/>
          <p:nvPr/>
        </p:nvSpPr>
        <p:spPr>
          <a:xfrm>
            <a:off x="838200" y="9121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b="1" i="0" cap="all" dirty="0">
                <a:solidFill>
                  <a:srgbClr val="2C2C2C"/>
                </a:solidFill>
                <a:effectLst/>
                <a:latin typeface="IBM Plex Sans"/>
              </a:rPr>
              <a:t>ПЛАТФОРМА ДЛЯ ПРИВЛЕЧЕНИЯ ПОДРОСТКОВ И МОЛОДЕЖИ В ВОЗРОЖДЕНИИ ВОИНСКИХ ТРАДИЦИИ В НАШЕЙ СТРАНЕ И РАЗВИТИИ ПАТРИОТИЧЕСКОГО ВОСПИТАНИЯ МОЛОДЕЖИ</a:t>
            </a:r>
          </a:p>
        </p:txBody>
      </p:sp>
      <p:pic>
        <p:nvPicPr>
          <p:cNvPr id="1026" name="Picture 2" descr="C:\Users\Игорь\Desktop\Галере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00350"/>
            <a:ext cx="3952508" cy="1905000"/>
          </a:xfrm>
          <a:prstGeom prst="rect">
            <a:avLst/>
          </a:prstGeom>
          <a:noFill/>
        </p:spPr>
      </p:pic>
      <p:pic>
        <p:nvPicPr>
          <p:cNvPr id="1027" name="Picture 3" descr="C:\Users\Игорь\Desktop\Воин дон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5750"/>
            <a:ext cx="3279775" cy="435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059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395" y="338454"/>
            <a:ext cx="4044950" cy="9766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55090" marR="5080" indent="-1343025">
              <a:lnSpc>
                <a:spcPts val="3529"/>
              </a:lnSpc>
              <a:spcBef>
                <a:spcPts val="575"/>
              </a:spcBef>
            </a:pPr>
            <a:r>
              <a:rPr sz="3300" spc="-20" dirty="0">
                <a:solidFill>
                  <a:srgbClr val="E6C069"/>
                </a:solidFill>
              </a:rPr>
              <a:t>Социально-</a:t>
            </a:r>
            <a:r>
              <a:rPr sz="3300" spc="-10" dirty="0">
                <a:solidFill>
                  <a:srgbClr val="E6C069"/>
                </a:solidFill>
              </a:rPr>
              <a:t>значимый эффект</a:t>
            </a:r>
            <a:endParaRPr sz="3300"/>
          </a:p>
        </p:txBody>
      </p:sp>
      <p:sp>
        <p:nvSpPr>
          <p:cNvPr id="7" name="object 7"/>
          <p:cNvSpPr txBox="1"/>
          <p:nvPr/>
        </p:nvSpPr>
        <p:spPr>
          <a:xfrm>
            <a:off x="838200" y="1428750"/>
            <a:ext cx="3902253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solidFill>
                  <a:srgbClr val="181B0D"/>
                </a:solidFill>
                <a:latin typeface="Calibri"/>
                <a:cs typeface="Calibri"/>
              </a:rPr>
              <a:t>Рост количества патриотических мероприятий в городах, вузах, школах регионов и на федеральном уровне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dirty="0">
                <a:solidFill>
                  <a:srgbClr val="181B0D"/>
                </a:solidFill>
                <a:latin typeface="Calibri"/>
                <a:cs typeface="Calibri"/>
              </a:rPr>
              <a:t>Молодежь вовлечена в организацию и проведение мероприятий, их продвижение в СМИ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600" b="1" dirty="0">
                <a:solidFill>
                  <a:srgbClr val="181B0D"/>
                </a:solidFill>
                <a:latin typeface="Calibri"/>
                <a:cs typeface="Calibri"/>
              </a:rPr>
              <a:t>Члены проекта участвуют в федеральных мероприятиях указанного направления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1266" name="Picture 2" descr="https://sun9-52.userapi.com/impf/c633428/v633428947/2837d/sveApjnYVa4.jpg?size=1280x1280&amp;quality=96&amp;sign=44ceb1a0a7ee6a6d3b40abb8b5cbe62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2395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775" rIns="0" bIns="0" rtlCol="0">
            <a:spAutoFit/>
          </a:bodyPr>
          <a:lstStyle/>
          <a:p>
            <a:pPr marL="30238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6C069"/>
                </a:solidFill>
              </a:rPr>
              <a:t>Рынок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0555" y="2234183"/>
            <a:ext cx="6306820" cy="1190625"/>
            <a:chOff x="1400555" y="2234183"/>
            <a:chExt cx="6306820" cy="11906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708" y="2566415"/>
              <a:ext cx="760476" cy="534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4876" y="2566415"/>
              <a:ext cx="780288" cy="534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555" y="2488691"/>
              <a:ext cx="1322832" cy="908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3632" y="2488691"/>
              <a:ext cx="1309115" cy="908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9652" y="2516123"/>
              <a:ext cx="1347216" cy="9083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1067" y="2234183"/>
              <a:ext cx="760476" cy="534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20898" y="2220594"/>
            <a:ext cx="66992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725">
              <a:lnSpc>
                <a:spcPct val="1214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SAM SAM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6711" y="2234183"/>
            <a:ext cx="780288" cy="5349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07811" y="2220594"/>
            <a:ext cx="69088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725">
              <a:lnSpc>
                <a:spcPct val="1214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SOM SOM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6800" y="1556003"/>
            <a:ext cx="7484745" cy="1876425"/>
            <a:chOff x="1066800" y="1556003"/>
            <a:chExt cx="7484745" cy="1876425"/>
          </a:xfrm>
        </p:grpSpPr>
        <p:sp>
          <p:nvSpPr>
            <p:cNvPr id="14" name="object 14"/>
            <p:cNvSpPr/>
            <p:nvPr/>
          </p:nvSpPr>
          <p:spPr>
            <a:xfrm>
              <a:off x="2485644" y="1556003"/>
              <a:ext cx="3891279" cy="1876425"/>
            </a:xfrm>
            <a:custGeom>
              <a:avLst/>
              <a:gdLst/>
              <a:ahLst/>
              <a:cxnLst/>
              <a:rect l="l" t="t" r="r" b="b"/>
              <a:pathLst>
                <a:path w="3891279" h="1876425">
                  <a:moveTo>
                    <a:pt x="1402080" y="577723"/>
                  </a:moveTo>
                  <a:lnTo>
                    <a:pt x="1077849" y="0"/>
                  </a:lnTo>
                  <a:lnTo>
                    <a:pt x="0" y="0"/>
                  </a:lnTo>
                  <a:lnTo>
                    <a:pt x="1084199" y="1876044"/>
                  </a:lnTo>
                  <a:lnTo>
                    <a:pt x="1402080" y="577723"/>
                  </a:lnTo>
                  <a:close/>
                </a:path>
                <a:path w="3891279" h="1876425">
                  <a:moveTo>
                    <a:pt x="3890772" y="577723"/>
                  </a:moveTo>
                  <a:lnTo>
                    <a:pt x="3566541" y="0"/>
                  </a:lnTo>
                  <a:lnTo>
                    <a:pt x="2488692" y="0"/>
                  </a:lnTo>
                  <a:lnTo>
                    <a:pt x="3572891" y="1876044"/>
                  </a:lnTo>
                  <a:lnTo>
                    <a:pt x="3890772" y="577723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4852" y="1556003"/>
              <a:ext cx="2496820" cy="1876425"/>
            </a:xfrm>
            <a:custGeom>
              <a:avLst/>
              <a:gdLst/>
              <a:ahLst/>
              <a:cxnLst/>
              <a:rect l="l" t="t" r="r" b="b"/>
              <a:pathLst>
                <a:path w="2496820" h="1876425">
                  <a:moveTo>
                    <a:pt x="2496312" y="0"/>
                  </a:moveTo>
                  <a:lnTo>
                    <a:pt x="469011" y="0"/>
                  </a:lnTo>
                  <a:lnTo>
                    <a:pt x="0" y="1876044"/>
                  </a:lnTo>
                  <a:lnTo>
                    <a:pt x="2027301" y="1876044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F5E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800" y="1556003"/>
              <a:ext cx="2496820" cy="1876425"/>
            </a:xfrm>
            <a:custGeom>
              <a:avLst/>
              <a:gdLst/>
              <a:ahLst/>
              <a:cxnLst/>
              <a:rect l="l" t="t" r="r" b="b"/>
              <a:pathLst>
                <a:path w="2496820" h="1876425">
                  <a:moveTo>
                    <a:pt x="2496312" y="0"/>
                  </a:moveTo>
                  <a:lnTo>
                    <a:pt x="469011" y="0"/>
                  </a:lnTo>
                  <a:lnTo>
                    <a:pt x="0" y="1876044"/>
                  </a:lnTo>
                  <a:lnTo>
                    <a:pt x="2027301" y="1876044"/>
                  </a:lnTo>
                  <a:lnTo>
                    <a:pt x="2496312" y="0"/>
                  </a:lnTo>
                  <a:close/>
                </a:path>
              </a:pathLst>
            </a:custGeom>
            <a:solidFill>
              <a:srgbClr val="D6A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0064" y="1556003"/>
              <a:ext cx="2494915" cy="1876425"/>
            </a:xfrm>
            <a:custGeom>
              <a:avLst/>
              <a:gdLst/>
              <a:ahLst/>
              <a:cxnLst/>
              <a:rect l="l" t="t" r="r" b="b"/>
              <a:pathLst>
                <a:path w="2494915" h="1876425">
                  <a:moveTo>
                    <a:pt x="2494788" y="0"/>
                  </a:moveTo>
                  <a:lnTo>
                    <a:pt x="469011" y="0"/>
                  </a:lnTo>
                  <a:lnTo>
                    <a:pt x="0" y="1876044"/>
                  </a:lnTo>
                  <a:lnTo>
                    <a:pt x="2025777" y="1876044"/>
                  </a:lnTo>
                  <a:lnTo>
                    <a:pt x="2494788" y="0"/>
                  </a:lnTo>
                  <a:close/>
                </a:path>
              </a:pathLst>
            </a:custGeom>
            <a:solidFill>
              <a:srgbClr val="EFD9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2391" y="2156459"/>
              <a:ext cx="1322832" cy="9083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629536" y="2240991"/>
            <a:ext cx="1018540" cy="52879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 indent="212725">
              <a:lnSpc>
                <a:spcPct val="68400"/>
              </a:lnSpc>
              <a:spcBef>
                <a:spcPts val="1320"/>
              </a:spcBef>
            </a:pPr>
            <a:r>
              <a:rPr sz="3200" spc="-25" dirty="0">
                <a:solidFill>
                  <a:srgbClr val="453D2F"/>
                </a:solidFill>
                <a:latin typeface="Calibri"/>
                <a:cs typeface="Calibri"/>
              </a:rPr>
              <a:t>ТAM 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26991" y="2156460"/>
            <a:ext cx="1309115" cy="9083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143883" y="2240991"/>
            <a:ext cx="1007110" cy="52879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 indent="212725">
              <a:lnSpc>
                <a:spcPct val="68400"/>
              </a:lnSpc>
              <a:spcBef>
                <a:spcPts val="1320"/>
              </a:spcBef>
            </a:pPr>
            <a:r>
              <a:rPr sz="3200" spc="-25" dirty="0">
                <a:solidFill>
                  <a:srgbClr val="453D2F"/>
                </a:solidFill>
                <a:latin typeface="Calibri"/>
                <a:cs typeface="Calibri"/>
              </a:rPr>
              <a:t>SAM 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73011" y="2183892"/>
            <a:ext cx="1347216" cy="90830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589903" y="2268727"/>
            <a:ext cx="1043305" cy="52879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 indent="212725">
              <a:lnSpc>
                <a:spcPct val="68300"/>
              </a:lnSpc>
              <a:spcBef>
                <a:spcPts val="1320"/>
              </a:spcBef>
            </a:pPr>
            <a:r>
              <a:rPr sz="3200" spc="-25" dirty="0">
                <a:solidFill>
                  <a:srgbClr val="453D2F"/>
                </a:solidFill>
                <a:latin typeface="Calibri"/>
                <a:cs typeface="Calibri"/>
              </a:rPr>
              <a:t>SOM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44128" y="4710709"/>
            <a:ext cx="360045" cy="295910"/>
          </a:xfrm>
          <a:custGeom>
            <a:avLst/>
            <a:gdLst/>
            <a:ahLst/>
            <a:cxnLst/>
            <a:rect l="l" t="t" r="r" b="b"/>
            <a:pathLst>
              <a:path w="360045" h="295910">
                <a:moveTo>
                  <a:pt x="349503" y="39382"/>
                </a:moveTo>
                <a:lnTo>
                  <a:pt x="243204" y="39382"/>
                </a:lnTo>
                <a:lnTo>
                  <a:pt x="243204" y="30683"/>
                </a:lnTo>
                <a:lnTo>
                  <a:pt x="243204" y="27622"/>
                </a:lnTo>
                <a:lnTo>
                  <a:pt x="242697" y="24549"/>
                </a:lnTo>
                <a:lnTo>
                  <a:pt x="212598" y="0"/>
                </a:lnTo>
                <a:lnTo>
                  <a:pt x="147193" y="0"/>
                </a:lnTo>
                <a:lnTo>
                  <a:pt x="116967" y="24549"/>
                </a:lnTo>
                <a:lnTo>
                  <a:pt x="116458" y="27622"/>
                </a:lnTo>
                <a:lnTo>
                  <a:pt x="116458" y="30683"/>
                </a:lnTo>
                <a:lnTo>
                  <a:pt x="116458" y="39382"/>
                </a:lnTo>
                <a:lnTo>
                  <a:pt x="10287" y="39382"/>
                </a:lnTo>
                <a:lnTo>
                  <a:pt x="8254" y="39382"/>
                </a:lnTo>
                <a:lnTo>
                  <a:pt x="6096" y="39890"/>
                </a:lnTo>
                <a:lnTo>
                  <a:pt x="4572" y="40919"/>
                </a:lnTo>
                <a:lnTo>
                  <a:pt x="3048" y="42443"/>
                </a:lnTo>
                <a:lnTo>
                  <a:pt x="1524" y="43484"/>
                </a:lnTo>
                <a:lnTo>
                  <a:pt x="1016" y="45516"/>
                </a:lnTo>
                <a:lnTo>
                  <a:pt x="0" y="47574"/>
                </a:lnTo>
                <a:lnTo>
                  <a:pt x="0" y="49618"/>
                </a:lnTo>
                <a:lnTo>
                  <a:pt x="0" y="121246"/>
                </a:lnTo>
                <a:lnTo>
                  <a:pt x="507" y="125323"/>
                </a:lnTo>
                <a:lnTo>
                  <a:pt x="1524" y="128917"/>
                </a:lnTo>
                <a:lnTo>
                  <a:pt x="20447" y="141706"/>
                </a:lnTo>
                <a:lnTo>
                  <a:pt x="161925" y="141706"/>
                </a:lnTo>
                <a:lnTo>
                  <a:pt x="161925" y="128917"/>
                </a:lnTo>
                <a:lnTo>
                  <a:pt x="172212" y="118681"/>
                </a:lnTo>
                <a:lnTo>
                  <a:pt x="187451" y="118681"/>
                </a:lnTo>
                <a:lnTo>
                  <a:pt x="197739" y="128917"/>
                </a:lnTo>
                <a:lnTo>
                  <a:pt x="197739" y="141706"/>
                </a:lnTo>
                <a:lnTo>
                  <a:pt x="339217" y="141706"/>
                </a:lnTo>
                <a:lnTo>
                  <a:pt x="343280" y="141185"/>
                </a:lnTo>
                <a:lnTo>
                  <a:pt x="347345" y="140169"/>
                </a:lnTo>
                <a:lnTo>
                  <a:pt x="359664" y="121246"/>
                </a:lnTo>
                <a:lnTo>
                  <a:pt x="359664" y="49618"/>
                </a:lnTo>
                <a:lnTo>
                  <a:pt x="359664" y="47574"/>
                </a:lnTo>
                <a:lnTo>
                  <a:pt x="358648" y="45516"/>
                </a:lnTo>
                <a:lnTo>
                  <a:pt x="358140" y="43484"/>
                </a:lnTo>
                <a:lnTo>
                  <a:pt x="356616" y="42443"/>
                </a:lnTo>
                <a:lnTo>
                  <a:pt x="355092" y="40919"/>
                </a:lnTo>
                <a:lnTo>
                  <a:pt x="353568" y="39890"/>
                </a:lnTo>
                <a:lnTo>
                  <a:pt x="351536" y="39382"/>
                </a:lnTo>
                <a:lnTo>
                  <a:pt x="349503" y="39382"/>
                </a:lnTo>
                <a:close/>
              </a:path>
              <a:path w="360045" h="295910">
                <a:moveTo>
                  <a:pt x="222757" y="39382"/>
                </a:moveTo>
                <a:lnTo>
                  <a:pt x="136905" y="39382"/>
                </a:lnTo>
                <a:lnTo>
                  <a:pt x="136905" y="30683"/>
                </a:lnTo>
                <a:lnTo>
                  <a:pt x="136905" y="28625"/>
                </a:lnTo>
                <a:lnTo>
                  <a:pt x="137922" y="27089"/>
                </a:lnTo>
                <a:lnTo>
                  <a:pt x="138429" y="25057"/>
                </a:lnTo>
                <a:lnTo>
                  <a:pt x="139953" y="23520"/>
                </a:lnTo>
                <a:lnTo>
                  <a:pt x="141477" y="22491"/>
                </a:lnTo>
                <a:lnTo>
                  <a:pt x="143001" y="21462"/>
                </a:lnTo>
                <a:lnTo>
                  <a:pt x="145161" y="20954"/>
                </a:lnTo>
                <a:lnTo>
                  <a:pt x="147193" y="20459"/>
                </a:lnTo>
                <a:lnTo>
                  <a:pt x="212598" y="20459"/>
                </a:lnTo>
                <a:lnTo>
                  <a:pt x="214629" y="20954"/>
                </a:lnTo>
                <a:lnTo>
                  <a:pt x="216662" y="21462"/>
                </a:lnTo>
                <a:lnTo>
                  <a:pt x="218186" y="22491"/>
                </a:lnTo>
                <a:lnTo>
                  <a:pt x="219710" y="23520"/>
                </a:lnTo>
                <a:lnTo>
                  <a:pt x="221233" y="25057"/>
                </a:lnTo>
                <a:lnTo>
                  <a:pt x="221742" y="27089"/>
                </a:lnTo>
                <a:lnTo>
                  <a:pt x="222757" y="28625"/>
                </a:lnTo>
                <a:lnTo>
                  <a:pt x="222757" y="30683"/>
                </a:lnTo>
                <a:lnTo>
                  <a:pt x="222757" y="39382"/>
                </a:lnTo>
                <a:close/>
              </a:path>
              <a:path w="360045" h="295910">
                <a:moveTo>
                  <a:pt x="198120" y="146303"/>
                </a:moveTo>
                <a:lnTo>
                  <a:pt x="198120" y="155917"/>
                </a:lnTo>
                <a:lnTo>
                  <a:pt x="197612" y="157962"/>
                </a:lnTo>
                <a:lnTo>
                  <a:pt x="197103" y="159981"/>
                </a:lnTo>
                <a:lnTo>
                  <a:pt x="195961" y="162026"/>
                </a:lnTo>
                <a:lnTo>
                  <a:pt x="194945" y="163029"/>
                </a:lnTo>
                <a:lnTo>
                  <a:pt x="193421" y="164553"/>
                </a:lnTo>
                <a:lnTo>
                  <a:pt x="191262" y="165569"/>
                </a:lnTo>
                <a:lnTo>
                  <a:pt x="189738" y="166090"/>
                </a:lnTo>
                <a:lnTo>
                  <a:pt x="187705" y="166090"/>
                </a:lnTo>
                <a:lnTo>
                  <a:pt x="171957" y="166090"/>
                </a:lnTo>
                <a:lnTo>
                  <a:pt x="169925" y="166090"/>
                </a:lnTo>
                <a:lnTo>
                  <a:pt x="168401" y="165569"/>
                </a:lnTo>
                <a:lnTo>
                  <a:pt x="166243" y="164553"/>
                </a:lnTo>
                <a:lnTo>
                  <a:pt x="164719" y="163029"/>
                </a:lnTo>
                <a:lnTo>
                  <a:pt x="163702" y="162026"/>
                </a:lnTo>
                <a:lnTo>
                  <a:pt x="162560" y="159981"/>
                </a:lnTo>
                <a:lnTo>
                  <a:pt x="162051" y="157962"/>
                </a:lnTo>
                <a:lnTo>
                  <a:pt x="161544" y="155917"/>
                </a:lnTo>
                <a:lnTo>
                  <a:pt x="161544" y="146303"/>
                </a:lnTo>
              </a:path>
              <a:path w="360045" h="295910">
                <a:moveTo>
                  <a:pt x="0" y="137159"/>
                </a:moveTo>
                <a:lnTo>
                  <a:pt x="0" y="285381"/>
                </a:lnTo>
                <a:lnTo>
                  <a:pt x="0" y="287413"/>
                </a:lnTo>
                <a:lnTo>
                  <a:pt x="1016" y="288950"/>
                </a:lnTo>
                <a:lnTo>
                  <a:pt x="1524" y="290995"/>
                </a:lnTo>
                <a:lnTo>
                  <a:pt x="3048" y="292557"/>
                </a:lnTo>
                <a:lnTo>
                  <a:pt x="4572" y="293560"/>
                </a:lnTo>
                <a:lnTo>
                  <a:pt x="6096" y="294601"/>
                </a:lnTo>
                <a:lnTo>
                  <a:pt x="8254" y="295109"/>
                </a:lnTo>
                <a:lnTo>
                  <a:pt x="10287" y="295630"/>
                </a:lnTo>
                <a:lnTo>
                  <a:pt x="349503" y="295630"/>
                </a:lnTo>
                <a:lnTo>
                  <a:pt x="351536" y="295109"/>
                </a:lnTo>
                <a:lnTo>
                  <a:pt x="353568" y="294601"/>
                </a:lnTo>
                <a:lnTo>
                  <a:pt x="355092" y="293560"/>
                </a:lnTo>
                <a:lnTo>
                  <a:pt x="356616" y="292557"/>
                </a:lnTo>
                <a:lnTo>
                  <a:pt x="358140" y="290995"/>
                </a:lnTo>
                <a:lnTo>
                  <a:pt x="358648" y="288950"/>
                </a:lnTo>
                <a:lnTo>
                  <a:pt x="359664" y="287413"/>
                </a:lnTo>
                <a:lnTo>
                  <a:pt x="359664" y="285381"/>
                </a:lnTo>
                <a:lnTo>
                  <a:pt x="359664" y="137159"/>
                </a:lnTo>
              </a:path>
            </a:pathLst>
          </a:custGeom>
          <a:ln w="12192">
            <a:solidFill>
              <a:srgbClr val="EEEC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77492" y="3466467"/>
            <a:ext cx="1635125" cy="10949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3970" algn="just">
              <a:lnSpc>
                <a:spcPct val="108300"/>
              </a:lnSpc>
              <a:spcBef>
                <a:spcPts val="340"/>
              </a:spcBef>
            </a:pPr>
            <a:r>
              <a:rPr lang="ru-RU" sz="1600" b="1" spc="-20" dirty="0" smtClean="0">
                <a:latin typeface="Calibri"/>
                <a:cs typeface="Calibri"/>
              </a:rPr>
              <a:t>Кол-во </a:t>
            </a:r>
            <a:r>
              <a:rPr lang="ru-RU" sz="1600" b="1" spc="-20" dirty="0">
                <a:latin typeface="Calibri"/>
                <a:cs typeface="Calibri"/>
              </a:rPr>
              <a:t>подростков в возрасте 10 до 25 лет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12641" y="3466467"/>
            <a:ext cx="1889125" cy="136082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indent="48895" algn="l">
              <a:lnSpc>
                <a:spcPct val="108300"/>
              </a:lnSpc>
              <a:spcBef>
                <a:spcPts val="340"/>
              </a:spcBef>
            </a:pPr>
            <a:r>
              <a:rPr lang="ru-RU" sz="1600" b="1" dirty="0">
                <a:latin typeface="Calibri"/>
                <a:cs typeface="Calibri"/>
              </a:rPr>
              <a:t>Кол-во подростков интересующихся  военно-патриотическими движениями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77736" y="3466467"/>
            <a:ext cx="2104264" cy="93769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5420" marR="5080" indent="-173355" algn="l">
              <a:lnSpc>
                <a:spcPct val="108300"/>
              </a:lnSpc>
              <a:spcBef>
                <a:spcPts val="340"/>
              </a:spcBef>
            </a:pPr>
            <a:r>
              <a:rPr lang="ru-RU" sz="1600" b="1" dirty="0">
                <a:latin typeface="Calibri"/>
                <a:cs typeface="Calibri"/>
              </a:rPr>
              <a:t>2000 члены</a:t>
            </a:r>
          </a:p>
          <a:p>
            <a:pPr marL="185420" marR="5080" indent="-173355" algn="l">
              <a:lnSpc>
                <a:spcPct val="108300"/>
              </a:lnSpc>
              <a:spcBef>
                <a:spcPts val="340"/>
              </a:spcBef>
            </a:pPr>
            <a:r>
              <a:rPr lang="ru-RU" sz="1600" b="1" dirty="0">
                <a:latin typeface="Calibri"/>
                <a:cs typeface="Calibri"/>
              </a:rPr>
              <a:t>Ассоциации </a:t>
            </a:r>
          </a:p>
          <a:p>
            <a:pPr marL="185420" marR="5080" indent="-173355">
              <a:lnSpc>
                <a:spcPct val="108300"/>
              </a:lnSpc>
              <a:spcBef>
                <a:spcPts val="340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358140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8140" y="5143500"/>
                  </a:lnTo>
                  <a:lnTo>
                    <a:pt x="358140" y="0"/>
                  </a:lnTo>
                  <a:close/>
                </a:path>
                <a:path w="9144000" h="5143500">
                  <a:moveTo>
                    <a:pt x="9144000" y="0"/>
                  </a:moveTo>
                  <a:lnTo>
                    <a:pt x="530352" y="0"/>
                  </a:lnTo>
                  <a:lnTo>
                    <a:pt x="530352" y="5143500"/>
                  </a:lnTo>
                  <a:lnTo>
                    <a:pt x="9144000" y="51435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" y="0"/>
              <a:ext cx="172720" cy="5143500"/>
            </a:xfrm>
            <a:custGeom>
              <a:avLst/>
              <a:gdLst/>
              <a:ahLst/>
              <a:cxnLst/>
              <a:rect l="l" t="t" r="r" b="b"/>
              <a:pathLst>
                <a:path w="172720" h="5143500">
                  <a:moveTo>
                    <a:pt x="172211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172211" y="5143500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8194" y="522554"/>
            <a:ext cx="2444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E18393"/>
                </a:solidFill>
              </a:rPr>
              <a:t>Конкуренты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19683" y="1223772"/>
            <a:ext cx="3341370" cy="1772921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25"/>
              </a:spcBef>
              <a:buFont typeface="Franklin Gothic Medium"/>
              <a:buChar char="○"/>
              <a:tabLst>
                <a:tab pos="299085" algn="l"/>
              </a:tabLst>
            </a:pPr>
            <a:r>
              <a:rPr lang="ru-RU" sz="1800" spc="-10" dirty="0" err="1">
                <a:solidFill>
                  <a:srgbClr val="181B0D"/>
                </a:solidFill>
                <a:latin typeface="Calibri"/>
                <a:cs typeface="Calibri"/>
              </a:rPr>
              <a:t>Юнармия</a:t>
            </a:r>
            <a:endParaRPr lang="ru-RU" sz="1800" spc="-10" dirty="0">
              <a:solidFill>
                <a:srgbClr val="181B0D"/>
              </a:solidFill>
              <a:latin typeface="Calibri"/>
              <a:cs typeface="Calibri"/>
            </a:endParaRPr>
          </a:p>
          <a:p>
            <a:pPr marL="299085" indent="-286385">
              <a:spcBef>
                <a:spcPts val="1025"/>
              </a:spcBef>
              <a:buFont typeface="Franklin Gothic Medium"/>
              <a:buChar char="○"/>
              <a:tabLst>
                <a:tab pos="299085" algn="l"/>
              </a:tabLst>
            </a:pPr>
            <a:r>
              <a:rPr lang="ru-RU" sz="1800" spc="-10" dirty="0">
                <a:solidFill>
                  <a:srgbClr val="181B0D"/>
                </a:solidFill>
                <a:latin typeface="Calibri"/>
                <a:cs typeface="Calibri"/>
              </a:rPr>
              <a:t>Российские студенческие отряды</a:t>
            </a:r>
          </a:p>
          <a:p>
            <a:pPr marL="299085" indent="-286385">
              <a:spcBef>
                <a:spcPts val="1025"/>
              </a:spcBef>
              <a:buFont typeface="Franklin Gothic Medium"/>
              <a:buChar char="○"/>
              <a:tabLst>
                <a:tab pos="299085" algn="l"/>
              </a:tabLst>
            </a:pPr>
            <a:r>
              <a:rPr lang="ru-RU" sz="1800" spc="-10" dirty="0">
                <a:solidFill>
                  <a:srgbClr val="181B0D"/>
                </a:solidFill>
                <a:latin typeface="Calibri"/>
                <a:cs typeface="Calibri"/>
              </a:rPr>
              <a:t>Российский союз молодежи (</a:t>
            </a:r>
            <a:r>
              <a:rPr lang="ru-RU" sz="1800" spc="-10" dirty="0" err="1">
                <a:solidFill>
                  <a:srgbClr val="181B0D"/>
                </a:solidFill>
                <a:latin typeface="Calibri"/>
                <a:cs typeface="Calibri"/>
              </a:rPr>
              <a:t>Росмолодежь</a:t>
            </a:r>
            <a:r>
              <a:rPr lang="ru-RU" sz="1800" spc="-10" dirty="0">
                <a:solidFill>
                  <a:srgbClr val="181B0D"/>
                </a:solidFill>
                <a:latin typeface="Calibri"/>
                <a:cs typeface="Calibri"/>
              </a:rPr>
              <a:t>)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218" name="AutoShape 2" descr="Логотип Юнарм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Юнармия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1662569" cy="1752600"/>
          </a:xfrm>
          <a:prstGeom prst="rect">
            <a:avLst/>
          </a:prstGeom>
          <a:noFill/>
        </p:spPr>
      </p:pic>
      <p:pic>
        <p:nvPicPr>
          <p:cNvPr id="9222" name="Picture 6" descr="Форма ЮНАРМИЯ и правила её нош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2844800" cy="2133600"/>
          </a:xfrm>
          <a:prstGeom prst="rect">
            <a:avLst/>
          </a:prstGeom>
          <a:noFill/>
        </p:spPr>
      </p:pic>
      <p:pic>
        <p:nvPicPr>
          <p:cNvPr id="9224" name="Picture 8" descr="Волгоградская областная общественная организация Российского Союза Молодеж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90750"/>
            <a:ext cx="2057400" cy="2294002"/>
          </a:xfrm>
          <a:prstGeom prst="rect">
            <a:avLst/>
          </a:prstGeom>
          <a:noFill/>
        </p:spPr>
      </p:pic>
      <p:pic>
        <p:nvPicPr>
          <p:cNvPr id="9226" name="Picture 10" descr="Российский Союз Молодежи приглашает к участию в акции «Мы – граждане  России!» | После уро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90750"/>
            <a:ext cx="2286000" cy="2286000"/>
          </a:xfrm>
          <a:prstGeom prst="rect">
            <a:avLst/>
          </a:prstGeom>
          <a:noFill/>
        </p:spPr>
      </p:pic>
      <p:pic>
        <p:nvPicPr>
          <p:cNvPr id="9232" name="Picture 16" descr="Молодежная общероссийская общественная организация «Российские Студенческие  Отряды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105150"/>
            <a:ext cx="3200400" cy="1708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404" y="183337"/>
            <a:ext cx="3955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solidFill>
                  <a:srgbClr val="000000"/>
                </a:solidFill>
                <a:latin typeface="Calibri"/>
                <a:cs typeface="Calibri"/>
              </a:rPr>
              <a:t>Бизнес-</a:t>
            </a:r>
            <a:r>
              <a:rPr sz="4800" b="0" spc="-35" dirty="0">
                <a:solidFill>
                  <a:srgbClr val="000000"/>
                </a:solidFill>
                <a:latin typeface="Calibri"/>
                <a:cs typeface="Calibri"/>
              </a:rPr>
              <a:t>модель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899" y="1143939"/>
            <a:ext cx="7857744" cy="348538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8853021"/>
              </p:ext>
            </p:extLst>
          </p:nvPr>
        </p:nvGraphicFramePr>
        <p:xfrm>
          <a:off x="790549" y="1140764"/>
          <a:ext cx="7858123" cy="3488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6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6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4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партнеры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349885" indent="-33147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направления деятельности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297815" indent="-1079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Предлагаемые преимущества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334010" indent="-7048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Отношения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клиентами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Сегменты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клиентов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14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Охранная организация "Спецназ-Феникс"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200" dirty="0">
                          <a:latin typeface="Calibri"/>
                          <a:cs typeface="Calibri"/>
                        </a:rPr>
                        <a:t>Военно-патриотическое движение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2729" marR="235585" indent="-3175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Демонстрирование</a:t>
                      </a:r>
                      <a:r>
                        <a:rPr lang="ru-RU" sz="1200" baseline="0" dirty="0" smtClean="0">
                          <a:latin typeface="Calibri"/>
                          <a:cs typeface="Calibri"/>
                        </a:rPr>
                        <a:t>  позитивного </a:t>
                      </a:r>
                      <a:r>
                        <a:rPr lang="ru-RU" sz="1200" baseline="0" smtClean="0">
                          <a:latin typeface="Calibri"/>
                          <a:cs typeface="Calibri"/>
                        </a:rPr>
                        <a:t>опыта работы спецслужб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52400" marR="139065" algn="l">
                        <a:lnSpc>
                          <a:spcPct val="100000"/>
                        </a:lnSpc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Платформа </a:t>
                      </a:r>
                      <a:r>
                        <a:rPr lang="ru-RU" sz="1200" spc="-10" dirty="0" smtClean="0">
                          <a:latin typeface="Calibri"/>
                          <a:cs typeface="Calibri"/>
                        </a:rPr>
                        <a:t>ВОИН</a:t>
                      </a:r>
                      <a:r>
                        <a:rPr lang="ru-RU" sz="1200" spc="-10" baseline="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200" spc="-10" dirty="0" smtClean="0">
                          <a:latin typeface="+mn-lt"/>
                          <a:cs typeface="Calibri"/>
                        </a:rPr>
                        <a:t>voinlife.com</a:t>
                      </a:r>
                      <a:endParaRPr lang="ru-RU" sz="1200" spc="-10" dirty="0">
                        <a:latin typeface="Calibri"/>
                        <a:cs typeface="Calibri"/>
                      </a:endParaRPr>
                    </a:p>
                    <a:p>
                      <a:pPr marL="152400" marR="139065" algn="l">
                        <a:lnSpc>
                          <a:spcPct val="100000"/>
                        </a:lnSpc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Группа в </a:t>
                      </a:r>
                      <a:r>
                        <a:rPr lang="ru-RU" sz="1200" spc="-10" dirty="0" smtClean="0">
                          <a:latin typeface="Calibri"/>
                          <a:cs typeface="Calibri"/>
                        </a:rPr>
                        <a:t>контакте </a:t>
                      </a:r>
                      <a:r>
                        <a:rPr lang="en-US" sz="1200" spc="-10" dirty="0" smtClean="0">
                          <a:latin typeface="+mn-lt"/>
                          <a:cs typeface="Calibri"/>
                        </a:rPr>
                        <a:t>vk.com/</a:t>
                      </a:r>
                      <a:r>
                        <a:rPr lang="en-US" sz="1200" spc="-10" dirty="0" err="1" smtClean="0">
                          <a:latin typeface="+mn-lt"/>
                          <a:cs typeface="Calibri"/>
                        </a:rPr>
                        <a:t>you_voin</a:t>
                      </a:r>
                      <a:endParaRPr lang="ru-RU" sz="1200" spc="-10" dirty="0">
                        <a:latin typeface="Calibri"/>
                        <a:cs typeface="Calibri"/>
                      </a:endParaRPr>
                    </a:p>
                    <a:p>
                      <a:pPr marL="152400" marR="139065" algn="l">
                        <a:lnSpc>
                          <a:spcPct val="100000"/>
                        </a:lnSpc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Группа в </a:t>
                      </a:r>
                      <a:r>
                        <a:rPr lang="ru-RU" sz="1200" spc="-10" dirty="0" smtClean="0">
                          <a:latin typeface="Calibri"/>
                          <a:cs typeface="Calibri"/>
                        </a:rPr>
                        <a:t>телеграмме</a:t>
                      </a:r>
                      <a:r>
                        <a:rPr lang="ru-RU" sz="1200" spc="-1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spc="-10" baseline="0" dirty="0" err="1" smtClean="0">
                          <a:latin typeface="+mn-lt"/>
                          <a:cs typeface="Calibri"/>
                        </a:rPr>
                        <a:t>t.me</a:t>
                      </a:r>
                      <a:r>
                        <a:rPr lang="en-US" sz="1200" spc="-10" baseline="0" dirty="0" smtClean="0">
                          <a:latin typeface="+mn-lt"/>
                          <a:cs typeface="Calibri"/>
                        </a:rPr>
                        <a:t>/</a:t>
                      </a:r>
                      <a:r>
                        <a:rPr lang="en-US" sz="1200" spc="-10" baseline="0" dirty="0" err="1" smtClean="0">
                          <a:latin typeface="+mn-lt"/>
                          <a:cs typeface="Calibri"/>
                        </a:rPr>
                        <a:t>VOIN_mlt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Подростки интересующихся  военно-патриотическими движениями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ресурсы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7505" marR="27305" indent="-316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Платформа</a:t>
                      </a:r>
                    </a:p>
                    <a:p>
                      <a:pPr marL="357505" marR="27305" indent="-31623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Команда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515">
                <a:tc gridSpan="3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Структура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расходов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4076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Потоки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выручки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solidFill>
                      <a:srgbClr val="E6C0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0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cs typeface="Calibri"/>
                        </a:rPr>
                        <a:t>проведение мероприятий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lnB w="6350">
                      <a:solidFill>
                        <a:srgbClr val="E6C06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5960" marR="33020" indent="-6496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Одежда </a:t>
                      </a:r>
                      <a:r>
                        <a:rPr lang="ru-RU" sz="1200" spc="-10" dirty="0" err="1">
                          <a:latin typeface="Calibri"/>
                          <a:cs typeface="Calibri"/>
                        </a:rPr>
                        <a:t>мерч</a:t>
                      </a:r>
                      <a:r>
                        <a:rPr lang="ru-RU" sz="1200" spc="-10" dirty="0">
                          <a:latin typeface="Calibri"/>
                          <a:cs typeface="Calibri"/>
                        </a:rPr>
                        <a:t> с символикой</a:t>
                      </a:r>
                    </a:p>
                    <a:p>
                      <a:pPr marL="695960" marR="33020" indent="-6496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spc="-10" dirty="0">
                          <a:latin typeface="Calibri"/>
                          <a:cs typeface="Calibri"/>
                        </a:rPr>
                        <a:t>Спонсоры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E6C069"/>
                      </a:solidFill>
                      <a:prstDash val="solid"/>
                    </a:lnL>
                    <a:lnR w="6350">
                      <a:solidFill>
                        <a:srgbClr val="E6C069"/>
                      </a:solidFill>
                      <a:prstDash val="solid"/>
                    </a:lnR>
                    <a:lnB w="6350">
                      <a:solidFill>
                        <a:srgbClr val="E6C06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654795" y="4715281"/>
            <a:ext cx="360045" cy="295910"/>
          </a:xfrm>
          <a:custGeom>
            <a:avLst/>
            <a:gdLst/>
            <a:ahLst/>
            <a:cxnLst/>
            <a:rect l="l" t="t" r="r" b="b"/>
            <a:pathLst>
              <a:path w="360045" h="295910">
                <a:moveTo>
                  <a:pt x="349503" y="39382"/>
                </a:moveTo>
                <a:lnTo>
                  <a:pt x="243204" y="39382"/>
                </a:lnTo>
                <a:lnTo>
                  <a:pt x="243204" y="30683"/>
                </a:lnTo>
                <a:lnTo>
                  <a:pt x="243204" y="27622"/>
                </a:lnTo>
                <a:lnTo>
                  <a:pt x="242697" y="24549"/>
                </a:lnTo>
                <a:lnTo>
                  <a:pt x="212598" y="0"/>
                </a:lnTo>
                <a:lnTo>
                  <a:pt x="147193" y="0"/>
                </a:lnTo>
                <a:lnTo>
                  <a:pt x="116967" y="24549"/>
                </a:lnTo>
                <a:lnTo>
                  <a:pt x="116458" y="27622"/>
                </a:lnTo>
                <a:lnTo>
                  <a:pt x="116458" y="30683"/>
                </a:lnTo>
                <a:lnTo>
                  <a:pt x="116458" y="39382"/>
                </a:lnTo>
                <a:lnTo>
                  <a:pt x="10286" y="39382"/>
                </a:lnTo>
                <a:lnTo>
                  <a:pt x="8254" y="39382"/>
                </a:lnTo>
                <a:lnTo>
                  <a:pt x="6096" y="39890"/>
                </a:lnTo>
                <a:lnTo>
                  <a:pt x="4572" y="40919"/>
                </a:lnTo>
                <a:lnTo>
                  <a:pt x="3048" y="42443"/>
                </a:lnTo>
                <a:lnTo>
                  <a:pt x="1524" y="43484"/>
                </a:lnTo>
                <a:lnTo>
                  <a:pt x="1015" y="45516"/>
                </a:lnTo>
                <a:lnTo>
                  <a:pt x="0" y="47574"/>
                </a:lnTo>
                <a:lnTo>
                  <a:pt x="0" y="49618"/>
                </a:lnTo>
                <a:lnTo>
                  <a:pt x="0" y="121246"/>
                </a:lnTo>
                <a:lnTo>
                  <a:pt x="507" y="125323"/>
                </a:lnTo>
                <a:lnTo>
                  <a:pt x="1524" y="128917"/>
                </a:lnTo>
                <a:lnTo>
                  <a:pt x="20447" y="141706"/>
                </a:lnTo>
                <a:lnTo>
                  <a:pt x="161925" y="141706"/>
                </a:lnTo>
                <a:lnTo>
                  <a:pt x="161925" y="128917"/>
                </a:lnTo>
                <a:lnTo>
                  <a:pt x="172211" y="118681"/>
                </a:lnTo>
                <a:lnTo>
                  <a:pt x="187451" y="118681"/>
                </a:lnTo>
                <a:lnTo>
                  <a:pt x="197738" y="128917"/>
                </a:lnTo>
                <a:lnTo>
                  <a:pt x="197738" y="141706"/>
                </a:lnTo>
                <a:lnTo>
                  <a:pt x="339217" y="141706"/>
                </a:lnTo>
                <a:lnTo>
                  <a:pt x="343280" y="141185"/>
                </a:lnTo>
                <a:lnTo>
                  <a:pt x="347345" y="140169"/>
                </a:lnTo>
                <a:lnTo>
                  <a:pt x="359663" y="121246"/>
                </a:lnTo>
                <a:lnTo>
                  <a:pt x="359663" y="49618"/>
                </a:lnTo>
                <a:lnTo>
                  <a:pt x="359663" y="47574"/>
                </a:lnTo>
                <a:lnTo>
                  <a:pt x="358648" y="45516"/>
                </a:lnTo>
                <a:lnTo>
                  <a:pt x="358139" y="43484"/>
                </a:lnTo>
                <a:lnTo>
                  <a:pt x="356615" y="42443"/>
                </a:lnTo>
                <a:lnTo>
                  <a:pt x="355092" y="40919"/>
                </a:lnTo>
                <a:lnTo>
                  <a:pt x="353568" y="39890"/>
                </a:lnTo>
                <a:lnTo>
                  <a:pt x="351535" y="39382"/>
                </a:lnTo>
                <a:lnTo>
                  <a:pt x="349503" y="39382"/>
                </a:lnTo>
                <a:close/>
              </a:path>
              <a:path w="360045" h="295910">
                <a:moveTo>
                  <a:pt x="222757" y="39382"/>
                </a:moveTo>
                <a:lnTo>
                  <a:pt x="136905" y="39382"/>
                </a:lnTo>
                <a:lnTo>
                  <a:pt x="136905" y="30683"/>
                </a:lnTo>
                <a:lnTo>
                  <a:pt x="136905" y="28625"/>
                </a:lnTo>
                <a:lnTo>
                  <a:pt x="137922" y="27089"/>
                </a:lnTo>
                <a:lnTo>
                  <a:pt x="138429" y="25057"/>
                </a:lnTo>
                <a:lnTo>
                  <a:pt x="139953" y="23520"/>
                </a:lnTo>
                <a:lnTo>
                  <a:pt x="141477" y="22491"/>
                </a:lnTo>
                <a:lnTo>
                  <a:pt x="143001" y="21463"/>
                </a:lnTo>
                <a:lnTo>
                  <a:pt x="145160" y="20955"/>
                </a:lnTo>
                <a:lnTo>
                  <a:pt x="147193" y="20459"/>
                </a:lnTo>
                <a:lnTo>
                  <a:pt x="212598" y="20459"/>
                </a:lnTo>
                <a:lnTo>
                  <a:pt x="214629" y="20955"/>
                </a:lnTo>
                <a:lnTo>
                  <a:pt x="216661" y="21463"/>
                </a:lnTo>
                <a:lnTo>
                  <a:pt x="218185" y="22491"/>
                </a:lnTo>
                <a:lnTo>
                  <a:pt x="219709" y="23520"/>
                </a:lnTo>
                <a:lnTo>
                  <a:pt x="221233" y="25057"/>
                </a:lnTo>
                <a:lnTo>
                  <a:pt x="221742" y="27089"/>
                </a:lnTo>
                <a:lnTo>
                  <a:pt x="222757" y="28625"/>
                </a:lnTo>
                <a:lnTo>
                  <a:pt x="222757" y="30683"/>
                </a:lnTo>
                <a:lnTo>
                  <a:pt x="222757" y="39382"/>
                </a:lnTo>
                <a:close/>
              </a:path>
              <a:path w="360045" h="295910">
                <a:moveTo>
                  <a:pt x="198120" y="144780"/>
                </a:moveTo>
                <a:lnTo>
                  <a:pt x="198120" y="155143"/>
                </a:lnTo>
                <a:lnTo>
                  <a:pt x="197611" y="157340"/>
                </a:lnTo>
                <a:lnTo>
                  <a:pt x="197103" y="159512"/>
                </a:lnTo>
                <a:lnTo>
                  <a:pt x="195960" y="161709"/>
                </a:lnTo>
                <a:lnTo>
                  <a:pt x="194945" y="162788"/>
                </a:lnTo>
                <a:lnTo>
                  <a:pt x="193421" y="164426"/>
                </a:lnTo>
                <a:lnTo>
                  <a:pt x="191261" y="165531"/>
                </a:lnTo>
                <a:lnTo>
                  <a:pt x="189737" y="166090"/>
                </a:lnTo>
                <a:lnTo>
                  <a:pt x="187705" y="166090"/>
                </a:lnTo>
                <a:lnTo>
                  <a:pt x="171957" y="166090"/>
                </a:lnTo>
                <a:lnTo>
                  <a:pt x="169925" y="166090"/>
                </a:lnTo>
                <a:lnTo>
                  <a:pt x="168401" y="165531"/>
                </a:lnTo>
                <a:lnTo>
                  <a:pt x="166243" y="164426"/>
                </a:lnTo>
                <a:lnTo>
                  <a:pt x="164719" y="162788"/>
                </a:lnTo>
                <a:lnTo>
                  <a:pt x="163702" y="161709"/>
                </a:lnTo>
                <a:lnTo>
                  <a:pt x="162559" y="159512"/>
                </a:lnTo>
                <a:lnTo>
                  <a:pt x="162051" y="157340"/>
                </a:lnTo>
                <a:lnTo>
                  <a:pt x="161544" y="155143"/>
                </a:lnTo>
                <a:lnTo>
                  <a:pt x="161544" y="144780"/>
                </a:lnTo>
              </a:path>
              <a:path w="360045" h="295910">
                <a:moveTo>
                  <a:pt x="0" y="137160"/>
                </a:moveTo>
                <a:lnTo>
                  <a:pt x="0" y="285381"/>
                </a:lnTo>
                <a:lnTo>
                  <a:pt x="0" y="287413"/>
                </a:lnTo>
                <a:lnTo>
                  <a:pt x="1015" y="288950"/>
                </a:lnTo>
                <a:lnTo>
                  <a:pt x="1524" y="290995"/>
                </a:lnTo>
                <a:lnTo>
                  <a:pt x="3048" y="292557"/>
                </a:lnTo>
                <a:lnTo>
                  <a:pt x="4572" y="293560"/>
                </a:lnTo>
                <a:lnTo>
                  <a:pt x="6096" y="294601"/>
                </a:lnTo>
                <a:lnTo>
                  <a:pt x="8254" y="295109"/>
                </a:lnTo>
                <a:lnTo>
                  <a:pt x="10286" y="295630"/>
                </a:lnTo>
                <a:lnTo>
                  <a:pt x="349503" y="295630"/>
                </a:lnTo>
                <a:lnTo>
                  <a:pt x="351535" y="295109"/>
                </a:lnTo>
                <a:lnTo>
                  <a:pt x="353568" y="294601"/>
                </a:lnTo>
                <a:lnTo>
                  <a:pt x="355092" y="293560"/>
                </a:lnTo>
                <a:lnTo>
                  <a:pt x="356615" y="292557"/>
                </a:lnTo>
                <a:lnTo>
                  <a:pt x="358139" y="290995"/>
                </a:lnTo>
                <a:lnTo>
                  <a:pt x="358648" y="288950"/>
                </a:lnTo>
                <a:lnTo>
                  <a:pt x="359663" y="287413"/>
                </a:lnTo>
                <a:lnTo>
                  <a:pt x="359663" y="285381"/>
                </a:lnTo>
                <a:lnTo>
                  <a:pt x="359663" y="13716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A1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295</Words>
  <Application>Microsoft Office PowerPoint</Application>
  <PresentationFormat>Экран (16:9)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Антонов Игорь Сергеевич </vt:lpstr>
      <vt:lpstr>Ассоциация воин</vt:lpstr>
      <vt:lpstr>Проблема</vt:lpstr>
      <vt:lpstr>Решение</vt:lpstr>
      <vt:lpstr>ПРОДУКТ</vt:lpstr>
      <vt:lpstr>Социально-значимый эффект</vt:lpstr>
      <vt:lpstr>Рынок</vt:lpstr>
      <vt:lpstr>Конкуренты</vt:lpstr>
      <vt:lpstr>Бизнес-модель</vt:lpstr>
      <vt:lpstr>Дорожная карта</vt:lpstr>
      <vt:lpstr>Поддержка проекта</vt:lpstr>
      <vt:lpstr>Команда</vt:lpstr>
      <vt:lpstr>Трекер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Казарова Юлия Сергеевна</dc:title>
  <dc:creator>msi</dc:creator>
  <cp:lastModifiedBy>Игорь</cp:lastModifiedBy>
  <cp:revision>25</cp:revision>
  <dcterms:created xsi:type="dcterms:W3CDTF">2023-11-19T07:44:40Z</dcterms:created>
  <dcterms:modified xsi:type="dcterms:W3CDTF">2023-11-28T10:50:38Z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LastSaved">
    <vt:filetime>2023-11-19T00:00:00Z</vt:filetime>
  </property>
</Properties>
</file>