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1"/>
  </p:notesMasterIdLst>
  <p:sldIdLst>
    <p:sldId id="359" r:id="rId6"/>
    <p:sldId id="257" r:id="rId7"/>
    <p:sldId id="358" r:id="rId8"/>
    <p:sldId id="259" r:id="rId9"/>
    <p:sldId id="26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T Sans" panose="020B0503020203020204" pitchFamily="3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5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E8"/>
    <a:srgbClr val="F43162"/>
    <a:srgbClr val="008000"/>
    <a:srgbClr val="7E36B4"/>
    <a:srgbClr val="BEE395"/>
    <a:srgbClr val="C59EE2"/>
    <a:srgbClr val="FF6600"/>
    <a:srgbClr val="F2F2F2"/>
    <a:srgbClr val="EA8600"/>
    <a:srgbClr val="E5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64B98-24FA-415D-826E-A53B53AAB2B9}" v="3" dt="2023-10-16T13:12:55.736"/>
    <p1510:client id="{9B7DBBA3-1BA8-47A2-B331-8C063FD07E88}" v="2" dt="2023-10-14T05:17:59.754"/>
  </p1510:revLst>
</p1510:revInfo>
</file>

<file path=ppt/tableStyles.xml><?xml version="1.0" encoding="utf-8"?>
<a:tblStyleLst xmlns:a="http://schemas.openxmlformats.org/drawingml/2006/main" def="{7123E036-C889-4DE9-9E9D-3321D5F19301}">
  <a:tblStyle styleId="{7123E036-C889-4DE9-9E9D-3321D5F193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750281-C10F-437D-83A7-701AB93CF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282"/>
        <p:guide pos="181"/>
        <p:guide pos="725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рдикова Ирина Васильевна" userId="S::gordikova@sfedu.ru::20606a99-e29c-4606-8b31-240a4e23f332" providerId="AD" clId="Web-{9B7DBBA3-1BA8-47A2-B331-8C063FD07E88}"/>
    <pc:docChg chg="addSld sldOrd">
      <pc:chgData name="Гордикова Ирина Васильевна" userId="S::gordikova@sfedu.ru::20606a99-e29c-4606-8b31-240a4e23f332" providerId="AD" clId="Web-{9B7DBBA3-1BA8-47A2-B331-8C063FD07E88}" dt="2023-10-14T05:17:59.754" v="1"/>
      <pc:docMkLst>
        <pc:docMk/>
      </pc:docMkLst>
      <pc:sldChg chg="ord">
        <pc:chgData name="Гордикова Ирина Васильевна" userId="S::gordikova@sfedu.ru::20606a99-e29c-4606-8b31-240a4e23f332" providerId="AD" clId="Web-{9B7DBBA3-1BA8-47A2-B331-8C063FD07E88}" dt="2023-10-14T05:13:58.182" v="0"/>
        <pc:sldMkLst>
          <pc:docMk/>
          <pc:sldMk cId="3596613986" sldId="358"/>
        </pc:sldMkLst>
      </pc:sldChg>
      <pc:sldChg chg="new">
        <pc:chgData name="Гордикова Ирина Васильевна" userId="S::gordikova@sfedu.ru::20606a99-e29c-4606-8b31-240a4e23f332" providerId="AD" clId="Web-{9B7DBBA3-1BA8-47A2-B331-8C063FD07E88}" dt="2023-10-14T05:17:59.754" v="1"/>
        <pc:sldMkLst>
          <pc:docMk/>
          <pc:sldMk cId="635593316" sldId="360"/>
        </pc:sldMkLst>
      </pc:sldChg>
    </pc:docChg>
  </pc:docChgLst>
  <pc:docChgLst>
    <pc:chgData name="Калашникова Татьяна Григорьевна" userId="S::kalashnikovatg@sfedu.ru::eee6a8c7-bd81-4cb6-ab23-533747f99f89" providerId="AD" clId="Web-{0C164B98-24FA-415D-826E-A53B53AAB2B9}"/>
    <pc:docChg chg="delSld sldOrd">
      <pc:chgData name="Калашникова Татьяна Григорьевна" userId="S::kalashnikovatg@sfedu.ru::eee6a8c7-bd81-4cb6-ab23-533747f99f89" providerId="AD" clId="Web-{0C164B98-24FA-415D-826E-A53B53AAB2B9}" dt="2023-10-16T13:12:55.736" v="2"/>
      <pc:docMkLst>
        <pc:docMk/>
      </pc:docMkLst>
      <pc:sldChg chg="ord">
        <pc:chgData name="Калашникова Татьяна Григорьевна" userId="S::kalashnikovatg@sfedu.ru::eee6a8c7-bd81-4cb6-ab23-533747f99f89" providerId="AD" clId="Web-{0C164B98-24FA-415D-826E-A53B53AAB2B9}" dt="2023-10-16T13:12:47.313" v="1"/>
        <pc:sldMkLst>
          <pc:docMk/>
          <pc:sldMk cId="3596613986" sldId="358"/>
        </pc:sldMkLst>
      </pc:sldChg>
      <pc:sldChg chg="del">
        <pc:chgData name="Калашникова Татьяна Григорьевна" userId="S::kalashnikovatg@sfedu.ru::eee6a8c7-bd81-4cb6-ab23-533747f99f89" providerId="AD" clId="Web-{0C164B98-24FA-415D-826E-A53B53AAB2B9}" dt="2023-10-16T13:12:55.736" v="2"/>
        <pc:sldMkLst>
          <pc:docMk/>
          <pc:sldMk cId="635593316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0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9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a61cf8b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a61cf8b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данном слайде вы можете задать экспертам, имеющим опыт в реализации различных проектов, интересующие вас вопросы по продукту.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61cf8b1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61cf8b1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2706EE-C900-562A-BCBF-28A12F62B8D1}"/>
              </a:ext>
            </a:extLst>
          </p:cNvPr>
          <p:cNvSpPr/>
          <p:nvPr/>
        </p:nvSpPr>
        <p:spPr>
          <a:xfrm>
            <a:off x="-1" y="2927153"/>
            <a:ext cx="9144001" cy="46432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1AB3DB6F-2650-7A8C-1ECD-F47A5373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85" y="263730"/>
            <a:ext cx="683419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D4B0DA0-1E2A-F4DA-36D4-042692419E6C}"/>
              </a:ext>
            </a:extLst>
          </p:cNvPr>
          <p:cNvSpPr/>
          <p:nvPr/>
        </p:nvSpPr>
        <p:spPr>
          <a:xfrm>
            <a:off x="0" y="1168003"/>
            <a:ext cx="6121021" cy="935435"/>
          </a:xfrm>
          <a:prstGeom prst="rect">
            <a:avLst/>
          </a:prstGeom>
          <a:solidFill>
            <a:srgbClr val="FD4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58195" y="1168003"/>
            <a:ext cx="5262826" cy="9354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SBS 2 з4 МОДЕЛЬ МАШИННОГО ОБУЧЕНИЯ ДЛЯ ОБРАБОТКИ МЕДИЦИНСКИХ ИЗОБРАЖЕНИЙ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52BC3-8A8A-81DA-4714-87CF2A7542AB}"/>
              </a:ext>
            </a:extLst>
          </p:cNvPr>
          <p:cNvSpPr txBox="1"/>
          <p:nvPr/>
        </p:nvSpPr>
        <p:spPr>
          <a:xfrm>
            <a:off x="920172" y="3672706"/>
            <a:ext cx="3651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ЮФУ</a:t>
            </a:r>
          </a:p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Экономический факультет, </a:t>
            </a:r>
          </a:p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Физический факультет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E2EB5-BFFF-067A-0008-5AD57E39D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3" y="2429323"/>
            <a:ext cx="4031479" cy="2486401"/>
          </a:xfrm>
          <a:prstGeom prst="rect">
            <a:avLst/>
          </a:prstGeom>
        </p:spPr>
      </p:pic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5D7C486-66BD-D18B-8595-541BFE944593}"/>
              </a:ext>
            </a:extLst>
          </p:cNvPr>
          <p:cNvSpPr txBox="1">
            <a:spLocks/>
          </p:cNvSpPr>
          <p:nvPr/>
        </p:nvSpPr>
        <p:spPr>
          <a:xfrm>
            <a:off x="6284793" y="1168003"/>
            <a:ext cx="2688610" cy="9354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4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Этап 0.</a:t>
            </a:r>
          </a:p>
          <a:p>
            <a:pPr algn="l"/>
            <a:r>
              <a:rPr lang="ru-RU" sz="24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Запуск проекта</a:t>
            </a:r>
            <a:endParaRPr lang="ru-RU" sz="1800" b="1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 descr="Тропическая сцена">
            <a:extLst>
              <a:ext uri="{FF2B5EF4-FFF2-40B4-BE49-F238E27FC236}">
                <a16:creationId xmlns:a16="http://schemas.microsoft.com/office/drawing/2014/main" id="{2B06EFEC-0127-6F22-1FA3-7FDD8EEC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4243" y="2658249"/>
            <a:ext cx="646719" cy="6467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3778D7-2D50-4A39-93C3-3B92ECF4E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8" y="324388"/>
            <a:ext cx="861267" cy="573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EED26C-A5A3-4601-9657-989A482D14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434" y="328050"/>
            <a:ext cx="948226" cy="5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2" y="145368"/>
            <a:ext cx="7559196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Паспорт проекта «</a:t>
            </a:r>
            <a:r>
              <a:rPr lang="en-US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SBS </a:t>
            </a:r>
            <a:r>
              <a:rPr lang="ru-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з4 МОДЕЛЬ МАШИННОГО ОБУЧЕНИЯ ДЛЯ ОБРАБОТКИ МЕДИЦИНСКИХ ИЗОБРАЖЕНИЙ</a:t>
            </a:r>
            <a:r>
              <a:rPr lang="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»</a:t>
            </a:r>
            <a:endParaRPr sz="2000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299430" y="1616626"/>
            <a:ext cx="2638655" cy="200091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Какую проблему решаем:</a:t>
            </a:r>
            <a:endParaRPr sz="1100" b="1" dirty="0">
              <a:solidFill>
                <a:srgbClr val="0543E8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defTabSz="8048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Отсутствие готового решения по распознаванию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pdf-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файла с </a:t>
            </a: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результатами анализов, поступающих из сторонних лабораторий, в автоматическом режиме. </a:t>
            </a:r>
          </a:p>
          <a:p>
            <a:pPr marL="0" lvl="0" indent="0" algn="l" defTabSz="8048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Необходим алгоритм по конвертации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pdf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-файла в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json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.</a:t>
            </a: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3055662" y="1616625"/>
            <a:ext cx="2683686" cy="2000917"/>
          </a:xfrm>
          <a:prstGeom prst="rect">
            <a:avLst/>
          </a:prstGeom>
          <a:solidFill>
            <a:srgbClr val="EFFAE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0B05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Какое решение предлагаем:</a:t>
            </a:r>
            <a:endParaRPr sz="1100" b="1" dirty="0">
              <a:solidFill>
                <a:srgbClr val="00B05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Для заказчика и медицинских организаций, пользующихся услугами внешних лабораторий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Разработанный алгоритм по распознаванию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pdf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-файла и конвертации в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json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0" name="Google Shape;110;p26"/>
          <p:cNvGraphicFramePr/>
          <p:nvPr>
            <p:extLst>
              <p:ext uri="{D42A27DB-BD31-4B8C-83A1-F6EECF244321}">
                <p14:modId xmlns:p14="http://schemas.microsoft.com/office/powerpoint/2010/main" val="4279739867"/>
              </p:ext>
            </p:extLst>
          </p:nvPr>
        </p:nvGraphicFramePr>
        <p:xfrm>
          <a:off x="5867739" y="2142062"/>
          <a:ext cx="2948714" cy="1123530"/>
        </p:xfrm>
        <a:graphic>
          <a:graphicData uri="http://schemas.openxmlformats.org/drawingml/2006/table">
            <a:tbl>
              <a:tblPr>
                <a:noFill/>
                <a:tableStyleId>{7123E036-C889-4DE9-9E9D-3321D5F19301}</a:tableStyleId>
              </a:tblPr>
              <a:tblGrid>
                <a:gridCol w="117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Кто?</a:t>
                      </a:r>
                      <a:endParaRPr sz="900" b="1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Чего хочет?</a:t>
                      </a:r>
                      <a:endParaRPr sz="900" b="1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ООО "ИК </a:t>
                      </a:r>
                      <a:r>
                        <a:rPr lang="ru-RU" sz="800" dirty="0" err="1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Медотрейд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"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Готовое </a:t>
                      </a:r>
                      <a:r>
                        <a:rPr lang="en-US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ML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решение существующей проблемы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Медицинские организации, не имеющие собственной лаборатории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Автоматизированный ввод данных в базу клиента для снижения издержек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Google Shape;111;p26"/>
          <p:cNvSpPr txBox="1"/>
          <p:nvPr/>
        </p:nvSpPr>
        <p:spPr>
          <a:xfrm>
            <a:off x="299431" y="3781704"/>
            <a:ext cx="8517022" cy="817594"/>
          </a:xfrm>
          <a:prstGeom prst="roundRect">
            <a:avLst/>
          </a:prstGeom>
          <a:solidFill>
            <a:srgbClr val="E5F5FF"/>
          </a:solidFill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Цель</a:t>
            </a:r>
            <a:endParaRPr sz="1200" b="1" dirty="0">
              <a:solidFill>
                <a:srgbClr val="0543E8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Конечная цель проекта – разработка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ML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-модели для распознавания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pdf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-файлов с различными результатами анализов.</a:t>
            </a:r>
            <a:endParaRPr lang="ru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171450" indent="-171450"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Вариант прототипа –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ML-</a:t>
            </a:r>
            <a:r>
              <a:rPr lang="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модель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для распознавания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pdf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-файлов с различными результатами анализов.</a:t>
            </a:r>
            <a:endParaRPr lang="ru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5773612" y="1606570"/>
            <a:ext cx="3370388" cy="64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Перечислите стороны, вовлеченные в ваш проект</a:t>
            </a:r>
            <a:br>
              <a:rPr lang="ru" sz="1100" b="1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</a:br>
            <a:r>
              <a:rPr lang="ru" sz="1100" b="1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(стейкхолдеров проекта):</a:t>
            </a:r>
            <a:endParaRPr sz="1050" i="1">
              <a:solidFill>
                <a:srgbClr val="7030A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24959-36DA-BE04-AAFF-77F205B9007D}"/>
              </a:ext>
            </a:extLst>
          </p:cNvPr>
          <p:cNvSpPr txBox="1"/>
          <p:nvPr/>
        </p:nvSpPr>
        <p:spPr>
          <a:xfrm>
            <a:off x="224368" y="860133"/>
            <a:ext cx="8695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Ссылка на проект в </a:t>
            </a:r>
            <a:r>
              <a:rPr lang="en-US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Project</a:t>
            </a:r>
            <a:r>
              <a:rPr lang="ru-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:</a:t>
            </a:r>
            <a:r>
              <a:rPr lang="en-US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 </a:t>
            </a:r>
            <a:r>
              <a:rPr lang="en-US" sz="1000" u="sng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https://pt.2035.university/project/model-masinnogo-obucenia-dla-obrabotki-medicinskih-izobrazenij?_ga=2.37261415.611458486.1697616504-2138389044.1695747137</a:t>
            </a:r>
            <a:r>
              <a:rPr lang="ru-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__________</a:t>
            </a:r>
            <a:r>
              <a:rPr lang="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__________________________________________________________</a:t>
            </a:r>
            <a:endParaRPr lang="ru-RU" sz="1000" dirty="0">
              <a:solidFill>
                <a:srgbClr val="0543E8"/>
              </a:solidFill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D84978BD-4790-170E-8F28-413A4D13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FB9203-5C6C-C670-3706-08212FBB6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2" y="145368"/>
            <a:ext cx="6927061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SBS 2 з4 МОДЕЛЬ МАШИННОГО ОБУЧЕНИЯ ДЛЯ ОБРАБОТКИ МЕДИЦИНСКИХ ИЗОБРАЖЕНИЙ</a:t>
            </a:r>
            <a:endParaRPr lang="ru-RU" sz="2000" b="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56600" y="3460593"/>
            <a:ext cx="3717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183422" y="732507"/>
            <a:ext cx="8673859" cy="426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rgbClr val="FF660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Команда проекта: </a:t>
            </a:r>
            <a:endParaRPr sz="1050" b="1" dirty="0">
              <a:solidFill>
                <a:srgbClr val="FF660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Какие компетенции вашей команды помогут вам достигнуть цели? Знания в области машинного обучения, нейросетевого моделирования, программирования на </a:t>
            </a: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Python, Java.</a:t>
            </a:r>
            <a:endParaRPr lang="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FD04FEB2-E74F-F38C-29D8-F74673EE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0A19C-3AA7-B9C9-EB98-3C1A434A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0AE383-FC2F-C6E5-0F9F-41987B293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8" y="1154623"/>
            <a:ext cx="1843863" cy="1826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7B03-AC3A-7013-B55B-F8F445DC5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7856" r="35694" b="9775"/>
          <a:stretch/>
        </p:blipFill>
        <p:spPr bwMode="auto">
          <a:xfrm>
            <a:off x="3512356" y="1154623"/>
            <a:ext cx="1600091" cy="18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79FAD-5E64-53EA-B6E5-8AF17BFD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366"/>
          <a:stretch/>
        </p:blipFill>
        <p:spPr>
          <a:xfrm>
            <a:off x="6310437" y="1154622"/>
            <a:ext cx="1600092" cy="1826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E1B22-B3C2-2011-973C-B8A2D2608F16}"/>
              </a:ext>
            </a:extLst>
          </p:cNvPr>
          <p:cNvSpPr txBox="1"/>
          <p:nvPr/>
        </p:nvSpPr>
        <p:spPr>
          <a:xfrm>
            <a:off x="3279935" y="3034376"/>
            <a:ext cx="2064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Лидер: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Душенко Наталья Андреевна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4BD77-3B8E-EE18-4B62-2F8C9C61CE82}"/>
              </a:ext>
            </a:extLst>
          </p:cNvPr>
          <p:cNvSpPr txBox="1"/>
          <p:nvPr/>
        </p:nvSpPr>
        <p:spPr>
          <a:xfrm>
            <a:off x="461880" y="3034376"/>
            <a:ext cx="2160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Аналитик/программист: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Головачева Мария Михайловна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CD3F6-A83F-94E5-DDDF-5E72CF6325E8}"/>
              </a:ext>
            </a:extLst>
          </p:cNvPr>
          <p:cNvSpPr txBox="1"/>
          <p:nvPr/>
        </p:nvSpPr>
        <p:spPr>
          <a:xfrm>
            <a:off x="6183084" y="3091261"/>
            <a:ext cx="206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Программист: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Бойко Петр Витальевич</a:t>
            </a:r>
          </a:p>
        </p:txBody>
      </p:sp>
    </p:spTree>
    <p:extLst>
      <p:ext uri="{BB962C8B-B14F-4D97-AF65-F5344CB8AC3E}">
        <p14:creationId xmlns:p14="http://schemas.microsoft.com/office/powerpoint/2010/main" val="35966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182047" y="833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экспертам</a:t>
            </a:r>
            <a:endParaRPr sz="2000" b="1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1044054" y="1152475"/>
            <a:ext cx="77882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Из какой предметной области эксперт необходим?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Машинное обучение (распознавание изображений,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pdf-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файлов).</a:t>
            </a:r>
            <a:b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Ваши вопросы эксперту?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Где найти большое количество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-файлов для обучения модели?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4F639A90-6623-6CE6-9925-AE69D531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0A920-59A0-FBDC-5CAE-354AC2A7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202517" y="88706"/>
            <a:ext cx="8520600" cy="567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Дальнейшие шаги в работе над проектом </a:t>
            </a:r>
            <a:endParaRPr sz="2000" b="1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1044054" y="1340650"/>
            <a:ext cx="778824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spcAft>
                <a:spcPts val="1200"/>
              </a:spcAft>
              <a:buAutoNum type="arabicPeriod"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Сбор базы данных результатов анализа в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-формате;</a:t>
            </a:r>
          </a:p>
          <a:p>
            <a:pPr marL="342900">
              <a:spcAft>
                <a:spcPts val="1200"/>
              </a:spcAft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Черновой вариант готового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-файла;</a:t>
            </a:r>
          </a:p>
          <a:p>
            <a:pPr marL="342900">
              <a:spcAft>
                <a:spcPts val="1200"/>
              </a:spcAft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Представление заказчику предварительных результатов.</a:t>
            </a: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B26AE354-2F8E-9681-9BE0-01085733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3A506-C197-4D31-B333-666A70206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6873517DB2E744B5A975D146193E88" ma:contentTypeVersion="10" ma:contentTypeDescription="Создание документа." ma:contentTypeScope="" ma:versionID="030d353d4ccc06566e1bf17ac3638c46">
  <xsd:schema xmlns:xsd="http://www.w3.org/2001/XMLSchema" xmlns:xs="http://www.w3.org/2001/XMLSchema" xmlns:p="http://schemas.microsoft.com/office/2006/metadata/properties" xmlns:ns2="1cfccc0c-9394-48fd-a069-91e59a4312bb" xmlns:ns3="9a71a08f-077a-41a9-aad3-034e276f8716" targetNamespace="http://schemas.microsoft.com/office/2006/metadata/properties" ma:root="true" ma:fieldsID="8d6a4533b425dab61dda04e61ad6e699" ns2:_="" ns3:_="">
    <xsd:import namespace="1cfccc0c-9394-48fd-a069-91e59a4312bb"/>
    <xsd:import namespace="9a71a08f-077a-41a9-aad3-034e276f8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ccc0c-9394-48fd-a069-91e59a431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1a08f-077a-41a9-aad3-034e276f8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3AE45-FB6F-499A-AA23-E55470A89E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13C1E8-CD8B-40E0-8A3A-7B33CD95B153}">
  <ds:schemaRefs>
    <ds:schemaRef ds:uri="1cfccc0c-9394-48fd-a069-91e59a4312bb"/>
    <ds:schemaRef ds:uri="9a71a08f-077a-41a9-aad3-034e276f87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6DFF57-3B17-4585-A9FA-3D206974B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Экран (16:9)</PresentationFormat>
  <Paragraphs>83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 Light</vt:lpstr>
      <vt:lpstr>PT Sans</vt:lpstr>
      <vt:lpstr>Arial</vt:lpstr>
      <vt:lpstr>Calibri</vt:lpstr>
      <vt:lpstr>Simple Light</vt:lpstr>
      <vt:lpstr>Simple Light</vt:lpstr>
      <vt:lpstr>SBS 2 з4 МОДЕЛЬ МАШИННОГО ОБУЧЕНИЯ ДЛЯ ОБРАБОТКИ МЕДИЦИНСКИХ ИЗОБРАЖЕНИЙ</vt:lpstr>
      <vt:lpstr>Презентация PowerPoint</vt:lpstr>
      <vt:lpstr>Презентация PowerPoint</vt:lpstr>
      <vt:lpstr>Вопросы экспертам</vt:lpstr>
      <vt:lpstr>Дальнейшие шаги в работе над проектом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Tata</dc:creator>
  <cp:lastModifiedBy>Душенко Наталья Андреевна</cp:lastModifiedBy>
  <cp:revision>2</cp:revision>
  <dcterms:modified xsi:type="dcterms:W3CDTF">2023-10-20T08:05:51Z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0x010100C26873517DB2E744B5A975D146193E88</vt:lpwstr>
  </property>
</Properties>
</file>