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17"/>
  </p:notesMasterIdLst>
  <p:sldIdLst>
    <p:sldId id="357" r:id="rId6"/>
    <p:sldId id="257" r:id="rId7"/>
    <p:sldId id="359" r:id="rId8"/>
    <p:sldId id="370" r:id="rId9"/>
    <p:sldId id="258" r:id="rId10"/>
    <p:sldId id="366" r:id="rId11"/>
    <p:sldId id="367" r:id="rId12"/>
    <p:sldId id="368" r:id="rId13"/>
    <p:sldId id="358" r:id="rId14"/>
    <p:sldId id="369" r:id="rId15"/>
    <p:sldId id="259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PT Sans" panose="020B0503020203020204" pitchFamily="34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pos="521" userDrawn="1">
          <p15:clr>
            <a:srgbClr val="A4A3A4"/>
          </p15:clr>
        </p15:guide>
        <p15:guide id="4" pos="5035" userDrawn="1">
          <p15:clr>
            <a:srgbClr val="A4A3A4"/>
          </p15:clr>
        </p15:guide>
        <p15:guide id="5" orient="horz" pos="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3E8"/>
    <a:srgbClr val="008000"/>
    <a:srgbClr val="F43162"/>
    <a:srgbClr val="7E36B4"/>
    <a:srgbClr val="BEE395"/>
    <a:srgbClr val="C59EE2"/>
    <a:srgbClr val="FF6600"/>
    <a:srgbClr val="F2F2F2"/>
    <a:srgbClr val="EA8600"/>
    <a:srgbClr val="E5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AFA25B-10C8-4F50-B9F0-0F919ADD546A}" v="10" dt="2023-11-13T09:41:36.709"/>
  </p1510:revLst>
</p1510:revInfo>
</file>

<file path=ppt/tableStyles.xml><?xml version="1.0" encoding="utf-8"?>
<a:tblStyleLst xmlns:a="http://schemas.openxmlformats.org/drawingml/2006/main" def="{7123E036-C889-4DE9-9E9D-3321D5F19301}">
  <a:tblStyle styleId="{7123E036-C889-4DE9-9E9D-3321D5F193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750281-C10F-437D-83A7-701AB93CF69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350"/>
        <p:guide pos="181"/>
        <p:guide pos="521"/>
        <p:guide pos="5035"/>
        <p:guide orient="horz" pos="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905192fb10c3449fb11842d9131cd70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905192fb10c3449fb11842d9131cd709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905192fb10c3449fb11842d9131cd70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905192fb10c3449fb11842d9131cd70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305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0867c94e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0867c94e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Заполните паспорт проекта для своей проектной идеи. Вы можете разбить его на несколько слайдов для удобство, отдельно описав проблему, решения, цели и команду проекта. Это хороший старт для работы над успешным проектом.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Также рекомендуем проверить, не содержит ли ваш паспорт ошибок. Об этом можно прочитать в следующей статье: </a:t>
            </a:r>
            <a:r>
              <a:rPr lang="ru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https://www.notion.so/905192fb10c3449fb11842d9131cd709</a:t>
            </a:r>
            <a:r>
              <a:rPr lang="ru">
                <a:solidFill>
                  <a:schemeClr val="dk1"/>
                </a:solidFill>
              </a:rPr>
              <a:t> </a:t>
            </a:r>
            <a:br>
              <a:rPr lang="ru">
                <a:solidFill>
                  <a:schemeClr val="dk1"/>
                </a:solidFill>
              </a:rPr>
            </a:b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Во время демонстрации шаблона необходимо ответить на следующие вопросы: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чью проблему вы решаете (ваш пользователь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почему проблема возникает, в чем состоит проблема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какое решение вы собираетесь делать для вашего пользователя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кто является вовлеченной стороной в ваш проект, то есть влияет на него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какой прототип/MVP можно создать к концу интенсива за 2-3 месяца, чтобы он проверял основную продуктовую гипотезу и решал проблемы пользователя минимально необходимым для этого способом?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команда: какими компетенциями обладает ваша команда - сильные стороны, ключевые компетенции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</a:rPr>
              <a:t>(ответы на ↑↑↑эти↑↑↑ вопросы можно вынести на отдельные слайды)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366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a61cf8b1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a61cf8b1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данном слайде вы можете задать экспертам, имеющим опыт в реализации различных проектов, интересующие вас вопросы по продукту.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0867c94e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0867c94e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Заполните паспорт проекта для своей проектной идеи. Вы можете разбить его на несколько слайдов для удобство, отдельно описав проблему, решения, цели и команду проекта. Это хороший старт для работы над успешным проектом.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Также рекомендуем проверить, не содержит ли ваш паспорт ошибок. Об этом можно прочитать в следующей статье: </a:t>
            </a:r>
            <a:r>
              <a:rPr lang="ru" u="sng" dirty="0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https://www.notion.so/905192fb10c3449fb11842d9131cd709</a:t>
            </a:r>
            <a:r>
              <a:rPr lang="ru" dirty="0">
                <a:solidFill>
                  <a:schemeClr val="dk1"/>
                </a:solidFill>
              </a:rPr>
              <a:t> </a:t>
            </a:r>
            <a:br>
              <a:rPr lang="ru" dirty="0">
                <a:solidFill>
                  <a:schemeClr val="dk1"/>
                </a:solidFill>
              </a:rPr>
            </a:br>
            <a:br>
              <a:rPr lang="ru" dirty="0">
                <a:solidFill>
                  <a:schemeClr val="dk1"/>
                </a:solidFill>
              </a:rPr>
            </a:br>
            <a:r>
              <a:rPr lang="ru" dirty="0">
                <a:solidFill>
                  <a:schemeClr val="dk1"/>
                </a:solidFill>
              </a:rPr>
              <a:t>Во время демонстрации шаблона необходимо ответить на следующие вопросы: 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чью проблему вы решаете (ваш пользователь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почему проблема возникает, в чем состоит проблема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какое решение вы собираетесь делать для вашего пользователя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кто является вовлеченной стороной в ваш проект, то есть влияет на него 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какой прототип/MVP можно создать к концу интенсива за 2-3 месяца, чтобы он проверял основную продуктовую гипотезу и решал проблемы пользователя минимально необходимым для этого способом? 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команда: какими компетенциями обладает ваша команда - сильные стороны, ключевые компетенции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</a:rPr>
              <a:t>(ответы на ↑↑↑эти↑↑↑ вопросы можно вынести на отдельные слайды) 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0867c94e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0867c94e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Заполните паспорт проекта для своей проектной идеи. Вы можете разбить его на несколько слайдов для удобство, отдельно описав проблему, решения, цели и команду проекта. Это хороший старт для работы над успешным проектом.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Также рекомендуем проверить, не содержит ли ваш паспорт ошибок. Об этом можно прочитать в следующей статье: </a:t>
            </a:r>
            <a:r>
              <a:rPr lang="ru" u="sng" dirty="0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https://www.notion.so/905192fb10c3449fb11842d9131cd709</a:t>
            </a:r>
            <a:r>
              <a:rPr lang="ru" dirty="0">
                <a:solidFill>
                  <a:schemeClr val="dk1"/>
                </a:solidFill>
              </a:rPr>
              <a:t> </a:t>
            </a:r>
            <a:br>
              <a:rPr lang="ru" dirty="0">
                <a:solidFill>
                  <a:schemeClr val="dk1"/>
                </a:solidFill>
              </a:rPr>
            </a:br>
            <a:br>
              <a:rPr lang="ru" dirty="0">
                <a:solidFill>
                  <a:schemeClr val="dk1"/>
                </a:solidFill>
              </a:rPr>
            </a:br>
            <a:r>
              <a:rPr lang="ru" dirty="0">
                <a:solidFill>
                  <a:schemeClr val="dk1"/>
                </a:solidFill>
              </a:rPr>
              <a:t>Во время демонстрации шаблона необходимо ответить на следующие вопросы: 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чью проблему вы решаете (ваш пользователь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почему проблема возникает, в чем состоит проблема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какое решение вы собираетесь делать для вашего пользователя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кто является вовлеченной стороной в ваш проект, то есть влияет на него 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какой прототип/MVP можно создать к концу интенсива за 2-3 месяца, чтобы он проверял основную продуктовую гипотезу и решал проблемы пользователя минимально необходимым для этого способом? 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 dirty="0">
                <a:solidFill>
                  <a:schemeClr val="dk1"/>
                </a:solidFill>
              </a:rPr>
              <a:t>команда: какими компетенциями обладает ваша команда - сильные стороны, ключевые компетенции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</a:rPr>
              <a:t>(ответы на ↑↑↑эти↑↑↑ вопросы можно вынести на отдельные слайды) 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658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a61cf8b1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a61cf8b1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слайде / слайдах далее укажите основные аналоги вашего решения, а также расскажите, </a:t>
            </a:r>
            <a:r>
              <a:rPr lang="ru">
                <a:solidFill>
                  <a:schemeClr val="dk1"/>
                </a:solidFill>
              </a:rPr>
              <a:t>в чем будет ваше основное качественное преимущество перед ними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У вас есть аналогичная задача в командном профиле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8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a61cf8b1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a61cf8b1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слайде / слайдах далее укажите основные аналоги вашего решения, а также расскажите, </a:t>
            </a:r>
            <a:r>
              <a:rPr lang="ru">
                <a:solidFill>
                  <a:schemeClr val="dk1"/>
                </a:solidFill>
              </a:rPr>
              <a:t>в чем будет ваше основное качественное преимущество перед ними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У вас есть аналогичная задача в командном профиле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a61cf8b1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a61cf8b1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слайде / слайдах далее укажите основные аналоги вашего решения, а также расскажите, </a:t>
            </a:r>
            <a:r>
              <a:rPr lang="ru">
                <a:solidFill>
                  <a:schemeClr val="dk1"/>
                </a:solidFill>
              </a:rPr>
              <a:t>в чем будет ваше основное качественное преимущество перед ними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У вас есть аналогичная задача в командном профиле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2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a61cf8b1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a61cf8b1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слайде / слайдах далее укажите основные аналоги вашего решения, а также расскажите, </a:t>
            </a:r>
            <a:r>
              <a:rPr lang="ru">
                <a:solidFill>
                  <a:schemeClr val="dk1"/>
                </a:solidFill>
              </a:rPr>
              <a:t>в чем будет ваше основное качественное преимущество перед ними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У вас есть аналогичная задача в командном профиле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4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a61cf8b1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a61cf8b1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слайде / слайдах далее укажите основные аналоги вашего решения, а также расскажите, </a:t>
            </a:r>
            <a:r>
              <a:rPr lang="ru">
                <a:solidFill>
                  <a:schemeClr val="dk1"/>
                </a:solidFill>
              </a:rPr>
              <a:t>в чем будет ваше основное качественное преимущество перед ними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У вас есть аналогичная задача в командном профиле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5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0867c94e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0867c94e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Заполните паспорт проекта для своей проектной идеи. Вы можете разбить его на несколько слайдов для удобство, отдельно описав проблему, решения, цели и команду проекта. Это хороший старт для работы над успешным проектом.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Также рекомендуем проверить, не содержит ли ваш паспорт ошибок. Об этом можно прочитать в следующей статье: </a:t>
            </a:r>
            <a:r>
              <a:rPr lang="ru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https://www.notion.so/905192fb10c3449fb11842d9131cd709</a:t>
            </a:r>
            <a:r>
              <a:rPr lang="ru">
                <a:solidFill>
                  <a:schemeClr val="dk1"/>
                </a:solidFill>
              </a:rPr>
              <a:t> </a:t>
            </a:r>
            <a:br>
              <a:rPr lang="ru">
                <a:solidFill>
                  <a:schemeClr val="dk1"/>
                </a:solidFill>
              </a:rPr>
            </a:b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Во время демонстрации шаблона необходимо ответить на следующие вопросы: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чью проблему вы решаете (ваш пользователь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почему проблема возникает, в чем состоит проблема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какое решение вы собираетесь делать для вашего пользователя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кто является вовлеченной стороной в ваш проект, то есть влияет на него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какой прототип/MVP можно создать к концу интенсива за 2-3 месяца, чтобы он проверял основную продуктовую гипотезу и решал проблемы пользователя минимально необходимым для этого способом?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команда: какими компетенциями обладает ваша команда - сильные стороны, ключевые компетенции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</a:rPr>
              <a:t>(ответы на ↑↑↑эти↑↑↑ вопросы можно вынести на отдельные слайды)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49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C3DE7E-8D5E-2EE1-3602-100397572FD1}"/>
              </a:ext>
            </a:extLst>
          </p:cNvPr>
          <p:cNvSpPr/>
          <p:nvPr/>
        </p:nvSpPr>
        <p:spPr>
          <a:xfrm>
            <a:off x="-1" y="1341003"/>
            <a:ext cx="6121021" cy="935435"/>
          </a:xfrm>
          <a:prstGeom prst="rect">
            <a:avLst/>
          </a:prstGeom>
          <a:solidFill>
            <a:srgbClr val="FD4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sz="105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2706EE-C900-562A-BCBF-28A12F62B8D1}"/>
              </a:ext>
            </a:extLst>
          </p:cNvPr>
          <p:cNvSpPr/>
          <p:nvPr/>
        </p:nvSpPr>
        <p:spPr>
          <a:xfrm>
            <a:off x="-1" y="2810590"/>
            <a:ext cx="9144001" cy="54676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3" name="Рисунок 15">
            <a:extLst>
              <a:ext uri="{FF2B5EF4-FFF2-40B4-BE49-F238E27FC236}">
                <a16:creationId xmlns:a16="http://schemas.microsoft.com/office/drawing/2014/main" id="{1AB3DB6F-2650-7A8C-1ECD-F47A5373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56" y="172893"/>
            <a:ext cx="751932" cy="69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43895" y="1317460"/>
            <a:ext cx="5935874" cy="9459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SBS 2.0 з4 МОДЕЛЬ МАШИННОГО ОБУЧЕНИЯ ДЛЯ ОБРАБОТКИ МЕДИЦИНСКИХ ИЗОБРАЖЕНИЙ</a:t>
            </a:r>
            <a:endParaRPr lang="ru-RU"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52BC3-8A8A-81DA-4714-87CF2A7542AB}"/>
              </a:ext>
            </a:extLst>
          </p:cNvPr>
          <p:cNvSpPr txBox="1"/>
          <p:nvPr/>
        </p:nvSpPr>
        <p:spPr>
          <a:xfrm>
            <a:off x="920172" y="3672706"/>
            <a:ext cx="3651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Южный федеральный университет</a:t>
            </a:r>
          </a:p>
          <a:p>
            <a:r>
              <a:rPr lang="ru-RU" sz="16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Экономический факультет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9E2EB5-BFFF-067A-0008-5AD57E39D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93" y="2429323"/>
            <a:ext cx="4031479" cy="2486401"/>
          </a:xfrm>
          <a:prstGeom prst="rect">
            <a:avLst/>
          </a:prstGeom>
        </p:spPr>
      </p:pic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D5D7C486-66BD-D18B-8595-541BFE944593}"/>
              </a:ext>
            </a:extLst>
          </p:cNvPr>
          <p:cNvSpPr txBox="1">
            <a:spLocks/>
          </p:cNvSpPr>
          <p:nvPr/>
        </p:nvSpPr>
        <p:spPr>
          <a:xfrm>
            <a:off x="6284793" y="1168003"/>
            <a:ext cx="2688610" cy="9459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Экспертная сессия 18 ноября</a:t>
            </a:r>
            <a:endParaRPr lang="ru-RU" sz="1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Рисунок 11" descr="Тропическая сцена">
            <a:extLst>
              <a:ext uri="{FF2B5EF4-FFF2-40B4-BE49-F238E27FC236}">
                <a16:creationId xmlns:a16="http://schemas.microsoft.com/office/drawing/2014/main" id="{2B06EFEC-0127-6F22-1FA3-7FDD8EECC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4013" y="2489307"/>
            <a:ext cx="781542" cy="7815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12A9D6-0AB4-33DB-3F99-73FC8FF26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3" y="172893"/>
            <a:ext cx="1037792" cy="68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8" descr="Тропическая сцена">
            <a:extLst>
              <a:ext uri="{FF2B5EF4-FFF2-40B4-BE49-F238E27FC236}">
                <a16:creationId xmlns:a16="http://schemas.microsoft.com/office/drawing/2014/main" id="{56B2966A-8106-AD30-B0BE-29D8AAEF9D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3B3110C8-B7FF-8352-B2B8-FF5BD65C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34" y="196739"/>
            <a:ext cx="1146218" cy="68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1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183423" y="240132"/>
            <a:ext cx="6927061" cy="4551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5200"/>
              <a:buNone/>
              <a:defRPr sz="3000" b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ru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9. Команда «</a:t>
            </a:r>
            <a:r>
              <a:rPr lang="ru-RU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SBS 2.0 з4 МОДЕЛЬ МАШИННОГО ОБУЧЕНИЯ ДЛЯ ОБРАБОТКИ МЕДИЦИНСКИХ ИЗОБРАЖЕНИЙ</a:t>
            </a:r>
            <a:r>
              <a:rPr lang="ru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» </a:t>
            </a:r>
            <a:endParaRPr sz="2000" b="0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5356600" y="3460593"/>
            <a:ext cx="37179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230536" y="924209"/>
            <a:ext cx="8766231" cy="37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6600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Команда проекта: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Компетенции нашей команды: Целеустремленность, стрессоустойчивость, знания в области машинного обучения, </a:t>
            </a:r>
            <a:r>
              <a:rPr lang="ru-RU" sz="105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нейросетевого</a:t>
            </a:r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 моделирования, программирования на Python, Java.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27A9A-4888-1FBE-41DD-97582A189D3E}"/>
              </a:ext>
            </a:extLst>
          </p:cNvPr>
          <p:cNvSpPr txBox="1"/>
          <p:nvPr/>
        </p:nvSpPr>
        <p:spPr>
          <a:xfrm>
            <a:off x="90432" y="4574924"/>
            <a:ext cx="6946039" cy="4001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5200"/>
              <a:buNone/>
              <a:defRPr sz="2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ru" sz="1400" dirty="0"/>
              <a:t>Контакты команды: </a:t>
            </a:r>
            <a:r>
              <a:rPr lang="es-ES" sz="1400" b="0" dirty="0"/>
              <a:t>https://t.me/ilvsndvch</a:t>
            </a:r>
            <a:endParaRPr lang="ru-RU" sz="1400" b="0" dirty="0"/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D5CC5EC2-3C49-E607-2D91-CEDC781E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63" y="91838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F702BEF-77E1-25C4-19C9-805C53BA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73" y="88018"/>
            <a:ext cx="634380" cy="4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671170-6B4D-5144-5C5D-41AE4ED45FF6}"/>
              </a:ext>
            </a:extLst>
          </p:cNvPr>
          <p:cNvSpPr txBox="1"/>
          <p:nvPr/>
        </p:nvSpPr>
        <p:spPr>
          <a:xfrm>
            <a:off x="1930563" y="2992180"/>
            <a:ext cx="216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Экономист/аналитик:</a:t>
            </a:r>
            <a:b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Душенко Елена </a:t>
            </a:r>
            <a:b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Андреевна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A41BA9-839F-642A-3C58-15BF506D1EEF}"/>
              </a:ext>
            </a:extLst>
          </p:cNvPr>
          <p:cNvSpPr txBox="1"/>
          <p:nvPr/>
        </p:nvSpPr>
        <p:spPr>
          <a:xfrm>
            <a:off x="4530314" y="2992179"/>
            <a:ext cx="216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Бизнес-аналитик:</a:t>
            </a:r>
            <a:b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Хачатрян Зарине </a:t>
            </a:r>
            <a:b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Арсеновна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 33" descr="Изображение выглядит как человек, Человеческое лицо, губа, ресница&#10;&#10;Автоматически созданное описание">
            <a:extLst>
              <a:ext uri="{FF2B5EF4-FFF2-40B4-BE49-F238E27FC236}">
                <a16:creationId xmlns:a16="http://schemas.microsoft.com/office/drawing/2014/main" id="{D68E7836-F5FE-69C8-D461-785F2A364809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rcRect l="1884" r="1884"/>
          <a:stretch>
            <a:fillRect/>
          </a:stretch>
        </p:blipFill>
        <p:spPr>
          <a:xfrm>
            <a:off x="2286655" y="1423919"/>
            <a:ext cx="1448655" cy="1449730"/>
          </a:xfrm>
          <a:prstGeom prst="rect">
            <a:avLst/>
          </a:prstGeom>
        </p:spPr>
      </p:pic>
      <p:pic>
        <p:nvPicPr>
          <p:cNvPr id="14" name=" 41" descr="Изображение выглядит как Человеческое лицо, человек, губа, бровь&#10;&#10;Автоматически созданное описание">
            <a:extLst>
              <a:ext uri="{FF2B5EF4-FFF2-40B4-BE49-F238E27FC236}">
                <a16:creationId xmlns:a16="http://schemas.microsoft.com/office/drawing/2014/main" id="{F478AF62-B997-65D8-A466-696F5F28313E}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rcRect t="975" b="975"/>
          <a:stretch>
            <a:fillRect/>
          </a:stretch>
        </p:blipFill>
        <p:spPr>
          <a:xfrm>
            <a:off x="4928090" y="1409293"/>
            <a:ext cx="1448655" cy="14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182047" y="17889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5200"/>
            </a:pPr>
            <a:r>
              <a:rPr lang="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Вопросы экспертам</a:t>
            </a:r>
            <a:endParaRPr sz="2000" b="1" dirty="0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1044054" y="1152475"/>
            <a:ext cx="778824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dirty="0">
                <a:latin typeface="Calibri" panose="020F0502020204030204" pitchFamily="34" charset="0"/>
                <a:cs typeface="Calibri" panose="020F0502020204030204" pitchFamily="34" charset="0"/>
              </a:rPr>
              <a:t>Из какой предметной области эксперт необходим? Машинное обучение,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Text Mining</a:t>
            </a:r>
            <a:br>
              <a:rPr lang="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Ваши вопросы эксперту?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Целесообразно ли использовать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BiLSTM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-CRF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для обучения модели именованных сущностей или использовать предобученные </a:t>
            </a:r>
            <a:r>
              <a:rPr lang="ru-RU" sz="1600">
                <a:latin typeface="Calibri" panose="020F0502020204030204" pitchFamily="34" charset="0"/>
                <a:cs typeface="Calibri" panose="020F0502020204030204" pitchFamily="34" charset="0"/>
              </a:rPr>
              <a:t>модели?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9DE57F19-7682-3CF8-E895-7716C6E2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63" y="91838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F3D327D-1A44-3A2A-0E56-8158C465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73" y="88018"/>
            <a:ext cx="634380" cy="4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183422" y="145368"/>
            <a:ext cx="7372002" cy="4551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5200"/>
              <a:buNone/>
              <a:defRPr sz="3000" b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ru" sz="2000" dirty="0">
                <a:solidFill>
                  <a:srgbClr val="0543E8"/>
                </a:solidFill>
                <a:latin typeface="Calibri"/>
                <a:cs typeface="Calibri"/>
                <a:sym typeface="PT Sans"/>
              </a:rPr>
              <a:t>Проект «</a:t>
            </a:r>
            <a:r>
              <a:rPr lang="en-US" sz="2000" dirty="0">
                <a:solidFill>
                  <a:srgbClr val="0543E8"/>
                </a:solidFill>
                <a:latin typeface="Calibri"/>
                <a:cs typeface="Calibri"/>
              </a:rPr>
              <a:t>SBS 2</a:t>
            </a:r>
            <a:r>
              <a:rPr lang="ru-RU" sz="2000" dirty="0">
                <a:solidFill>
                  <a:srgbClr val="0543E8"/>
                </a:solidFill>
                <a:latin typeface="Calibri"/>
                <a:cs typeface="Calibri"/>
              </a:rPr>
              <a:t>.0 з4 МОДЕЛЬ МАШИННОГО ОБУЧЕНИЯ ДЛЯ ОБРАБОТКИ МЕДИЦИНСКИХ ИЗОБРАЖЕНИЙ</a:t>
            </a:r>
            <a:r>
              <a:rPr lang="ru" sz="2000" dirty="0">
                <a:solidFill>
                  <a:srgbClr val="0543E8"/>
                </a:solidFill>
                <a:latin typeface="Calibri"/>
                <a:cs typeface="Calibri"/>
                <a:sym typeface="PT Sans"/>
              </a:rPr>
              <a:t>»</a:t>
            </a:r>
            <a:endParaRPr sz="2000" dirty="0">
              <a:solidFill>
                <a:srgbClr val="0543E8"/>
              </a:solidFill>
              <a:latin typeface="Calibri"/>
              <a:cs typeface="Calibri"/>
              <a:sym typeface="PT Sans"/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305475" y="1616137"/>
            <a:ext cx="7693633" cy="1024780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000" b="1" dirty="0">
                <a:solidFill>
                  <a:srgbClr val="0543E8"/>
                </a:solidFill>
                <a:latin typeface="Calibri"/>
                <a:cs typeface="Calibri"/>
              </a:rPr>
              <a:t>1. </a:t>
            </a:r>
            <a:r>
              <a:rPr lang="ru-RU" sz="2000" b="1" dirty="0">
                <a:solidFill>
                  <a:srgbClr val="0543E8"/>
                </a:solidFill>
                <a:latin typeface="Calibri"/>
                <a:cs typeface="Calibri"/>
              </a:rPr>
              <a:t>Организаторы проекта </a:t>
            </a:r>
            <a:endParaRPr lang="ru" sz="1100" b="1" i="1" dirty="0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«</a:t>
            </a:r>
            <a:r>
              <a:rPr lang="ru-RU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Медотрейд</a:t>
            </a: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11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225970" y="1168896"/>
            <a:ext cx="8612555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Рынок НТИ: </a:t>
            </a:r>
            <a:r>
              <a:rPr lang="en-US" sz="1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HEALTHNET, TECHNET</a:t>
            </a:r>
            <a:r>
              <a:rPr lang="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_______________________________________________________________________________________________________</a:t>
            </a:r>
            <a:br>
              <a:rPr lang="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</a:br>
            <a:endParaRPr sz="1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</p:txBody>
      </p:sp>
      <p:pic>
        <p:nvPicPr>
          <p:cNvPr id="3" name="Рисунок 15">
            <a:extLst>
              <a:ext uri="{FF2B5EF4-FFF2-40B4-BE49-F238E27FC236}">
                <a16:creationId xmlns:a16="http://schemas.microsoft.com/office/drawing/2014/main" id="{EBDAC0CC-1D90-16D8-2150-3D0F10E0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51" y="130373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124959-36DA-BE04-AAFF-77F205B9007D}"/>
              </a:ext>
            </a:extLst>
          </p:cNvPr>
          <p:cNvSpPr txBox="1"/>
          <p:nvPr/>
        </p:nvSpPr>
        <p:spPr>
          <a:xfrm>
            <a:off x="225970" y="782998"/>
            <a:ext cx="8695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000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Ссылка на проект в </a:t>
            </a:r>
            <a:r>
              <a:rPr lang="en-US" sz="1000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Project </a:t>
            </a:r>
            <a:r>
              <a:rPr lang="en-US" sz="1000" u="sng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https://pt.2035.university/project/model-masinnogo-obucenia-dla-obrabotki-medicinskih-izobrazenij?_ga=2.233515678.1425068585.1700037514-49483736.1695746591</a:t>
            </a:r>
            <a:endParaRPr lang="ru-RU" sz="1000" u="sng" dirty="0">
              <a:solidFill>
                <a:srgbClr val="0543E8"/>
              </a:solidFill>
            </a:endParaRPr>
          </a:p>
        </p:txBody>
      </p:sp>
      <p:sp>
        <p:nvSpPr>
          <p:cNvPr id="4" name="Google Shape;108;p26">
            <a:extLst>
              <a:ext uri="{FF2B5EF4-FFF2-40B4-BE49-F238E27FC236}">
                <a16:creationId xmlns:a16="http://schemas.microsoft.com/office/drawing/2014/main" id="{138E5274-C06C-84E1-3CE1-38F6FCC1CE85}"/>
              </a:ext>
            </a:extLst>
          </p:cNvPr>
          <p:cNvSpPr txBox="1"/>
          <p:nvPr/>
        </p:nvSpPr>
        <p:spPr>
          <a:xfrm>
            <a:off x="293383" y="3038462"/>
            <a:ext cx="7705725" cy="1217646"/>
          </a:xfrm>
          <a:prstGeom prst="rect">
            <a:avLst/>
          </a:prstGeom>
          <a:solidFill>
            <a:srgbClr val="EFFAE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Проблема которую решаем?</a:t>
            </a:r>
          </a:p>
          <a:p>
            <a:pPr defTabSz="804863"/>
            <a:r>
              <a:rPr lang="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/>
              </a:rPr>
              <a:t>Отсутствие готового решения по распознаванию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/>
              </a:rPr>
              <a:t>pdf-</a:t>
            </a: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/>
              </a:rPr>
              <a:t>файла с </a:t>
            </a:r>
            <a:r>
              <a:rPr lang="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/>
              </a:rPr>
              <a:t>результатами анализов, поступающих из сторонних лабораторий, в автоматическом режиме. </a:t>
            </a:r>
          </a:p>
          <a:p>
            <a:pPr defTabSz="804863"/>
            <a:r>
              <a:rPr lang="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/>
              </a:rPr>
              <a:t>Необходим алгоритм по конвертации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/>
              </a:rPr>
              <a:t>pdf</a:t>
            </a: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/>
              </a:rPr>
              <a:t>-файла в </a:t>
            </a:r>
            <a:r>
              <a:rPr lang="en-U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/>
              </a:rPr>
              <a:t>json</a:t>
            </a: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/>
              </a:rPr>
              <a:t>.</a:t>
            </a:r>
            <a:r>
              <a:rPr lang="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"/>
              </a:rPr>
              <a:t> </a:t>
            </a:r>
          </a:p>
          <a:p>
            <a:endParaRPr lang="ru-RU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961087B-895C-B7C1-E5A4-BD7A51BD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61" y="126553"/>
            <a:ext cx="634380" cy="4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919DD7-C87D-B0FA-F0D8-5EEC32643772}"/>
              </a:ext>
            </a:extLst>
          </p:cNvPr>
          <p:cNvSpPr txBox="1"/>
          <p:nvPr/>
        </p:nvSpPr>
        <p:spPr>
          <a:xfrm>
            <a:off x="183422" y="298689"/>
            <a:ext cx="6701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8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18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</a:t>
            </a:r>
            <a:endParaRPr lang="ru-RU" sz="1600" dirty="0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11;p26">
            <a:extLst>
              <a:ext uri="{FF2B5EF4-FFF2-40B4-BE49-F238E27FC236}">
                <a16:creationId xmlns:a16="http://schemas.microsoft.com/office/drawing/2014/main" id="{98993789-2CDF-D737-AFB3-0E0D569F1C3A}"/>
              </a:ext>
            </a:extLst>
          </p:cNvPr>
          <p:cNvSpPr txBox="1"/>
          <p:nvPr/>
        </p:nvSpPr>
        <p:spPr>
          <a:xfrm>
            <a:off x="299432" y="941256"/>
            <a:ext cx="7693631" cy="817594"/>
          </a:xfrm>
          <a:prstGeom prst="roundRect">
            <a:avLst/>
          </a:prstGeom>
          <a:solidFill>
            <a:srgbClr val="E5F5FF"/>
          </a:solidFill>
          <a:ln>
            <a:noFill/>
          </a:ln>
        </p:spPr>
        <p:txBody>
          <a:bodyPr spcFirstLastPara="1" wrap="square" lIns="91425" tIns="36000" rIns="91425" bIns="360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F43162"/>
              </a:buClr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Конечная цель проекта – разработка ML-модели для распознавания </a:t>
            </a:r>
            <a:r>
              <a:rPr lang="ru-RU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pdf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-файлов с различными результатами анализов.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F43162"/>
              </a:buClr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Вариант прототипа – ML-модель для распознавания </a:t>
            </a:r>
            <a:r>
              <a:rPr lang="ru-RU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pdf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-файлов с различными результатами анализов.</a:t>
            </a:r>
          </a:p>
        </p:txBody>
      </p:sp>
      <p:graphicFrame>
        <p:nvGraphicFramePr>
          <p:cNvPr id="6" name="Google Shape;110;p26">
            <a:extLst>
              <a:ext uri="{FF2B5EF4-FFF2-40B4-BE49-F238E27FC236}">
                <a16:creationId xmlns:a16="http://schemas.microsoft.com/office/drawing/2014/main" id="{91850BE2-B521-C914-CAB9-FE7C96D5E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068631"/>
              </p:ext>
            </p:extLst>
          </p:nvPr>
        </p:nvGraphicFramePr>
        <p:xfrm>
          <a:off x="287337" y="2773456"/>
          <a:ext cx="7705725" cy="757770"/>
        </p:xfrm>
        <a:graphic>
          <a:graphicData uri="http://schemas.openxmlformats.org/drawingml/2006/table">
            <a:tbl>
              <a:tblPr>
                <a:noFill/>
                <a:tableStyleId>{7123E036-C889-4DE9-9E9D-3321D5F19301}</a:tableStyleId>
              </a:tblPr>
              <a:tblGrid>
                <a:gridCol w="275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1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rgbClr val="7030A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Кто?</a:t>
                      </a:r>
                      <a:endParaRPr sz="900" b="1" dirty="0">
                        <a:solidFill>
                          <a:srgbClr val="7030A0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rgbClr val="7030A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Чего хочет (польза для стейкхолдера от проекта)?</a:t>
                      </a:r>
                      <a:endParaRPr sz="900" b="1" dirty="0">
                        <a:solidFill>
                          <a:srgbClr val="7030A0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ООО "ИК </a:t>
                      </a:r>
                      <a:r>
                        <a:rPr lang="ru-RU" sz="800" dirty="0" err="1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Медотрейд</a:t>
                      </a: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"</a:t>
                      </a:r>
                      <a:endParaRPr sz="800" dirty="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36000" marR="36000" marT="18000" marB="1800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Готовое </a:t>
                      </a:r>
                      <a:r>
                        <a:rPr lang="en-US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ML</a:t>
                      </a: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решение существующей проблемы</a:t>
                      </a:r>
                      <a:endParaRPr sz="800" dirty="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36000" marR="36000" marT="18000" marB="1800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Медицинские организации, не имеющие собственной лаборатории</a:t>
                      </a:r>
                      <a:endParaRPr sz="800" dirty="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36000" marR="36000" marT="18000" marB="1800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Автоматизированный ввод данных в базу клиента для снижения издержек</a:t>
                      </a:r>
                      <a:endParaRPr sz="800" dirty="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36000" marR="36000" marT="18000" marB="1800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5382E7-D93B-66E6-6145-9F461C169B05}"/>
              </a:ext>
            </a:extLst>
          </p:cNvPr>
          <p:cNvSpPr txBox="1"/>
          <p:nvPr/>
        </p:nvSpPr>
        <p:spPr>
          <a:xfrm>
            <a:off x="183423" y="2213644"/>
            <a:ext cx="7861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spcAft>
                <a:spcPts val="1200"/>
              </a:spcAft>
              <a:buNone/>
              <a:defRPr sz="2000" b="1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" dirty="0">
                <a:solidFill>
                  <a:srgbClr val="7030A0"/>
                </a:solidFill>
                <a:sym typeface="PT Sans"/>
              </a:rPr>
              <a:t>4. Стейкхолдеры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15">
            <a:extLst>
              <a:ext uri="{FF2B5EF4-FFF2-40B4-BE49-F238E27FC236}">
                <a16:creationId xmlns:a16="http://schemas.microsoft.com/office/drawing/2014/main" id="{B44712D6-1836-84E5-3C0E-74E6023FF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63" y="91838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5B01CAB-2A85-EA5C-9BCF-61E836D3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73" y="88018"/>
            <a:ext cx="634380" cy="4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4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0;p27">
            <a:extLst>
              <a:ext uri="{FF2B5EF4-FFF2-40B4-BE49-F238E27FC236}">
                <a16:creationId xmlns:a16="http://schemas.microsoft.com/office/drawing/2014/main" id="{8F831FB6-EAF1-4498-C2C7-71420937EE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214" y="191069"/>
            <a:ext cx="8520600" cy="10372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5200"/>
            </a:pPr>
            <a:r>
              <a:rPr lang="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Демонстрация нашего решения </a:t>
            </a:r>
            <a:br>
              <a:rPr lang="ru-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i="1" dirty="0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3FED53ED-351E-F46E-C20B-9D3E202A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63" y="91838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BB21169-2774-8FDE-A2A1-43E14A19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73" y="88018"/>
            <a:ext cx="634380" cy="4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E9F48D-193E-709F-E06C-86FEBF6B73EF}"/>
              </a:ext>
            </a:extLst>
          </p:cNvPr>
          <p:cNvSpPr/>
          <p:nvPr/>
        </p:nvSpPr>
        <p:spPr>
          <a:xfrm>
            <a:off x="187132" y="971314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PDF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70ECA5-ECBB-B44E-68CB-3A43561E6F93}"/>
              </a:ext>
            </a:extLst>
          </p:cNvPr>
          <p:cNvSpPr/>
          <p:nvPr/>
        </p:nvSpPr>
        <p:spPr>
          <a:xfrm>
            <a:off x="3458217" y="972310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Получение текста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4BE7395-A6C2-2651-FD9F-DCC6215494AD}"/>
              </a:ext>
            </a:extLst>
          </p:cNvPr>
          <p:cNvSpPr/>
          <p:nvPr/>
        </p:nvSpPr>
        <p:spPr>
          <a:xfrm>
            <a:off x="2554487" y="1344532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DB9C96E5-E334-2539-F2B1-49CB99056754}"/>
              </a:ext>
            </a:extLst>
          </p:cNvPr>
          <p:cNvSpPr/>
          <p:nvPr/>
        </p:nvSpPr>
        <p:spPr>
          <a:xfrm>
            <a:off x="5865283" y="1333340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CBA73C61-EF05-DC27-CCD4-23A1275AFB66}"/>
              </a:ext>
            </a:extLst>
          </p:cNvPr>
          <p:cNvSpPr/>
          <p:nvPr/>
        </p:nvSpPr>
        <p:spPr>
          <a:xfrm rot="5400000">
            <a:off x="7548879" y="2281249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CE0CC0-2424-075A-9D13-346ABF68A603}"/>
              </a:ext>
            </a:extLst>
          </p:cNvPr>
          <p:cNvSpPr/>
          <p:nvPr/>
        </p:nvSpPr>
        <p:spPr>
          <a:xfrm>
            <a:off x="6729303" y="958956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Разметка </a:t>
            </a:r>
            <a:r>
              <a:rPr lang="en-US" dirty="0">
                <a:solidFill>
                  <a:schemeClr val="dk1"/>
                </a:solidFill>
              </a:rPr>
              <a:t>BILOU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9721A53E-FE62-AAD8-F583-0AC95D81108D}"/>
              </a:ext>
            </a:extLst>
          </p:cNvPr>
          <p:cNvSpPr/>
          <p:nvPr/>
        </p:nvSpPr>
        <p:spPr>
          <a:xfrm rot="10800000">
            <a:off x="5865283" y="3241098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A5615D69-B016-5BBE-33F9-96293C0ECB89}"/>
              </a:ext>
            </a:extLst>
          </p:cNvPr>
          <p:cNvSpPr/>
          <p:nvPr/>
        </p:nvSpPr>
        <p:spPr>
          <a:xfrm rot="10800000">
            <a:off x="2537781" y="3241098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7B358D7-6538-8C18-FEB6-3244FDEDD652}"/>
              </a:ext>
            </a:extLst>
          </p:cNvPr>
          <p:cNvSpPr/>
          <p:nvPr/>
        </p:nvSpPr>
        <p:spPr>
          <a:xfrm>
            <a:off x="6775861" y="2819043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Построение и обучение </a:t>
            </a:r>
            <a:r>
              <a:rPr lang="en-US" dirty="0" err="1">
                <a:solidFill>
                  <a:schemeClr val="dk1"/>
                </a:solidFill>
              </a:rPr>
              <a:t>BiLSTM</a:t>
            </a:r>
            <a:r>
              <a:rPr lang="en-US" dirty="0"/>
              <a:t>-CRF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E3B8F77-E6CC-D5BF-AE69-4CE85C072748}"/>
              </a:ext>
            </a:extLst>
          </p:cNvPr>
          <p:cNvSpPr/>
          <p:nvPr/>
        </p:nvSpPr>
        <p:spPr>
          <a:xfrm>
            <a:off x="3458216" y="2848848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Формирование словаря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60F964E-9B20-C6C6-04CB-F9E6EBB2DF97}"/>
              </a:ext>
            </a:extLst>
          </p:cNvPr>
          <p:cNvSpPr/>
          <p:nvPr/>
        </p:nvSpPr>
        <p:spPr>
          <a:xfrm>
            <a:off x="177308" y="2819042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Конвертация в </a:t>
            </a:r>
            <a:r>
              <a:rPr lang="en-US" dirty="0" err="1">
                <a:solidFill>
                  <a:schemeClr val="dk1"/>
                </a:solidFill>
              </a:rPr>
              <a:t>json</a:t>
            </a:r>
            <a:endParaRPr lang="ru-RU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0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0;p27">
            <a:extLst>
              <a:ext uri="{FF2B5EF4-FFF2-40B4-BE49-F238E27FC236}">
                <a16:creationId xmlns:a16="http://schemas.microsoft.com/office/drawing/2014/main" id="{8F831FB6-EAF1-4498-C2C7-71420937EE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214" y="191069"/>
            <a:ext cx="8520600" cy="10372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5200"/>
            </a:pPr>
            <a:r>
              <a:rPr lang="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Демонстрация нашего решения </a:t>
            </a:r>
            <a:br>
              <a:rPr lang="ru-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i="1" dirty="0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3FED53ED-351E-F46E-C20B-9D3E202A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63" y="91838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BB21169-2774-8FDE-A2A1-43E14A19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73" y="88018"/>
            <a:ext cx="634380" cy="4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E9F48D-193E-709F-E06C-86FEBF6B73EF}"/>
              </a:ext>
            </a:extLst>
          </p:cNvPr>
          <p:cNvSpPr/>
          <p:nvPr/>
        </p:nvSpPr>
        <p:spPr>
          <a:xfrm>
            <a:off x="107713" y="2091301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PDF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70ECA5-ECBB-B44E-68CB-3A43561E6F93}"/>
              </a:ext>
            </a:extLst>
          </p:cNvPr>
          <p:cNvSpPr/>
          <p:nvPr/>
        </p:nvSpPr>
        <p:spPr>
          <a:xfrm>
            <a:off x="3147707" y="2091301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Получение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30BE2F-C8D0-9A4F-D581-4179CE75CEEB}"/>
              </a:ext>
            </a:extLst>
          </p:cNvPr>
          <p:cNvSpPr/>
          <p:nvPr/>
        </p:nvSpPr>
        <p:spPr>
          <a:xfrm>
            <a:off x="6187701" y="2169762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dk1"/>
                </a:solidFill>
              </a:rPr>
              <a:t>Токенизация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4BE7395-A6C2-2651-FD9F-DCC6215494AD}"/>
              </a:ext>
            </a:extLst>
          </p:cNvPr>
          <p:cNvSpPr/>
          <p:nvPr/>
        </p:nvSpPr>
        <p:spPr>
          <a:xfrm>
            <a:off x="2414697" y="2483550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DB9C96E5-E334-2539-F2B1-49CB99056754}"/>
              </a:ext>
            </a:extLst>
          </p:cNvPr>
          <p:cNvSpPr/>
          <p:nvPr/>
        </p:nvSpPr>
        <p:spPr>
          <a:xfrm>
            <a:off x="5430607" y="2483550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24D78-6815-E8C4-7889-B741F6337821}"/>
              </a:ext>
            </a:extLst>
          </p:cNvPr>
          <p:cNvSpPr txBox="1"/>
          <p:nvPr/>
        </p:nvSpPr>
        <p:spPr>
          <a:xfrm>
            <a:off x="3147706" y="3223647"/>
            <a:ext cx="2069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Tesseract OCR, </a:t>
            </a:r>
            <a:r>
              <a:rPr lang="ru-RU" dirty="0"/>
              <a:t>библиотеки по обработке </a:t>
            </a:r>
            <a:r>
              <a:rPr lang="en-US" dirty="0"/>
              <a:t>pdf</a:t>
            </a:r>
            <a:r>
              <a:rPr lang="ru-RU" dirty="0"/>
              <a:t>-файлов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459883-972F-33F0-F8FA-8C0219951D10}"/>
              </a:ext>
            </a:extLst>
          </p:cNvPr>
          <p:cNvSpPr txBox="1"/>
          <p:nvPr/>
        </p:nvSpPr>
        <p:spPr>
          <a:xfrm>
            <a:off x="6187700" y="3285202"/>
            <a:ext cx="206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Токен = Слово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F761C-EFC8-A47D-181E-AE0129460D1B}"/>
              </a:ext>
            </a:extLst>
          </p:cNvPr>
          <p:cNvSpPr txBox="1"/>
          <p:nvPr/>
        </p:nvSpPr>
        <p:spPr>
          <a:xfrm>
            <a:off x="107713" y="3223647"/>
            <a:ext cx="2069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Документы медицинских анализов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CBA73C61-EF05-DC27-CCD4-23A1275AFB66}"/>
              </a:ext>
            </a:extLst>
          </p:cNvPr>
          <p:cNvSpPr/>
          <p:nvPr/>
        </p:nvSpPr>
        <p:spPr>
          <a:xfrm>
            <a:off x="8424879" y="2473813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0;p27">
            <a:extLst>
              <a:ext uri="{FF2B5EF4-FFF2-40B4-BE49-F238E27FC236}">
                <a16:creationId xmlns:a16="http://schemas.microsoft.com/office/drawing/2014/main" id="{8F831FB6-EAF1-4498-C2C7-71420937EE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214" y="191069"/>
            <a:ext cx="8520600" cy="10372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5200"/>
            </a:pPr>
            <a:r>
              <a:rPr lang="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Демонстрация нашего решения </a:t>
            </a:r>
            <a:br>
              <a:rPr lang="ru-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i="1" dirty="0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3FED53ED-351E-F46E-C20B-9D3E202A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63" y="91838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BB21169-2774-8FDE-A2A1-43E14A19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73" y="88018"/>
            <a:ext cx="634380" cy="4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30BE2F-C8D0-9A4F-D581-4179CE75CEEB}"/>
              </a:ext>
            </a:extLst>
          </p:cNvPr>
          <p:cNvSpPr/>
          <p:nvPr/>
        </p:nvSpPr>
        <p:spPr>
          <a:xfrm>
            <a:off x="1304959" y="2091302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Разметка </a:t>
            </a:r>
            <a:r>
              <a:rPr lang="en-US" dirty="0">
                <a:solidFill>
                  <a:schemeClr val="dk1"/>
                </a:solidFill>
              </a:rPr>
              <a:t>BILOU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4BE7395-A6C2-2651-FD9F-DCC6215494AD}"/>
              </a:ext>
            </a:extLst>
          </p:cNvPr>
          <p:cNvSpPr/>
          <p:nvPr/>
        </p:nvSpPr>
        <p:spPr>
          <a:xfrm>
            <a:off x="371960" y="2483551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DB9C96E5-E334-2539-F2B1-49CB99056754}"/>
              </a:ext>
            </a:extLst>
          </p:cNvPr>
          <p:cNvSpPr/>
          <p:nvPr/>
        </p:nvSpPr>
        <p:spPr>
          <a:xfrm>
            <a:off x="3795588" y="2478765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9B2609B-E18E-1C51-B828-8894DEED5344}"/>
              </a:ext>
            </a:extLst>
          </p:cNvPr>
          <p:cNvSpPr/>
          <p:nvPr/>
        </p:nvSpPr>
        <p:spPr>
          <a:xfrm>
            <a:off x="5485102" y="585985"/>
            <a:ext cx="2642461" cy="565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 – </a:t>
            </a:r>
            <a:r>
              <a:rPr lang="ru-RU" dirty="0"/>
              <a:t>начало сущности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D166936-E9B8-FEC9-93F8-1909E867E419}"/>
              </a:ext>
            </a:extLst>
          </p:cNvPr>
          <p:cNvSpPr/>
          <p:nvPr/>
        </p:nvSpPr>
        <p:spPr>
          <a:xfrm>
            <a:off x="5485101" y="1460223"/>
            <a:ext cx="2642461" cy="565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– </a:t>
            </a:r>
            <a:r>
              <a:rPr lang="ru-RU" dirty="0"/>
              <a:t>внутри сущности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D8D38C6-53A4-7D1D-F88A-8AABC8FC77F5}"/>
              </a:ext>
            </a:extLst>
          </p:cNvPr>
          <p:cNvSpPr/>
          <p:nvPr/>
        </p:nvSpPr>
        <p:spPr>
          <a:xfrm>
            <a:off x="5485101" y="2338733"/>
            <a:ext cx="2642461" cy="565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 – </a:t>
            </a:r>
            <a:r>
              <a:rPr lang="ru-RU" dirty="0"/>
              <a:t>конец сущности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669D716-2222-B3A1-D034-0A2060D3C223}"/>
              </a:ext>
            </a:extLst>
          </p:cNvPr>
          <p:cNvSpPr/>
          <p:nvPr/>
        </p:nvSpPr>
        <p:spPr>
          <a:xfrm>
            <a:off x="5485100" y="3346838"/>
            <a:ext cx="2642461" cy="565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 – </a:t>
            </a:r>
            <a:r>
              <a:rPr lang="ru-RU" dirty="0"/>
              <a:t>сущность отсутствует 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11AE546-4BA1-ECD4-5ADC-5D837C016A36}"/>
              </a:ext>
            </a:extLst>
          </p:cNvPr>
          <p:cNvSpPr/>
          <p:nvPr/>
        </p:nvSpPr>
        <p:spPr>
          <a:xfrm>
            <a:off x="5485099" y="4274671"/>
            <a:ext cx="2642461" cy="565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 – </a:t>
            </a:r>
            <a:r>
              <a:rPr lang="ru-RU" dirty="0"/>
              <a:t>сущность представлена одним словом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1C8614-0305-518A-6364-B31D5FF683FA}"/>
              </a:ext>
            </a:extLst>
          </p:cNvPr>
          <p:cNvSpPr txBox="1"/>
          <p:nvPr/>
        </p:nvSpPr>
        <p:spPr>
          <a:xfrm>
            <a:off x="1304959" y="3239146"/>
            <a:ext cx="206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Определено 46 уникальных классов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6985069-C4FD-9FD5-26C1-74679A2666D2}"/>
              </a:ext>
            </a:extLst>
          </p:cNvPr>
          <p:cNvSpPr/>
          <p:nvPr/>
        </p:nvSpPr>
        <p:spPr>
          <a:xfrm>
            <a:off x="8444753" y="2445181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3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0;p27">
            <a:extLst>
              <a:ext uri="{FF2B5EF4-FFF2-40B4-BE49-F238E27FC236}">
                <a16:creationId xmlns:a16="http://schemas.microsoft.com/office/drawing/2014/main" id="{8F831FB6-EAF1-4498-C2C7-71420937EE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214" y="191069"/>
            <a:ext cx="8520600" cy="10372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5200"/>
            </a:pPr>
            <a:r>
              <a:rPr lang="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Демонстрация нашего решения </a:t>
            </a:r>
            <a:br>
              <a:rPr lang="ru-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i="1" dirty="0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3FED53ED-351E-F46E-C20B-9D3E202A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63" y="91838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BB21169-2774-8FDE-A2A1-43E14A19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73" y="88018"/>
            <a:ext cx="634380" cy="4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E9F48D-193E-709F-E06C-86FEBF6B73EF}"/>
              </a:ext>
            </a:extLst>
          </p:cNvPr>
          <p:cNvSpPr/>
          <p:nvPr/>
        </p:nvSpPr>
        <p:spPr>
          <a:xfrm>
            <a:off x="107713" y="2091301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Обучение </a:t>
            </a:r>
            <a:r>
              <a:rPr lang="en-US" dirty="0"/>
              <a:t>Word2Vec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70ECA5-ECBB-B44E-68CB-3A43561E6F93}"/>
              </a:ext>
            </a:extLst>
          </p:cNvPr>
          <p:cNvSpPr/>
          <p:nvPr/>
        </p:nvSpPr>
        <p:spPr>
          <a:xfrm>
            <a:off x="3147707" y="2091301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Построение и обучение </a:t>
            </a:r>
            <a:r>
              <a:rPr lang="en-US" dirty="0" err="1">
                <a:solidFill>
                  <a:schemeClr val="dk1"/>
                </a:solidFill>
              </a:rPr>
              <a:t>BiLSTM</a:t>
            </a:r>
            <a:r>
              <a:rPr lang="en-US" dirty="0"/>
              <a:t>-CRF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30BE2F-C8D0-9A4F-D581-4179CE75CEEB}"/>
              </a:ext>
            </a:extLst>
          </p:cNvPr>
          <p:cNvSpPr/>
          <p:nvPr/>
        </p:nvSpPr>
        <p:spPr>
          <a:xfrm>
            <a:off x="6187701" y="2169762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Получение именованных сущностей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4BE7395-A6C2-2651-FD9F-DCC6215494AD}"/>
              </a:ext>
            </a:extLst>
          </p:cNvPr>
          <p:cNvSpPr/>
          <p:nvPr/>
        </p:nvSpPr>
        <p:spPr>
          <a:xfrm>
            <a:off x="2414697" y="2483550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DB9C96E5-E334-2539-F2B1-49CB99056754}"/>
              </a:ext>
            </a:extLst>
          </p:cNvPr>
          <p:cNvSpPr/>
          <p:nvPr/>
        </p:nvSpPr>
        <p:spPr>
          <a:xfrm>
            <a:off x="5430607" y="2483550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24D78-6815-E8C4-7889-B741F6337821}"/>
              </a:ext>
            </a:extLst>
          </p:cNvPr>
          <p:cNvSpPr txBox="1"/>
          <p:nvPr/>
        </p:nvSpPr>
        <p:spPr>
          <a:xfrm>
            <a:off x="3147706" y="3223647"/>
            <a:ext cx="20690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Двунаправленная нейронная сеть способна детально исследовать паттерны. Слой </a:t>
            </a:r>
            <a:r>
              <a:rPr lang="en-US" dirty="0"/>
              <a:t>CRF </a:t>
            </a:r>
            <a:r>
              <a:rPr lang="ru-RU" dirty="0"/>
              <a:t>учитывает последовательность </a:t>
            </a:r>
            <a:r>
              <a:rPr lang="en-US" dirty="0"/>
              <a:t>NER</a:t>
            </a:r>
            <a:r>
              <a:rPr lang="ru-RU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F761C-EFC8-A47D-181E-AE0129460D1B}"/>
              </a:ext>
            </a:extLst>
          </p:cNvPr>
          <p:cNvSpPr txBox="1"/>
          <p:nvPr/>
        </p:nvSpPr>
        <p:spPr>
          <a:xfrm>
            <a:off x="107713" y="3223647"/>
            <a:ext cx="2069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формирование векторного представления каждого токена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CBA73C61-EF05-DC27-CCD4-23A1275AFB66}"/>
              </a:ext>
            </a:extLst>
          </p:cNvPr>
          <p:cNvSpPr/>
          <p:nvPr/>
        </p:nvSpPr>
        <p:spPr>
          <a:xfrm>
            <a:off x="8424879" y="2473813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8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0;p27">
            <a:extLst>
              <a:ext uri="{FF2B5EF4-FFF2-40B4-BE49-F238E27FC236}">
                <a16:creationId xmlns:a16="http://schemas.microsoft.com/office/drawing/2014/main" id="{8F831FB6-EAF1-4498-C2C7-71420937EE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214" y="191069"/>
            <a:ext cx="8520600" cy="10372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5200"/>
            </a:pPr>
            <a:r>
              <a:rPr lang="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Демонстрация нашего решения </a:t>
            </a:r>
            <a:br>
              <a:rPr lang="ru-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i="1" dirty="0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3FED53ED-351E-F46E-C20B-9D3E202A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63" y="91838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BB21169-2774-8FDE-A2A1-43E14A19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73" y="88018"/>
            <a:ext cx="634380" cy="4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70ECA5-ECBB-B44E-68CB-3A43561E6F93}"/>
              </a:ext>
            </a:extLst>
          </p:cNvPr>
          <p:cNvSpPr/>
          <p:nvPr/>
        </p:nvSpPr>
        <p:spPr>
          <a:xfrm>
            <a:off x="1279772" y="2081561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Формирование словаря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30BE2F-C8D0-9A4F-D581-4179CE75CEEB}"/>
              </a:ext>
            </a:extLst>
          </p:cNvPr>
          <p:cNvSpPr/>
          <p:nvPr/>
        </p:nvSpPr>
        <p:spPr>
          <a:xfrm>
            <a:off x="5810314" y="2081562"/>
            <a:ext cx="2069023" cy="960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Конвертация в </a:t>
            </a:r>
            <a:r>
              <a:rPr lang="en-US" dirty="0" err="1">
                <a:solidFill>
                  <a:schemeClr val="dk1"/>
                </a:solidFill>
              </a:rPr>
              <a:t>json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4BE7395-A6C2-2651-FD9F-DCC6215494AD}"/>
              </a:ext>
            </a:extLst>
          </p:cNvPr>
          <p:cNvSpPr/>
          <p:nvPr/>
        </p:nvSpPr>
        <p:spPr>
          <a:xfrm>
            <a:off x="321588" y="2483550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DB9C96E5-E334-2539-F2B1-49CB99056754}"/>
              </a:ext>
            </a:extLst>
          </p:cNvPr>
          <p:cNvSpPr/>
          <p:nvPr/>
        </p:nvSpPr>
        <p:spPr>
          <a:xfrm>
            <a:off x="4289156" y="2483550"/>
            <a:ext cx="565688" cy="1763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1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183423" y="240132"/>
            <a:ext cx="6927061" cy="4551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5200"/>
              <a:buNone/>
              <a:defRPr sz="3000" b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ru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9. Команда «</a:t>
            </a:r>
            <a:r>
              <a:rPr lang="ru-RU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SBS 2.0 з4 МОДЕЛЬ МАШИННОГО ОБУЧЕНИЯ ДЛЯ ОБРАБОТКИ МЕДИЦИНСКИХ ИЗОБРАЖЕНИЙ</a:t>
            </a:r>
            <a:r>
              <a:rPr lang="ru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»</a:t>
            </a:r>
            <a:endParaRPr sz="2000" b="0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5356600" y="3460593"/>
            <a:ext cx="37179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230536" y="924209"/>
            <a:ext cx="8766231" cy="37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6600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Команда проекта: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Компетенции нашей команды: Целеустремленность, стрессоустойчивость, знания в области машинного обучения, </a:t>
            </a:r>
            <a:r>
              <a:rPr lang="ru-RU" sz="105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нейросетевого</a:t>
            </a:r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 моделирования, программирования на Python, Java.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27A9A-4888-1FBE-41DD-97582A189D3E}"/>
              </a:ext>
            </a:extLst>
          </p:cNvPr>
          <p:cNvSpPr txBox="1"/>
          <p:nvPr/>
        </p:nvSpPr>
        <p:spPr>
          <a:xfrm>
            <a:off x="90432" y="4574924"/>
            <a:ext cx="6946039" cy="4001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5200"/>
              <a:buNone/>
              <a:defRPr sz="2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ru" sz="1400" dirty="0"/>
              <a:t>Контакты команды: </a:t>
            </a:r>
            <a:r>
              <a:rPr lang="es-ES" sz="1400" b="0" dirty="0"/>
              <a:t>https://t.me/ilvsndvch</a:t>
            </a:r>
            <a:endParaRPr lang="ru-RU" sz="1400" b="0" dirty="0"/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D5CC5EC2-3C49-E607-2D91-CEDC781E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63" y="91838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F702BEF-77E1-25C4-19C9-805C53BA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73" y="88018"/>
            <a:ext cx="634380" cy="4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2AA0DF-6995-D3BF-1AAD-7D9F69ED7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09" y="1356302"/>
            <a:ext cx="1448655" cy="14353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671170-6B4D-5144-5C5D-41AE4ED45FF6}"/>
              </a:ext>
            </a:extLst>
          </p:cNvPr>
          <p:cNvSpPr txBox="1"/>
          <p:nvPr/>
        </p:nvSpPr>
        <p:spPr>
          <a:xfrm>
            <a:off x="349517" y="2955615"/>
            <a:ext cx="216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Аналитик/программист:</a:t>
            </a:r>
            <a:b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Головачева Мария Михайловна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07F796C-F1B0-5B19-6AA5-B16F75AF8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17856" r="35694" b="9775"/>
          <a:stretch/>
        </p:blipFill>
        <p:spPr bwMode="auto">
          <a:xfrm>
            <a:off x="3100098" y="1356302"/>
            <a:ext cx="1270425" cy="14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C5CD4A-DCF6-E475-C5CA-214679498D83}"/>
              </a:ext>
            </a:extLst>
          </p:cNvPr>
          <p:cNvSpPr txBox="1"/>
          <p:nvPr/>
        </p:nvSpPr>
        <p:spPr>
          <a:xfrm>
            <a:off x="2702844" y="2955614"/>
            <a:ext cx="206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Лидер:</a:t>
            </a:r>
            <a:b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Душенко Наталья Андреевна</a:t>
            </a:r>
          </a:p>
        </p:txBody>
      </p:sp>
      <p:pic>
        <p:nvPicPr>
          <p:cNvPr id="9" name=" 10" descr="Изображение выглядит как Человеческое лицо, человек, одежда, часы&#10;&#10;Автоматически созданное описание">
            <a:extLst>
              <a:ext uri="{FF2B5EF4-FFF2-40B4-BE49-F238E27FC236}">
                <a16:creationId xmlns:a16="http://schemas.microsoft.com/office/drawing/2014/main" id="{7D45FB95-E0F3-1792-7B74-0CBCF01C9872}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rcRect l="2872" r="2872"/>
          <a:stretch>
            <a:fillRect/>
          </a:stretch>
        </p:blipFill>
        <p:spPr>
          <a:xfrm>
            <a:off x="4967025" y="1352585"/>
            <a:ext cx="1449484" cy="1450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A41BA9-839F-642A-3C58-15BF506D1EEF}"/>
              </a:ext>
            </a:extLst>
          </p:cNvPr>
          <p:cNvSpPr txBox="1"/>
          <p:nvPr/>
        </p:nvSpPr>
        <p:spPr>
          <a:xfrm>
            <a:off x="4572000" y="2973496"/>
            <a:ext cx="216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Программист:</a:t>
            </a:r>
            <a:b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Григорян Дмитрий Николаевич</a:t>
            </a:r>
          </a:p>
        </p:txBody>
      </p:sp>
      <p:pic>
        <p:nvPicPr>
          <p:cNvPr id="11" name=" 8" descr="Изображение выглядит как человек, одежда, Сорочка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2419617C-EBB3-31AE-36CC-25908563E39E}"/>
              </a:ext>
            </a:extLst>
          </p:cNvPr>
          <p:cNvPicPr>
            <a:picLocks noGrp="1" noChangeAspect="1"/>
          </p:cNvPicPr>
          <p:nvPr/>
        </p:nvPicPr>
        <p:blipFill>
          <a:blip r:embed="rId8"/>
          <a:srcRect l="5150" r="5150"/>
          <a:stretch>
            <a:fillRect/>
          </a:stretch>
        </p:blipFill>
        <p:spPr>
          <a:xfrm>
            <a:off x="7091037" y="1356717"/>
            <a:ext cx="1448655" cy="1449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6ADC65-BC7F-F38F-D6F8-7F8F5C3F5993}"/>
              </a:ext>
            </a:extLst>
          </p:cNvPr>
          <p:cNvSpPr txBox="1"/>
          <p:nvPr/>
        </p:nvSpPr>
        <p:spPr>
          <a:xfrm>
            <a:off x="6768884" y="2955613"/>
            <a:ext cx="216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Бизнес-аналитик:</a:t>
            </a:r>
            <a:b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Потапов Илья </a:t>
            </a:r>
            <a:b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359661398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a71a08f-077a-41a9-aad3-034e276f8716">
      <UserInfo>
        <DisplayName>Перепелкина Злата Игоревна</DisplayName>
        <AccountId>276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26873517DB2E744B5A975D146193E88" ma:contentTypeVersion="10" ma:contentTypeDescription="Создание документа." ma:contentTypeScope="" ma:versionID="030d353d4ccc06566e1bf17ac3638c46">
  <xsd:schema xmlns:xsd="http://www.w3.org/2001/XMLSchema" xmlns:xs="http://www.w3.org/2001/XMLSchema" xmlns:p="http://schemas.microsoft.com/office/2006/metadata/properties" xmlns:ns2="1cfccc0c-9394-48fd-a069-91e59a4312bb" xmlns:ns3="9a71a08f-077a-41a9-aad3-034e276f8716" targetNamespace="http://schemas.microsoft.com/office/2006/metadata/properties" ma:root="true" ma:fieldsID="8d6a4533b425dab61dda04e61ad6e699" ns2:_="" ns3:_="">
    <xsd:import namespace="1cfccc0c-9394-48fd-a069-91e59a4312bb"/>
    <xsd:import namespace="9a71a08f-077a-41a9-aad3-034e276f8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ccc0c-9394-48fd-a069-91e59a431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1a08f-077a-41a9-aad3-034e276f871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C63379-C0B8-4BD9-83F1-45D66B269D31}">
  <ds:schemaRefs>
    <ds:schemaRef ds:uri="http://schemas.microsoft.com/office/2006/metadata/properties"/>
    <ds:schemaRef ds:uri="http://www.w3.org/2000/xmlns/"/>
    <ds:schemaRef ds:uri="cf1cf5ab-44f6-41ec-b5c9-7f9911316a2c"/>
    <ds:schemaRef ds:uri="http://schemas.microsoft.com/office/infopath/2007/PartnerControls"/>
    <ds:schemaRef ds:uri="f78255e9-3bc1-4538-ae62-1ed3673d350f"/>
    <ds:schemaRef ds:uri="http://www.w3.org/2001/XMLSchema-instance"/>
    <ds:schemaRef ds:uri="9a71a08f-077a-41a9-aad3-034e276f8716"/>
  </ds:schemaRefs>
</ds:datastoreItem>
</file>

<file path=customXml/itemProps2.xml><?xml version="1.0" encoding="utf-8"?>
<ds:datastoreItem xmlns:ds="http://schemas.openxmlformats.org/officeDocument/2006/customXml" ds:itemID="{124C7113-676B-4FFF-8F97-49F8BF46CE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CCD091-034A-4133-936B-DC0471464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fccc0c-9394-48fd-a069-91e59a4312bb"/>
    <ds:schemaRef ds:uri="9a71a08f-077a-41a9-aad3-034e276f8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1331</Words>
  <Application>Microsoft Office PowerPoint</Application>
  <PresentationFormat>Экран (16:9)</PresentationFormat>
  <Paragraphs>164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PT Sans</vt:lpstr>
      <vt:lpstr>Calibri</vt:lpstr>
      <vt:lpstr>Calibri Light</vt:lpstr>
      <vt:lpstr>Simple Light</vt:lpstr>
      <vt:lpstr>Simple Light</vt:lpstr>
      <vt:lpstr>SBS 2.0 з4 МОДЕЛЬ МАШИННОГО ОБУЧЕНИЯ ДЛЯ ОБРАБОТКИ МЕДИЦИНСКИХ ИЗОБРАЖЕНИЙ</vt:lpstr>
      <vt:lpstr>Презентация PowerPoint</vt:lpstr>
      <vt:lpstr>Презентация PowerPoint</vt:lpstr>
      <vt:lpstr>5. Демонстрация нашего решения  </vt:lpstr>
      <vt:lpstr>5. Демонстрация нашего решения  </vt:lpstr>
      <vt:lpstr>5. Демонстрация нашего решения  </vt:lpstr>
      <vt:lpstr>5. Демонстрация нашего решения  </vt:lpstr>
      <vt:lpstr>5. Демонстрация нашего решения  </vt:lpstr>
      <vt:lpstr>Презентация PowerPoint</vt:lpstr>
      <vt:lpstr>Презентация PowerPoint</vt:lpstr>
      <vt:lpstr>Вопросы экспертам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Tata</dc:creator>
  <cp:lastModifiedBy>Душенко Наталья Андреевна</cp:lastModifiedBy>
  <cp:revision>112</cp:revision>
  <dcterms:modified xsi:type="dcterms:W3CDTF">2023-11-18T11:01:42Z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0x010100C26873517DB2E744B5A975D146193E88</vt:lpwstr>
  </property>
  <property fmtid="{D5CDD505-2E9C-101B-9397-08002B2CF9AE}" pid="3" name="MediaServiceImageTags">
    <vt:lpwstr/>
  </property>
</Properties>
</file>