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6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76" r:id="rId3"/>
    <p:sldId id="380" r:id="rId4"/>
    <p:sldId id="381" r:id="rId5"/>
    <p:sldId id="378" r:id="rId6"/>
    <p:sldId id="383" r:id="rId7"/>
    <p:sldId id="384" r:id="rId8"/>
    <p:sldId id="408" r:id="rId9"/>
    <p:sldId id="405" r:id="rId10"/>
    <p:sldId id="390" r:id="rId11"/>
    <p:sldId id="406" r:id="rId12"/>
    <p:sldId id="393" r:id="rId13"/>
    <p:sldId id="395" r:id="rId14"/>
    <p:sldId id="407" r:id="rId15"/>
    <p:sldId id="398" r:id="rId16"/>
    <p:sldId id="401" r:id="rId17"/>
    <p:sldId id="403" r:id="rId18"/>
    <p:sldId id="399" r:id="rId19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8BB3A3-21CA-46D2-8D7C-D7DDEF08AC72}">
  <a:tblStyle styleId="{258BB3A3-21CA-46D2-8D7C-D7DDEF08AC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2" autoAdjust="0"/>
    <p:restoredTop sz="90564" autoAdjust="0"/>
  </p:normalViewPr>
  <p:slideViewPr>
    <p:cSldViewPr snapToGrid="0">
      <p:cViewPr varScale="1">
        <p:scale>
          <a:sx n="94" d="100"/>
          <a:sy n="9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b0513d4c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b0513d4c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987676a17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987676a17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49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87676a17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87676a17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7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987676a17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987676a175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557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87676a17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87676a17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2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641433531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641433531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36b3ac6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36b3ac66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81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87676a17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87676a17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78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87676a17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87676a175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92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87676a17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87676a17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03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87676a17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87676a17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18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87676a17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87676a17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74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987676a17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987676a17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76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87676a17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87676a17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at Style Infographics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007000" y="2298250"/>
            <a:ext cx="3030300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617324" y="2560559"/>
            <a:ext cx="19095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312016" y="205675"/>
            <a:ext cx="4519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1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3.jpe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1.pn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0.svg"/><Relationship Id="rId7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4.svg"/><Relationship Id="rId7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11" Type="http://schemas.openxmlformats.org/officeDocument/2006/relationships/image" Target="../media/image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11" Type="http://schemas.openxmlformats.org/officeDocument/2006/relationships/image" Target="../media/image32.sv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sv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2726617" y="2071811"/>
            <a:ext cx="6052289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/>
                </a:solidFill>
                <a:latin typeface="+mj-lt"/>
              </a:rPr>
              <a:t>SBS 2 з4 </a:t>
            </a:r>
            <a:r>
              <a:rPr lang="ru-RU" sz="3200" dirty="0">
                <a:latin typeface="+mj-lt"/>
              </a:rPr>
              <a:t>Модель машинного обучения для обработки медицинских изображений</a:t>
            </a:r>
            <a:endParaRPr sz="3200" dirty="0">
              <a:latin typeface="+mj-lt"/>
            </a:endParaRPr>
          </a:p>
        </p:txBody>
      </p:sp>
      <p:grpSp>
        <p:nvGrpSpPr>
          <p:cNvPr id="57" name="Google Shape;57;p15"/>
          <p:cNvGrpSpPr/>
          <p:nvPr/>
        </p:nvGrpSpPr>
        <p:grpSpPr>
          <a:xfrm>
            <a:off x="-3797776" y="0"/>
            <a:ext cx="7487181" cy="3864334"/>
            <a:chOff x="497576" y="1258552"/>
            <a:chExt cx="5699048" cy="2952598"/>
          </a:xfrm>
        </p:grpSpPr>
        <p:sp>
          <p:nvSpPr>
            <p:cNvPr id="58" name="Google Shape;58;p15"/>
            <p:cNvSpPr/>
            <p:nvPr/>
          </p:nvSpPr>
          <p:spPr>
            <a:xfrm>
              <a:off x="2712069" y="1258552"/>
              <a:ext cx="3484555" cy="737999"/>
            </a:xfrm>
            <a:custGeom>
              <a:avLst/>
              <a:gdLst/>
              <a:ahLst/>
              <a:cxnLst/>
              <a:rect l="l" t="t" r="r" b="b"/>
              <a:pathLst>
                <a:path w="34737" h="7357" extrusionOk="0">
                  <a:moveTo>
                    <a:pt x="1" y="1"/>
                  </a:moveTo>
                  <a:cubicBezTo>
                    <a:pt x="1" y="4065"/>
                    <a:pt x="3292" y="7356"/>
                    <a:pt x="7356" y="7356"/>
                  </a:cubicBezTo>
                  <a:lnTo>
                    <a:pt x="31058" y="7356"/>
                  </a:lnTo>
                  <a:lnTo>
                    <a:pt x="34736" y="3679"/>
                  </a:lnTo>
                  <a:lnTo>
                    <a:pt x="31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974273" y="1258552"/>
              <a:ext cx="3429785" cy="1475797"/>
            </a:xfrm>
            <a:custGeom>
              <a:avLst/>
              <a:gdLst/>
              <a:ahLst/>
              <a:cxnLst/>
              <a:rect l="l" t="t" r="r" b="b"/>
              <a:pathLst>
                <a:path w="34191" h="14712" extrusionOk="0">
                  <a:moveTo>
                    <a:pt x="0" y="1"/>
                  </a:moveTo>
                  <a:cubicBezTo>
                    <a:pt x="0" y="8130"/>
                    <a:pt x="6583" y="14712"/>
                    <a:pt x="14711" y="14712"/>
                  </a:cubicBezTo>
                  <a:lnTo>
                    <a:pt x="30513" y="14712"/>
                  </a:lnTo>
                  <a:lnTo>
                    <a:pt x="34190" y="11034"/>
                  </a:lnTo>
                  <a:lnTo>
                    <a:pt x="30513" y="7356"/>
                  </a:lnTo>
                  <a:lnTo>
                    <a:pt x="14711" y="7356"/>
                  </a:lnTo>
                  <a:cubicBezTo>
                    <a:pt x="10647" y="7356"/>
                    <a:pt x="7356" y="4065"/>
                    <a:pt x="7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235373" y="1258552"/>
              <a:ext cx="3376118" cy="2214699"/>
            </a:xfrm>
            <a:custGeom>
              <a:avLst/>
              <a:gdLst/>
              <a:ahLst/>
              <a:cxnLst/>
              <a:rect l="l" t="t" r="r" b="b"/>
              <a:pathLst>
                <a:path w="33656" h="22078" extrusionOk="0">
                  <a:moveTo>
                    <a:pt x="1" y="1"/>
                  </a:moveTo>
                  <a:cubicBezTo>
                    <a:pt x="1" y="12194"/>
                    <a:pt x="9884" y="22078"/>
                    <a:pt x="22077" y="22078"/>
                  </a:cubicBezTo>
                  <a:lnTo>
                    <a:pt x="29978" y="22078"/>
                  </a:lnTo>
                  <a:lnTo>
                    <a:pt x="33656" y="18400"/>
                  </a:lnTo>
                  <a:lnTo>
                    <a:pt x="29978" y="14712"/>
                  </a:lnTo>
                  <a:lnTo>
                    <a:pt x="22077" y="14712"/>
                  </a:lnTo>
                  <a:cubicBezTo>
                    <a:pt x="13949" y="14712"/>
                    <a:pt x="7366" y="8130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97576" y="1258552"/>
              <a:ext cx="3321347" cy="2952598"/>
            </a:xfrm>
            <a:custGeom>
              <a:avLst/>
              <a:gdLst/>
              <a:ahLst/>
              <a:cxnLst/>
              <a:rect l="l" t="t" r="r" b="b"/>
              <a:pathLst>
                <a:path w="33110" h="29434" extrusionOk="0">
                  <a:moveTo>
                    <a:pt x="0" y="1"/>
                  </a:moveTo>
                  <a:cubicBezTo>
                    <a:pt x="0" y="16258"/>
                    <a:pt x="13175" y="29433"/>
                    <a:pt x="29432" y="29433"/>
                  </a:cubicBezTo>
                  <a:lnTo>
                    <a:pt x="33110" y="25755"/>
                  </a:lnTo>
                  <a:lnTo>
                    <a:pt x="29432" y="22078"/>
                  </a:lnTo>
                  <a:cubicBezTo>
                    <a:pt x="17239" y="22078"/>
                    <a:pt x="7356" y="12194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5699586" y="3770638"/>
            <a:ext cx="3030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dirty="0">
                <a:solidFill>
                  <a:schemeClr val="accent2"/>
                </a:solidFill>
                <a:latin typeface="+mn-lt"/>
                <a:ea typeface="Roboto"/>
                <a:cs typeface="Roboto"/>
                <a:sym typeface="Roboto"/>
              </a:rPr>
              <a:t>ЮФУ, ДГТУ, РИНХ</a:t>
            </a:r>
            <a:br>
              <a:rPr lang="ru-RU" sz="2000" b="0" dirty="0">
                <a:solidFill>
                  <a:schemeClr val="accent2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2000" b="0" dirty="0">
                <a:solidFill>
                  <a:schemeClr val="accent2"/>
                </a:solidFill>
                <a:latin typeface="+mn-lt"/>
                <a:ea typeface="Roboto"/>
                <a:cs typeface="Roboto"/>
                <a:sym typeface="Roboto"/>
              </a:rPr>
              <a:t>Экономический факультет</a:t>
            </a:r>
            <a:endParaRPr sz="2000" b="0" dirty="0">
              <a:solidFill>
                <a:schemeClr val="accent2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11" name="Рисунок 15">
            <a:extLst>
              <a:ext uri="{FF2B5EF4-FFF2-40B4-BE49-F238E27FC236}">
                <a16:creationId xmlns:a16="http://schemas.microsoft.com/office/drawing/2014/main" id="{3621C287-B846-4DC8-82BC-9889C573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05" y="119795"/>
            <a:ext cx="780840" cy="7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AB8153AB-90DB-F15B-85AD-23DDBB5DD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03" y="219643"/>
            <a:ext cx="831850" cy="569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3856D2-FCF9-9A17-BB1B-AE2032CD40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597" y="219643"/>
            <a:ext cx="946289" cy="5691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3"/>
          <p:cNvSpPr/>
          <p:nvPr/>
        </p:nvSpPr>
        <p:spPr>
          <a:xfrm>
            <a:off x="4432239" y="2821457"/>
            <a:ext cx="188046" cy="188089"/>
          </a:xfrm>
          <a:custGeom>
            <a:avLst/>
            <a:gdLst/>
            <a:ahLst/>
            <a:cxnLst/>
            <a:rect l="l" t="t" r="r" b="b"/>
            <a:pathLst>
              <a:path w="4362" h="4363" extrusionOk="0">
                <a:moveTo>
                  <a:pt x="2181" y="446"/>
                </a:moveTo>
                <a:cubicBezTo>
                  <a:pt x="3143" y="446"/>
                  <a:pt x="3916" y="1229"/>
                  <a:pt x="3916" y="2181"/>
                </a:cubicBezTo>
                <a:cubicBezTo>
                  <a:pt x="3916" y="3142"/>
                  <a:pt x="3143" y="3916"/>
                  <a:pt x="2181" y="3916"/>
                </a:cubicBezTo>
                <a:cubicBezTo>
                  <a:pt x="1220" y="3916"/>
                  <a:pt x="447" y="3142"/>
                  <a:pt x="447" y="2181"/>
                </a:cubicBezTo>
                <a:cubicBezTo>
                  <a:pt x="447" y="1229"/>
                  <a:pt x="1220" y="446"/>
                  <a:pt x="2181" y="446"/>
                </a:cubicBezTo>
                <a:close/>
                <a:moveTo>
                  <a:pt x="2181" y="0"/>
                </a:moveTo>
                <a:cubicBezTo>
                  <a:pt x="982" y="0"/>
                  <a:pt x="0" y="981"/>
                  <a:pt x="0" y="2181"/>
                </a:cubicBezTo>
                <a:cubicBezTo>
                  <a:pt x="0" y="3391"/>
                  <a:pt x="982" y="4362"/>
                  <a:pt x="2181" y="4362"/>
                </a:cubicBezTo>
                <a:cubicBezTo>
                  <a:pt x="3381" y="4362"/>
                  <a:pt x="4362" y="3391"/>
                  <a:pt x="4362" y="2181"/>
                </a:cubicBezTo>
                <a:cubicBezTo>
                  <a:pt x="4362" y="981"/>
                  <a:pt x="3381" y="0"/>
                  <a:pt x="2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3"/>
          <p:cNvSpPr/>
          <p:nvPr/>
        </p:nvSpPr>
        <p:spPr>
          <a:xfrm>
            <a:off x="4505741" y="2874440"/>
            <a:ext cx="26513" cy="70528"/>
          </a:xfrm>
          <a:custGeom>
            <a:avLst/>
            <a:gdLst/>
            <a:ahLst/>
            <a:cxnLst/>
            <a:rect l="l" t="t" r="r" b="b"/>
            <a:pathLst>
              <a:path w="615" h="1636" extrusionOk="0">
                <a:moveTo>
                  <a:pt x="516" y="0"/>
                </a:moveTo>
                <a:cubicBezTo>
                  <a:pt x="467" y="0"/>
                  <a:pt x="417" y="50"/>
                  <a:pt x="417" y="100"/>
                </a:cubicBezTo>
                <a:lnTo>
                  <a:pt x="417" y="1081"/>
                </a:lnTo>
                <a:lnTo>
                  <a:pt x="40" y="1468"/>
                </a:lnTo>
                <a:cubicBezTo>
                  <a:pt x="0" y="1507"/>
                  <a:pt x="0" y="1567"/>
                  <a:pt x="40" y="1606"/>
                </a:cubicBezTo>
                <a:cubicBezTo>
                  <a:pt x="60" y="1626"/>
                  <a:pt x="80" y="1636"/>
                  <a:pt x="110" y="1636"/>
                </a:cubicBezTo>
                <a:cubicBezTo>
                  <a:pt x="130" y="1636"/>
                  <a:pt x="159" y="1626"/>
                  <a:pt x="179" y="1606"/>
                </a:cubicBezTo>
                <a:lnTo>
                  <a:pt x="586" y="1190"/>
                </a:lnTo>
                <a:cubicBezTo>
                  <a:pt x="605" y="1180"/>
                  <a:pt x="615" y="1150"/>
                  <a:pt x="615" y="1131"/>
                </a:cubicBezTo>
                <a:lnTo>
                  <a:pt x="615" y="100"/>
                </a:lnTo>
                <a:cubicBezTo>
                  <a:pt x="615" y="50"/>
                  <a:pt x="566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3"/>
          <p:cNvSpPr/>
          <p:nvPr/>
        </p:nvSpPr>
        <p:spPr>
          <a:xfrm>
            <a:off x="4533093" y="1453366"/>
            <a:ext cx="77814" cy="77814"/>
          </a:xfrm>
          <a:custGeom>
            <a:avLst/>
            <a:gdLst/>
            <a:ahLst/>
            <a:cxnLst/>
            <a:rect l="l" t="t" r="r" b="b"/>
            <a:pathLst>
              <a:path w="1805" h="1805" extrusionOk="0">
                <a:moveTo>
                  <a:pt x="10" y="1"/>
                </a:moveTo>
                <a:lnTo>
                  <a:pt x="0" y="1794"/>
                </a:lnTo>
                <a:lnTo>
                  <a:pt x="1804" y="1805"/>
                </a:lnTo>
                <a:cubicBezTo>
                  <a:pt x="1804" y="813"/>
                  <a:pt x="1001" y="1"/>
                  <a:pt x="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3"/>
          <p:cNvSpPr/>
          <p:nvPr/>
        </p:nvSpPr>
        <p:spPr>
          <a:xfrm>
            <a:off x="4485509" y="2286340"/>
            <a:ext cx="71821" cy="11165"/>
          </a:xfrm>
          <a:custGeom>
            <a:avLst/>
            <a:gdLst/>
            <a:ahLst/>
            <a:cxnLst/>
            <a:rect l="l" t="t" r="r" b="b"/>
            <a:pathLst>
              <a:path w="1666" h="259" extrusionOk="0">
                <a:moveTo>
                  <a:pt x="129" y="1"/>
                </a:moveTo>
                <a:cubicBezTo>
                  <a:pt x="50" y="1"/>
                  <a:pt x="1" y="60"/>
                  <a:pt x="1" y="130"/>
                </a:cubicBezTo>
                <a:cubicBezTo>
                  <a:pt x="1" y="199"/>
                  <a:pt x="50" y="259"/>
                  <a:pt x="129" y="259"/>
                </a:cubicBezTo>
                <a:lnTo>
                  <a:pt x="1537" y="259"/>
                </a:lnTo>
                <a:cubicBezTo>
                  <a:pt x="1606" y="259"/>
                  <a:pt x="1666" y="199"/>
                  <a:pt x="1666" y="130"/>
                </a:cubicBezTo>
                <a:cubicBezTo>
                  <a:pt x="1666" y="60"/>
                  <a:pt x="1606" y="1"/>
                  <a:pt x="15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3"/>
          <p:cNvSpPr/>
          <p:nvPr/>
        </p:nvSpPr>
        <p:spPr>
          <a:xfrm>
            <a:off x="4492751" y="2302162"/>
            <a:ext cx="55612" cy="11165"/>
          </a:xfrm>
          <a:custGeom>
            <a:avLst/>
            <a:gdLst/>
            <a:ahLst/>
            <a:cxnLst/>
            <a:rect l="l" t="t" r="r" b="b"/>
            <a:pathLst>
              <a:path w="1290" h="259" extrusionOk="0">
                <a:moveTo>
                  <a:pt x="130" y="1"/>
                </a:moveTo>
                <a:cubicBezTo>
                  <a:pt x="51" y="1"/>
                  <a:pt x="1" y="60"/>
                  <a:pt x="1" y="129"/>
                </a:cubicBezTo>
                <a:cubicBezTo>
                  <a:pt x="1" y="199"/>
                  <a:pt x="51" y="259"/>
                  <a:pt x="130" y="259"/>
                </a:cubicBezTo>
                <a:lnTo>
                  <a:pt x="1161" y="259"/>
                </a:lnTo>
                <a:cubicBezTo>
                  <a:pt x="1230" y="259"/>
                  <a:pt x="1289" y="199"/>
                  <a:pt x="1289" y="129"/>
                </a:cubicBezTo>
                <a:cubicBezTo>
                  <a:pt x="1289" y="60"/>
                  <a:pt x="1230" y="1"/>
                  <a:pt x="1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166DEB4-409F-ADF0-1B71-BA325E298930}"/>
              </a:ext>
            </a:extLst>
          </p:cNvPr>
          <p:cNvCxnSpPr>
            <a:cxnSpLocks/>
          </p:cNvCxnSpPr>
          <p:nvPr/>
        </p:nvCxnSpPr>
        <p:spPr>
          <a:xfrm>
            <a:off x="814017" y="1453366"/>
            <a:ext cx="751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F3B925E-D6D6-0517-ACCA-3F0339C9ED9D}"/>
              </a:ext>
            </a:extLst>
          </p:cNvPr>
          <p:cNvCxnSpPr>
            <a:cxnSpLocks/>
          </p:cNvCxnSpPr>
          <p:nvPr/>
        </p:nvCxnSpPr>
        <p:spPr>
          <a:xfrm>
            <a:off x="814017" y="2494981"/>
            <a:ext cx="751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230EE48-0368-90F4-598F-0D54A694FF77}"/>
              </a:ext>
            </a:extLst>
          </p:cNvPr>
          <p:cNvCxnSpPr>
            <a:cxnSpLocks/>
          </p:cNvCxnSpPr>
          <p:nvPr/>
        </p:nvCxnSpPr>
        <p:spPr>
          <a:xfrm>
            <a:off x="814017" y="3798773"/>
            <a:ext cx="7515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15C1D8-6C28-BB93-875C-193879BA551E}"/>
              </a:ext>
            </a:extLst>
          </p:cNvPr>
          <p:cNvSpPr txBox="1"/>
          <p:nvPr/>
        </p:nvSpPr>
        <p:spPr>
          <a:xfrm>
            <a:off x="907007" y="967797"/>
            <a:ext cx="12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PAM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2D80CF-715F-B6A4-FF87-AA1EDB9C6A75}"/>
              </a:ext>
            </a:extLst>
          </p:cNvPr>
          <p:cNvSpPr txBox="1"/>
          <p:nvPr/>
        </p:nvSpPr>
        <p:spPr>
          <a:xfrm>
            <a:off x="2052105" y="890271"/>
            <a:ext cx="219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Затраты медицинских учреждений, РФ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712A7-CDA5-0677-8B78-B86D30C121B7}"/>
              </a:ext>
            </a:extLst>
          </p:cNvPr>
          <p:cNvSpPr txBox="1"/>
          <p:nvPr/>
        </p:nvSpPr>
        <p:spPr>
          <a:xfrm>
            <a:off x="4460999" y="1021385"/>
            <a:ext cx="21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5 100,3 млрд 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C3220-78C5-B88F-2489-B1A7D315A7DD}"/>
              </a:ext>
            </a:extLst>
          </p:cNvPr>
          <p:cNvSpPr txBox="1"/>
          <p:nvPr/>
        </p:nvSpPr>
        <p:spPr>
          <a:xfrm>
            <a:off x="6654709" y="880777"/>
            <a:ext cx="219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Источник: </a:t>
            </a:r>
          </a:p>
          <a:p>
            <a:r>
              <a:rPr lang="es-ES" i="1" dirty="0"/>
              <a:t>orgzdrav.ru</a:t>
            </a:r>
            <a:r>
              <a:rPr lang="ru-RU" i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BA3CCD-F850-4A18-4CBD-6D215908EEE1}"/>
              </a:ext>
            </a:extLst>
          </p:cNvPr>
          <p:cNvSpPr txBox="1"/>
          <p:nvPr/>
        </p:nvSpPr>
        <p:spPr>
          <a:xfrm>
            <a:off x="907007" y="1778699"/>
            <a:ext cx="12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TAM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456FF-093C-B33D-6CAD-9EFF9A5770EE}"/>
              </a:ext>
            </a:extLst>
          </p:cNvPr>
          <p:cNvSpPr txBox="1"/>
          <p:nvPr/>
        </p:nvSpPr>
        <p:spPr>
          <a:xfrm>
            <a:off x="2057048" y="1580750"/>
            <a:ext cx="2621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Затраты медицинских учреждений с электронными системами карточек пациентов, РФ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2AA4DE-65C1-BC82-D05A-3FC24A06C5C2}"/>
              </a:ext>
            </a:extLst>
          </p:cNvPr>
          <p:cNvSpPr txBox="1"/>
          <p:nvPr/>
        </p:nvSpPr>
        <p:spPr>
          <a:xfrm>
            <a:off x="4561777" y="1865529"/>
            <a:ext cx="21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132,6 млрд 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AE3CB-F6AB-8263-2803-00A31C33D959}"/>
              </a:ext>
            </a:extLst>
          </p:cNvPr>
          <p:cNvSpPr txBox="1"/>
          <p:nvPr/>
        </p:nvSpPr>
        <p:spPr>
          <a:xfrm>
            <a:off x="6654708" y="1809237"/>
            <a:ext cx="219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Источник: </a:t>
            </a:r>
          </a:p>
          <a:p>
            <a:r>
              <a:rPr lang="es-ES" i="1" dirty="0"/>
              <a:t>rosstat.gov.ru</a:t>
            </a:r>
            <a:endParaRPr lang="ru-RU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EB7F6F-BC60-3FC5-D749-D5BD958D9319}"/>
              </a:ext>
            </a:extLst>
          </p:cNvPr>
          <p:cNvSpPr txBox="1"/>
          <p:nvPr/>
        </p:nvSpPr>
        <p:spPr>
          <a:xfrm>
            <a:off x="907007" y="2909217"/>
            <a:ext cx="12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SAM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D39078-50C1-0C92-4C07-FFAE89219CFF}"/>
              </a:ext>
            </a:extLst>
          </p:cNvPr>
          <p:cNvSpPr txBox="1"/>
          <p:nvPr/>
        </p:nvSpPr>
        <p:spPr>
          <a:xfrm>
            <a:off x="2057048" y="2676636"/>
            <a:ext cx="26210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Затраты медицинских учреждений с электронными системами карточек пациентов, ЮФО</a:t>
            </a:r>
          </a:p>
          <a:p>
            <a:r>
              <a:rPr lang="ru-RU" dirty="0"/>
              <a:t>и СКФО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6448C-0D8D-7140-2E04-142E636006F5}"/>
              </a:ext>
            </a:extLst>
          </p:cNvPr>
          <p:cNvSpPr txBox="1"/>
          <p:nvPr/>
        </p:nvSpPr>
        <p:spPr>
          <a:xfrm>
            <a:off x="4685520" y="2919309"/>
            <a:ext cx="21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4,6 млрд 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E43E7-24CC-17E9-54BF-6240CEE3E784}"/>
              </a:ext>
            </a:extLst>
          </p:cNvPr>
          <p:cNvSpPr txBox="1"/>
          <p:nvPr/>
        </p:nvSpPr>
        <p:spPr>
          <a:xfrm>
            <a:off x="6754956" y="2821457"/>
            <a:ext cx="219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Источник: </a:t>
            </a:r>
          </a:p>
          <a:p>
            <a:r>
              <a:rPr lang="es-ES" i="1" dirty="0"/>
              <a:t>rosstat.gov.ru</a:t>
            </a:r>
            <a:endParaRPr lang="ru-RU" i="1" dirty="0"/>
          </a:p>
        </p:txBody>
      </p:sp>
      <p:sp>
        <p:nvSpPr>
          <p:cNvPr id="5" name="Google Shape;67;p16">
            <a:extLst>
              <a:ext uri="{FF2B5EF4-FFF2-40B4-BE49-F238E27FC236}">
                <a16:creationId xmlns:a16="http://schemas.microsoft.com/office/drawing/2014/main" id="{D0E67A40-F716-D573-AC3D-A18B0E296459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5353991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Анализ рынка</a:t>
            </a:r>
            <a:endParaRPr lang="es-ES" dirty="0">
              <a:latin typeface="+mj-lt"/>
            </a:endParaRPr>
          </a:p>
        </p:txBody>
      </p:sp>
      <p:sp>
        <p:nvSpPr>
          <p:cNvPr id="10" name="Google Shape;1384;p43">
            <a:extLst>
              <a:ext uri="{FF2B5EF4-FFF2-40B4-BE49-F238E27FC236}">
                <a16:creationId xmlns:a16="http://schemas.microsoft.com/office/drawing/2014/main" id="{79E14DE7-7425-B4D5-7B5D-A661B1A32504}"/>
              </a:ext>
            </a:extLst>
          </p:cNvPr>
          <p:cNvSpPr/>
          <p:nvPr/>
        </p:nvSpPr>
        <p:spPr>
          <a:xfrm>
            <a:off x="4438303" y="4063105"/>
            <a:ext cx="188046" cy="188089"/>
          </a:xfrm>
          <a:custGeom>
            <a:avLst/>
            <a:gdLst/>
            <a:ahLst/>
            <a:cxnLst/>
            <a:rect l="l" t="t" r="r" b="b"/>
            <a:pathLst>
              <a:path w="4362" h="4363" extrusionOk="0">
                <a:moveTo>
                  <a:pt x="2181" y="446"/>
                </a:moveTo>
                <a:cubicBezTo>
                  <a:pt x="3143" y="446"/>
                  <a:pt x="3916" y="1229"/>
                  <a:pt x="3916" y="2181"/>
                </a:cubicBezTo>
                <a:cubicBezTo>
                  <a:pt x="3916" y="3142"/>
                  <a:pt x="3143" y="3916"/>
                  <a:pt x="2181" y="3916"/>
                </a:cubicBezTo>
                <a:cubicBezTo>
                  <a:pt x="1220" y="3916"/>
                  <a:pt x="447" y="3142"/>
                  <a:pt x="447" y="2181"/>
                </a:cubicBezTo>
                <a:cubicBezTo>
                  <a:pt x="447" y="1229"/>
                  <a:pt x="1220" y="446"/>
                  <a:pt x="2181" y="446"/>
                </a:cubicBezTo>
                <a:close/>
                <a:moveTo>
                  <a:pt x="2181" y="0"/>
                </a:moveTo>
                <a:cubicBezTo>
                  <a:pt x="982" y="0"/>
                  <a:pt x="0" y="981"/>
                  <a:pt x="0" y="2181"/>
                </a:cubicBezTo>
                <a:cubicBezTo>
                  <a:pt x="0" y="3391"/>
                  <a:pt x="982" y="4362"/>
                  <a:pt x="2181" y="4362"/>
                </a:cubicBezTo>
                <a:cubicBezTo>
                  <a:pt x="3381" y="4362"/>
                  <a:pt x="4362" y="3391"/>
                  <a:pt x="4362" y="2181"/>
                </a:cubicBezTo>
                <a:cubicBezTo>
                  <a:pt x="4362" y="981"/>
                  <a:pt x="3381" y="0"/>
                  <a:pt x="2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85;p43">
            <a:extLst>
              <a:ext uri="{FF2B5EF4-FFF2-40B4-BE49-F238E27FC236}">
                <a16:creationId xmlns:a16="http://schemas.microsoft.com/office/drawing/2014/main" id="{E12D1CAF-E0FD-EE7D-1244-2C7F68E93A41}"/>
              </a:ext>
            </a:extLst>
          </p:cNvPr>
          <p:cNvSpPr/>
          <p:nvPr/>
        </p:nvSpPr>
        <p:spPr>
          <a:xfrm>
            <a:off x="4511805" y="4116088"/>
            <a:ext cx="26513" cy="70528"/>
          </a:xfrm>
          <a:custGeom>
            <a:avLst/>
            <a:gdLst/>
            <a:ahLst/>
            <a:cxnLst/>
            <a:rect l="l" t="t" r="r" b="b"/>
            <a:pathLst>
              <a:path w="615" h="1636" extrusionOk="0">
                <a:moveTo>
                  <a:pt x="516" y="0"/>
                </a:moveTo>
                <a:cubicBezTo>
                  <a:pt x="467" y="0"/>
                  <a:pt x="417" y="50"/>
                  <a:pt x="417" y="100"/>
                </a:cubicBezTo>
                <a:lnTo>
                  <a:pt x="417" y="1081"/>
                </a:lnTo>
                <a:lnTo>
                  <a:pt x="40" y="1468"/>
                </a:lnTo>
                <a:cubicBezTo>
                  <a:pt x="0" y="1507"/>
                  <a:pt x="0" y="1567"/>
                  <a:pt x="40" y="1606"/>
                </a:cubicBezTo>
                <a:cubicBezTo>
                  <a:pt x="60" y="1626"/>
                  <a:pt x="80" y="1636"/>
                  <a:pt x="110" y="1636"/>
                </a:cubicBezTo>
                <a:cubicBezTo>
                  <a:pt x="130" y="1636"/>
                  <a:pt x="159" y="1626"/>
                  <a:pt x="179" y="1606"/>
                </a:cubicBezTo>
                <a:lnTo>
                  <a:pt x="586" y="1190"/>
                </a:lnTo>
                <a:cubicBezTo>
                  <a:pt x="605" y="1180"/>
                  <a:pt x="615" y="1150"/>
                  <a:pt x="615" y="1131"/>
                </a:cubicBezTo>
                <a:lnTo>
                  <a:pt x="615" y="100"/>
                </a:lnTo>
                <a:cubicBezTo>
                  <a:pt x="615" y="50"/>
                  <a:pt x="566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CA056-6AA5-BFD2-2F0E-22C32DF1144A}"/>
              </a:ext>
            </a:extLst>
          </p:cNvPr>
          <p:cNvSpPr txBox="1"/>
          <p:nvPr/>
        </p:nvSpPr>
        <p:spPr>
          <a:xfrm>
            <a:off x="907007" y="4198279"/>
            <a:ext cx="12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SOM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44373-627F-37DA-A630-616C25514534}"/>
              </a:ext>
            </a:extLst>
          </p:cNvPr>
          <p:cNvSpPr txBox="1"/>
          <p:nvPr/>
        </p:nvSpPr>
        <p:spPr>
          <a:xfrm>
            <a:off x="2063112" y="3918284"/>
            <a:ext cx="26210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Затраты медицинских учреждений с электронными системами карточек пациентов,</a:t>
            </a:r>
            <a:r>
              <a:rPr lang="en-US" dirty="0"/>
              <a:t> </a:t>
            </a:r>
            <a:r>
              <a:rPr lang="ru-RU" dirty="0"/>
              <a:t>Ростовской области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AD7C2-66B3-5023-FD6D-DB55BF9469DD}"/>
              </a:ext>
            </a:extLst>
          </p:cNvPr>
          <p:cNvSpPr txBox="1"/>
          <p:nvPr/>
        </p:nvSpPr>
        <p:spPr>
          <a:xfrm>
            <a:off x="4620285" y="4223101"/>
            <a:ext cx="21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649,2 млн 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A5A1EC-FD66-AA93-96F1-2634C919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3A94B1B2-8333-3495-5AA6-27B91EFC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C6632-F39F-5B52-A5D0-EF4DC43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996912" y="3548757"/>
            <a:ext cx="2683471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Внедрение модели</a:t>
            </a:r>
            <a:br>
              <a:rPr lang="en-US" b="1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b="1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под индивидуальный запрос</a:t>
            </a:r>
            <a:endParaRPr b="1" dirty="0">
              <a:solidFill>
                <a:schemeClr val="accent3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996912" y="4290891"/>
            <a:ext cx="20370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от 500 тыс. </a:t>
            </a:r>
            <a:r>
              <a:rPr lang="ru-RU" sz="1200" dirty="0">
                <a:latin typeface="+mj-lt"/>
                <a:ea typeface="Roboto"/>
                <a:cs typeface="Roboto"/>
                <a:sym typeface="Roboto"/>
              </a:rPr>
              <a:t>₽</a:t>
            </a:r>
            <a:endParaRPr sz="12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877293" y="1317867"/>
            <a:ext cx="1862047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Обслуживание</a:t>
            </a:r>
            <a:endParaRPr sz="16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996912" y="1598003"/>
            <a:ext cx="20370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5 тыс. </a:t>
            </a:r>
            <a:r>
              <a:rPr lang="ru-RU" sz="1200" dirty="0">
                <a:latin typeface="+mj-lt"/>
                <a:ea typeface="Roboto"/>
                <a:cs typeface="Roboto"/>
                <a:sym typeface="Roboto"/>
              </a:rPr>
              <a:t>₽/месяц,</a:t>
            </a:r>
            <a:br>
              <a:rPr lang="ru-RU" sz="1200" dirty="0">
                <a:latin typeface="+mj-lt"/>
                <a:ea typeface="Roboto"/>
                <a:cs typeface="Roboto"/>
                <a:sym typeface="Roboto"/>
              </a:rPr>
            </a:br>
            <a:r>
              <a:rPr lang="ru-RU" sz="1200" dirty="0">
                <a:latin typeface="+mj-lt"/>
                <a:ea typeface="Roboto"/>
                <a:cs typeface="Roboto"/>
                <a:sym typeface="Roboto"/>
              </a:rPr>
              <a:t>50 тыс. ₽/ год</a:t>
            </a:r>
            <a:r>
              <a:rPr lang="ru-RU" sz="12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3" name="Рисунок 2" descr="Интернет со сплошной заливкой">
            <a:extLst>
              <a:ext uri="{FF2B5EF4-FFF2-40B4-BE49-F238E27FC236}">
                <a16:creationId xmlns:a16="http://schemas.microsoft.com/office/drawing/2014/main" id="{6DF3449B-EF34-56EC-C19E-4BC4F355B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851" y="1540864"/>
            <a:ext cx="623400" cy="623400"/>
          </a:xfrm>
          <a:prstGeom prst="rect">
            <a:avLst/>
          </a:prstGeom>
        </p:spPr>
      </p:pic>
      <p:pic>
        <p:nvPicPr>
          <p:cNvPr id="5" name="Рисунок 4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BF5E01DD-624F-5992-75C4-6DA5DEA36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127" y="2567747"/>
            <a:ext cx="623400" cy="623400"/>
          </a:xfrm>
          <a:prstGeom prst="rect">
            <a:avLst/>
          </a:prstGeom>
        </p:spPr>
      </p:pic>
      <p:pic>
        <p:nvPicPr>
          <p:cNvPr id="7" name="Рисунок 6" descr="Интернет вещей со сплошной заливкой">
            <a:extLst>
              <a:ext uri="{FF2B5EF4-FFF2-40B4-BE49-F238E27FC236}">
                <a16:creationId xmlns:a16="http://schemas.microsoft.com/office/drawing/2014/main" id="{E05136C3-4D8A-32AD-D0D4-7C41588EA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45" y="3586677"/>
            <a:ext cx="623400" cy="623400"/>
          </a:xfrm>
          <a:prstGeom prst="rect">
            <a:avLst/>
          </a:prstGeom>
        </p:spPr>
      </p:pic>
      <p:sp>
        <p:nvSpPr>
          <p:cNvPr id="11" name="Google Shape;67;p16">
            <a:extLst>
              <a:ext uri="{FF2B5EF4-FFF2-40B4-BE49-F238E27FC236}">
                <a16:creationId xmlns:a16="http://schemas.microsoft.com/office/drawing/2014/main" id="{F71CFFC5-7585-B2CE-DDCC-948238CD59D4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6336138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Модели монетизации и каналы продвижения</a:t>
            </a:r>
            <a:endParaRPr lang="es-ES" dirty="0">
              <a:latin typeface="+mj-lt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996912" y="2335029"/>
            <a:ext cx="171729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Внедрение модели</a:t>
            </a:r>
            <a:endParaRPr sz="1600" b="1" dirty="0">
              <a:solidFill>
                <a:schemeClr val="accent2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996912" y="2952744"/>
            <a:ext cx="20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+mj-lt"/>
                <a:ea typeface="Roboto"/>
                <a:cs typeface="Roboto"/>
                <a:sym typeface="Roboto"/>
              </a:rPr>
              <a:t>100 тыс. ₽</a:t>
            </a:r>
            <a:endParaRPr sz="12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515;p24">
            <a:extLst>
              <a:ext uri="{FF2B5EF4-FFF2-40B4-BE49-F238E27FC236}">
                <a16:creationId xmlns:a16="http://schemas.microsoft.com/office/drawing/2014/main" id="{19E78A61-0B27-F698-299D-35E9D6E74DE2}"/>
              </a:ext>
            </a:extLst>
          </p:cNvPr>
          <p:cNvSpPr/>
          <p:nvPr/>
        </p:nvSpPr>
        <p:spPr>
          <a:xfrm>
            <a:off x="3380381" y="2297452"/>
            <a:ext cx="1135670" cy="1135037"/>
          </a:xfrm>
          <a:custGeom>
            <a:avLst/>
            <a:gdLst/>
            <a:ahLst/>
            <a:cxnLst/>
            <a:rect l="l" t="t" r="r" b="b"/>
            <a:pathLst>
              <a:path w="16972" h="16963" extrusionOk="0">
                <a:moveTo>
                  <a:pt x="8486" y="1"/>
                </a:moveTo>
                <a:cubicBezTo>
                  <a:pt x="3807" y="1"/>
                  <a:pt x="1" y="3798"/>
                  <a:pt x="1" y="8477"/>
                </a:cubicBezTo>
                <a:cubicBezTo>
                  <a:pt x="1" y="13166"/>
                  <a:pt x="3807" y="16963"/>
                  <a:pt x="8486" y="16963"/>
                </a:cubicBezTo>
                <a:cubicBezTo>
                  <a:pt x="13175" y="16963"/>
                  <a:pt x="16972" y="13166"/>
                  <a:pt x="16972" y="8477"/>
                </a:cubicBezTo>
                <a:cubicBezTo>
                  <a:pt x="16972" y="3798"/>
                  <a:pt x="13175" y="1"/>
                  <a:pt x="84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</a:rPr>
              <a:t>B2B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</a:rPr>
              <a:t>B2G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EBBF18B-1B96-5A41-A61A-5593BCA96989}"/>
              </a:ext>
            </a:extLst>
          </p:cNvPr>
          <p:cNvSpPr/>
          <p:nvPr/>
        </p:nvSpPr>
        <p:spPr>
          <a:xfrm rot="12667841">
            <a:off x="2863748" y="2254233"/>
            <a:ext cx="569255" cy="1658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3CD16E1B-400B-DBEE-2340-F598E4015E8D}"/>
              </a:ext>
            </a:extLst>
          </p:cNvPr>
          <p:cNvSpPr/>
          <p:nvPr/>
        </p:nvSpPr>
        <p:spPr>
          <a:xfrm rot="10800000">
            <a:off x="2714202" y="2799593"/>
            <a:ext cx="569255" cy="1658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ADF0792F-7BF6-EDF6-3D6E-9D8DC811AF5D}"/>
              </a:ext>
            </a:extLst>
          </p:cNvPr>
          <p:cNvSpPr/>
          <p:nvPr/>
        </p:nvSpPr>
        <p:spPr>
          <a:xfrm rot="8842744">
            <a:off x="2941655" y="3414878"/>
            <a:ext cx="569255" cy="16580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CFBC42E-1473-3471-68EA-7EB261FC8D7E}"/>
              </a:ext>
            </a:extLst>
          </p:cNvPr>
          <p:cNvCxnSpPr/>
          <p:nvPr/>
        </p:nvCxnSpPr>
        <p:spPr>
          <a:xfrm>
            <a:off x="4773478" y="697424"/>
            <a:ext cx="0" cy="4378271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61;p17">
            <a:extLst>
              <a:ext uri="{FF2B5EF4-FFF2-40B4-BE49-F238E27FC236}">
                <a16:creationId xmlns:a16="http://schemas.microsoft.com/office/drawing/2014/main" id="{60BCA8B9-9FE0-7B45-2DFF-2AAE7BF0D9E1}"/>
              </a:ext>
            </a:extLst>
          </p:cNvPr>
          <p:cNvSpPr txBox="1"/>
          <p:nvPr/>
        </p:nvSpPr>
        <p:spPr>
          <a:xfrm>
            <a:off x="5625333" y="1293476"/>
            <a:ext cx="3622267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6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Поиск источников ЦА: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Личные встречи, медицинские выставки и форумы</a:t>
            </a:r>
            <a:endParaRPr sz="16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0" name="Рисунок 29" descr="Целевая аудитория со сплошной заливкой">
            <a:extLst>
              <a:ext uri="{FF2B5EF4-FFF2-40B4-BE49-F238E27FC236}">
                <a16:creationId xmlns:a16="http://schemas.microsoft.com/office/drawing/2014/main" id="{29D3ECE8-96F7-FB7D-5EAB-57A315A801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5069" y="1495621"/>
            <a:ext cx="623400" cy="623400"/>
          </a:xfrm>
          <a:prstGeom prst="rect">
            <a:avLst/>
          </a:prstGeom>
        </p:spPr>
      </p:pic>
      <p:sp>
        <p:nvSpPr>
          <p:cNvPr id="31" name="Google Shape;161;p17">
            <a:extLst>
              <a:ext uri="{FF2B5EF4-FFF2-40B4-BE49-F238E27FC236}">
                <a16:creationId xmlns:a16="http://schemas.microsoft.com/office/drawing/2014/main" id="{4799DBE8-F755-0577-E122-DBEE48CB6A20}"/>
              </a:ext>
            </a:extLst>
          </p:cNvPr>
          <p:cNvSpPr txBox="1"/>
          <p:nvPr/>
        </p:nvSpPr>
        <p:spPr>
          <a:xfrm>
            <a:off x="5649943" y="2448382"/>
            <a:ext cx="3622267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6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Привлечение ЦА: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Контекстная и таргетированная рекламы</a:t>
            </a:r>
            <a:endParaRPr sz="1600" b="1" dirty="0">
              <a:solidFill>
                <a:schemeClr val="accent3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2" name="Рисунок 31" descr="Иллюстратор со сплошной заливкой">
            <a:extLst>
              <a:ext uri="{FF2B5EF4-FFF2-40B4-BE49-F238E27FC236}">
                <a16:creationId xmlns:a16="http://schemas.microsoft.com/office/drawing/2014/main" id="{5A76448C-DC5D-9448-305B-3A6391CFCD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6145" y="2645208"/>
            <a:ext cx="623400" cy="623400"/>
          </a:xfrm>
          <a:prstGeom prst="rect">
            <a:avLst/>
          </a:prstGeom>
        </p:spPr>
      </p:pic>
      <p:sp>
        <p:nvSpPr>
          <p:cNvPr id="33" name="Google Shape;161;p17">
            <a:extLst>
              <a:ext uri="{FF2B5EF4-FFF2-40B4-BE49-F238E27FC236}">
                <a16:creationId xmlns:a16="http://schemas.microsoft.com/office/drawing/2014/main" id="{35CAAB04-ADF9-E516-0957-E88AAE64A04D}"/>
              </a:ext>
            </a:extLst>
          </p:cNvPr>
          <p:cNvSpPr txBox="1"/>
          <p:nvPr/>
        </p:nvSpPr>
        <p:spPr>
          <a:xfrm>
            <a:off x="5625334" y="3578897"/>
            <a:ext cx="3622267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6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Возврат посетителей: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Email-</a:t>
            </a:r>
            <a:r>
              <a:rPr lang="ru-RU" sz="1600" b="1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маркетинг, </a:t>
            </a:r>
            <a:r>
              <a:rPr lang="en-US" sz="1600" b="1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SMS</a:t>
            </a:r>
            <a:endParaRPr sz="1600" b="1" dirty="0">
              <a:solidFill>
                <a:schemeClr val="accent2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4" name="Рисунок 33" descr="Электронная почта со сплошной заливкой">
            <a:extLst>
              <a:ext uri="{FF2B5EF4-FFF2-40B4-BE49-F238E27FC236}">
                <a16:creationId xmlns:a16="http://schemas.microsoft.com/office/drawing/2014/main" id="{FB326ECD-B831-0A4B-3737-170B203E4E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8218" y="3616327"/>
            <a:ext cx="564100" cy="5641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9367E-8B5E-1384-69BF-D62EAE4D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791CDFAC-89AA-F3D1-E2C2-95EEADE8B5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ED84B2-0514-D527-F956-79CEC91F7B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44"/>
          <p:cNvSpPr/>
          <p:nvPr/>
        </p:nvSpPr>
        <p:spPr>
          <a:xfrm>
            <a:off x="419366" y="1371696"/>
            <a:ext cx="472721" cy="2717040"/>
          </a:xfrm>
          <a:custGeom>
            <a:avLst/>
            <a:gdLst/>
            <a:ahLst/>
            <a:cxnLst/>
            <a:rect l="l" t="t" r="r" b="b"/>
            <a:pathLst>
              <a:path w="17952" h="102850" extrusionOk="0">
                <a:moveTo>
                  <a:pt x="2322" y="0"/>
                </a:moveTo>
                <a:cubicBezTo>
                  <a:pt x="1048" y="0"/>
                  <a:pt x="0" y="1048"/>
                  <a:pt x="0" y="2320"/>
                </a:cubicBezTo>
                <a:lnTo>
                  <a:pt x="0" y="49868"/>
                </a:lnTo>
                <a:lnTo>
                  <a:pt x="0" y="52997"/>
                </a:lnTo>
                <a:lnTo>
                  <a:pt x="0" y="102850"/>
                </a:lnTo>
                <a:lnTo>
                  <a:pt x="17951" y="102850"/>
                </a:lnTo>
                <a:lnTo>
                  <a:pt x="17951" y="52997"/>
                </a:lnTo>
                <a:lnTo>
                  <a:pt x="17951" y="49868"/>
                </a:lnTo>
                <a:lnTo>
                  <a:pt x="17951" y="2320"/>
                </a:lnTo>
                <a:cubicBezTo>
                  <a:pt x="17951" y="1048"/>
                  <a:pt x="16903" y="0"/>
                  <a:pt x="15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4"/>
          <p:cNvSpPr/>
          <p:nvPr/>
        </p:nvSpPr>
        <p:spPr>
          <a:xfrm>
            <a:off x="1755015" y="3671014"/>
            <a:ext cx="472721" cy="428281"/>
          </a:xfrm>
          <a:custGeom>
            <a:avLst/>
            <a:gdLst/>
            <a:ahLst/>
            <a:cxnLst/>
            <a:rect l="l" t="t" r="r" b="b"/>
            <a:pathLst>
              <a:path w="17952" h="102850" extrusionOk="0">
                <a:moveTo>
                  <a:pt x="2322" y="0"/>
                </a:moveTo>
                <a:cubicBezTo>
                  <a:pt x="1048" y="0"/>
                  <a:pt x="0" y="1048"/>
                  <a:pt x="0" y="2320"/>
                </a:cubicBezTo>
                <a:lnTo>
                  <a:pt x="0" y="49868"/>
                </a:lnTo>
                <a:lnTo>
                  <a:pt x="0" y="52997"/>
                </a:lnTo>
                <a:lnTo>
                  <a:pt x="0" y="102850"/>
                </a:lnTo>
                <a:lnTo>
                  <a:pt x="17951" y="102850"/>
                </a:lnTo>
                <a:lnTo>
                  <a:pt x="17951" y="52997"/>
                </a:lnTo>
                <a:lnTo>
                  <a:pt x="17951" y="49868"/>
                </a:lnTo>
                <a:lnTo>
                  <a:pt x="17951" y="2320"/>
                </a:lnTo>
                <a:cubicBezTo>
                  <a:pt x="17951" y="1048"/>
                  <a:pt x="16903" y="0"/>
                  <a:pt x="15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4"/>
          <p:cNvSpPr/>
          <p:nvPr/>
        </p:nvSpPr>
        <p:spPr>
          <a:xfrm>
            <a:off x="1566651" y="4051342"/>
            <a:ext cx="34075" cy="34100"/>
          </a:xfrm>
          <a:custGeom>
            <a:avLst/>
            <a:gdLst/>
            <a:ahLst/>
            <a:cxnLst/>
            <a:rect l="l" t="t" r="r" b="b"/>
            <a:pathLst>
              <a:path w="1363" h="1364" fill="none" extrusionOk="0">
                <a:moveTo>
                  <a:pt x="1" y="1364"/>
                </a:moveTo>
                <a:lnTo>
                  <a:pt x="1363" y="1"/>
                </a:lnTo>
              </a:path>
            </a:pathLst>
          </a:custGeom>
          <a:noFill/>
          <a:ln w="11225" cap="rnd" cmpd="sng">
            <a:solidFill>
              <a:srgbClr val="FFFFFF"/>
            </a:solidFill>
            <a:prstDash val="solid"/>
            <a:miter lim="1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4"/>
          <p:cNvSpPr/>
          <p:nvPr/>
        </p:nvSpPr>
        <p:spPr>
          <a:xfrm flipH="1">
            <a:off x="4233503" y="1827620"/>
            <a:ext cx="472721" cy="2271675"/>
          </a:xfrm>
          <a:custGeom>
            <a:avLst/>
            <a:gdLst/>
            <a:ahLst/>
            <a:cxnLst/>
            <a:rect l="l" t="t" r="r" b="b"/>
            <a:pathLst>
              <a:path w="17952" h="102850" extrusionOk="0">
                <a:moveTo>
                  <a:pt x="2322" y="0"/>
                </a:moveTo>
                <a:cubicBezTo>
                  <a:pt x="1048" y="0"/>
                  <a:pt x="0" y="1048"/>
                  <a:pt x="0" y="2320"/>
                </a:cubicBezTo>
                <a:lnTo>
                  <a:pt x="0" y="49868"/>
                </a:lnTo>
                <a:lnTo>
                  <a:pt x="0" y="52997"/>
                </a:lnTo>
                <a:lnTo>
                  <a:pt x="0" y="102850"/>
                </a:lnTo>
                <a:lnTo>
                  <a:pt x="17951" y="102850"/>
                </a:lnTo>
                <a:lnTo>
                  <a:pt x="17951" y="52997"/>
                </a:lnTo>
                <a:lnTo>
                  <a:pt x="17951" y="49868"/>
                </a:lnTo>
                <a:lnTo>
                  <a:pt x="17951" y="2320"/>
                </a:lnTo>
                <a:cubicBezTo>
                  <a:pt x="17951" y="1048"/>
                  <a:pt x="16903" y="0"/>
                  <a:pt x="15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4"/>
          <p:cNvSpPr/>
          <p:nvPr/>
        </p:nvSpPr>
        <p:spPr>
          <a:xfrm flipH="1">
            <a:off x="3090701" y="3738635"/>
            <a:ext cx="472721" cy="350100"/>
          </a:xfrm>
          <a:custGeom>
            <a:avLst/>
            <a:gdLst/>
            <a:ahLst/>
            <a:cxnLst/>
            <a:rect l="l" t="t" r="r" b="b"/>
            <a:pathLst>
              <a:path w="17952" h="102850" extrusionOk="0">
                <a:moveTo>
                  <a:pt x="2322" y="0"/>
                </a:moveTo>
                <a:cubicBezTo>
                  <a:pt x="1048" y="0"/>
                  <a:pt x="0" y="1048"/>
                  <a:pt x="0" y="2320"/>
                </a:cubicBezTo>
                <a:lnTo>
                  <a:pt x="0" y="49868"/>
                </a:lnTo>
                <a:lnTo>
                  <a:pt x="0" y="52997"/>
                </a:lnTo>
                <a:lnTo>
                  <a:pt x="0" y="102850"/>
                </a:lnTo>
                <a:lnTo>
                  <a:pt x="17951" y="102850"/>
                </a:lnTo>
                <a:lnTo>
                  <a:pt x="17951" y="52997"/>
                </a:lnTo>
                <a:lnTo>
                  <a:pt x="17951" y="49868"/>
                </a:lnTo>
                <a:lnTo>
                  <a:pt x="17951" y="2320"/>
                </a:lnTo>
                <a:cubicBezTo>
                  <a:pt x="17951" y="1048"/>
                  <a:pt x="16903" y="0"/>
                  <a:pt x="15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44"/>
          <p:cNvSpPr txBox="1"/>
          <p:nvPr/>
        </p:nvSpPr>
        <p:spPr>
          <a:xfrm>
            <a:off x="1363488" y="3238284"/>
            <a:ext cx="1249705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10 тыс. </a:t>
            </a:r>
            <a:r>
              <a:rPr lang="ru-RU" sz="1800" b="1" dirty="0">
                <a:solidFill>
                  <a:schemeClr val="accent1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₽</a:t>
            </a: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8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1" name="Google Shape;1451;p44"/>
          <p:cNvSpPr txBox="1"/>
          <p:nvPr/>
        </p:nvSpPr>
        <p:spPr>
          <a:xfrm>
            <a:off x="-32751" y="922975"/>
            <a:ext cx="1458623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150 тыс. </a:t>
            </a:r>
            <a:r>
              <a:rPr lang="ru-RU" sz="1800" b="1" i="0" dirty="0">
                <a:solidFill>
                  <a:schemeClr val="accent1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₽</a:t>
            </a:r>
            <a:endParaRPr sz="18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57" name="Google Shape;1457;p44"/>
          <p:cNvSpPr txBox="1"/>
          <p:nvPr/>
        </p:nvSpPr>
        <p:spPr>
          <a:xfrm>
            <a:off x="14608" y="4228580"/>
            <a:ext cx="13380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Средний </a:t>
            </a:r>
            <a:br>
              <a:rPr lang="ru-RU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чек </a:t>
            </a:r>
            <a:endParaRPr dirty="0">
              <a:solidFill>
                <a:schemeClr val="accent2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Google Shape;1457;p44">
            <a:extLst>
              <a:ext uri="{FF2B5EF4-FFF2-40B4-BE49-F238E27FC236}">
                <a16:creationId xmlns:a16="http://schemas.microsoft.com/office/drawing/2014/main" id="{5FBE2387-6D19-12D6-021E-48D1AC7A1B7C}"/>
              </a:ext>
            </a:extLst>
          </p:cNvPr>
          <p:cNvSpPr txBox="1"/>
          <p:nvPr/>
        </p:nvSpPr>
        <p:spPr>
          <a:xfrm>
            <a:off x="1213629" y="4166436"/>
            <a:ext cx="1555491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Стоимость привлечения клиента</a:t>
            </a:r>
            <a:endParaRPr dirty="0">
              <a:solidFill>
                <a:schemeClr val="accent2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1450;p44">
            <a:extLst>
              <a:ext uri="{FF2B5EF4-FFF2-40B4-BE49-F238E27FC236}">
                <a16:creationId xmlns:a16="http://schemas.microsoft.com/office/drawing/2014/main" id="{DE9188B9-68D6-69B6-40D2-5FC0743D3A94}"/>
              </a:ext>
            </a:extLst>
          </p:cNvPr>
          <p:cNvSpPr txBox="1"/>
          <p:nvPr/>
        </p:nvSpPr>
        <p:spPr>
          <a:xfrm>
            <a:off x="2702208" y="3320914"/>
            <a:ext cx="1249705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9 тыс. </a:t>
            </a:r>
            <a:r>
              <a:rPr lang="ru-RU" sz="1800" b="1" i="0" dirty="0">
                <a:solidFill>
                  <a:schemeClr val="accent1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₽</a:t>
            </a: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8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1457;p44">
            <a:extLst>
              <a:ext uri="{FF2B5EF4-FFF2-40B4-BE49-F238E27FC236}">
                <a16:creationId xmlns:a16="http://schemas.microsoft.com/office/drawing/2014/main" id="{3A7B0EB4-02BA-7888-D014-24A4A2356832}"/>
              </a:ext>
            </a:extLst>
          </p:cNvPr>
          <p:cNvSpPr txBox="1"/>
          <p:nvPr/>
        </p:nvSpPr>
        <p:spPr>
          <a:xfrm>
            <a:off x="2584749" y="4228580"/>
            <a:ext cx="1539335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Переменные расходы</a:t>
            </a:r>
            <a:endParaRPr dirty="0">
              <a:solidFill>
                <a:schemeClr val="accent2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1450;p44">
            <a:extLst>
              <a:ext uri="{FF2B5EF4-FFF2-40B4-BE49-F238E27FC236}">
                <a16:creationId xmlns:a16="http://schemas.microsoft.com/office/drawing/2014/main" id="{B089D077-CD3D-E0B5-1291-AA698D8376D1}"/>
              </a:ext>
            </a:extLst>
          </p:cNvPr>
          <p:cNvSpPr txBox="1"/>
          <p:nvPr/>
        </p:nvSpPr>
        <p:spPr>
          <a:xfrm>
            <a:off x="3804547" y="1395868"/>
            <a:ext cx="1320802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131 тыс. </a:t>
            </a:r>
            <a:r>
              <a:rPr lang="ru-RU" sz="1800" b="1" i="0" dirty="0">
                <a:solidFill>
                  <a:schemeClr val="accent1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₽</a:t>
            </a: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8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457;p44">
            <a:extLst>
              <a:ext uri="{FF2B5EF4-FFF2-40B4-BE49-F238E27FC236}">
                <a16:creationId xmlns:a16="http://schemas.microsoft.com/office/drawing/2014/main" id="{F2604819-CC16-C4D6-9C62-B67CA7BFECC3}"/>
              </a:ext>
            </a:extLst>
          </p:cNvPr>
          <p:cNvSpPr txBox="1"/>
          <p:nvPr/>
        </p:nvSpPr>
        <p:spPr>
          <a:xfrm>
            <a:off x="3839107" y="4303466"/>
            <a:ext cx="13380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Маржа</a:t>
            </a:r>
            <a:endParaRPr dirty="0">
              <a:solidFill>
                <a:schemeClr val="accent2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1396;p44">
            <a:extLst>
              <a:ext uri="{FF2B5EF4-FFF2-40B4-BE49-F238E27FC236}">
                <a16:creationId xmlns:a16="http://schemas.microsoft.com/office/drawing/2014/main" id="{27C17F84-0C9E-C82A-BD0F-8AED53800EEB}"/>
              </a:ext>
            </a:extLst>
          </p:cNvPr>
          <p:cNvSpPr/>
          <p:nvPr/>
        </p:nvSpPr>
        <p:spPr>
          <a:xfrm>
            <a:off x="5420091" y="1495424"/>
            <a:ext cx="472721" cy="2593311"/>
          </a:xfrm>
          <a:custGeom>
            <a:avLst/>
            <a:gdLst/>
            <a:ahLst/>
            <a:cxnLst/>
            <a:rect l="l" t="t" r="r" b="b"/>
            <a:pathLst>
              <a:path w="17952" h="102850" extrusionOk="0">
                <a:moveTo>
                  <a:pt x="2322" y="0"/>
                </a:moveTo>
                <a:cubicBezTo>
                  <a:pt x="1048" y="0"/>
                  <a:pt x="0" y="1048"/>
                  <a:pt x="0" y="2320"/>
                </a:cubicBezTo>
                <a:lnTo>
                  <a:pt x="0" y="49868"/>
                </a:lnTo>
                <a:lnTo>
                  <a:pt x="0" y="52997"/>
                </a:lnTo>
                <a:lnTo>
                  <a:pt x="0" y="102850"/>
                </a:lnTo>
                <a:lnTo>
                  <a:pt x="17951" y="102850"/>
                </a:lnTo>
                <a:lnTo>
                  <a:pt x="17951" y="52997"/>
                </a:lnTo>
                <a:lnTo>
                  <a:pt x="17951" y="49868"/>
                </a:lnTo>
                <a:lnTo>
                  <a:pt x="17951" y="2320"/>
                </a:lnTo>
                <a:cubicBezTo>
                  <a:pt x="17951" y="1048"/>
                  <a:pt x="16903" y="0"/>
                  <a:pt x="15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57;p44">
            <a:extLst>
              <a:ext uri="{FF2B5EF4-FFF2-40B4-BE49-F238E27FC236}">
                <a16:creationId xmlns:a16="http://schemas.microsoft.com/office/drawing/2014/main" id="{E7BC365D-222F-8F47-5439-382BB1D470C7}"/>
              </a:ext>
            </a:extLst>
          </p:cNvPr>
          <p:cNvSpPr txBox="1"/>
          <p:nvPr/>
        </p:nvSpPr>
        <p:spPr>
          <a:xfrm>
            <a:off x="4899337" y="4221814"/>
            <a:ext cx="1514228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rPr>
              <a:t>Постоянные расходы</a:t>
            </a:r>
            <a:endParaRPr dirty="0">
              <a:solidFill>
                <a:schemeClr val="accent2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" name="Google Shape;1450;p44">
            <a:extLst>
              <a:ext uri="{FF2B5EF4-FFF2-40B4-BE49-F238E27FC236}">
                <a16:creationId xmlns:a16="http://schemas.microsoft.com/office/drawing/2014/main" id="{C6EF3A2D-770C-FD02-9112-DC926E31D468}"/>
              </a:ext>
            </a:extLst>
          </p:cNvPr>
          <p:cNvSpPr txBox="1"/>
          <p:nvPr/>
        </p:nvSpPr>
        <p:spPr>
          <a:xfrm>
            <a:off x="5074079" y="1075878"/>
            <a:ext cx="1320802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142 тыс. </a:t>
            </a:r>
            <a:r>
              <a:rPr lang="ru-RU" sz="1800" b="1" i="0" dirty="0">
                <a:solidFill>
                  <a:schemeClr val="accent1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₽</a:t>
            </a:r>
            <a:r>
              <a:rPr lang="ru-RU" sz="1800" b="1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800" b="1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6" name="Рисунок 15" descr="Линейный график со сплошной заливкой">
            <a:extLst>
              <a:ext uri="{FF2B5EF4-FFF2-40B4-BE49-F238E27FC236}">
                <a16:creationId xmlns:a16="http://schemas.microsoft.com/office/drawing/2014/main" id="{BFEF588B-D949-FEA8-7EBA-383D1B74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8356" y="1307897"/>
            <a:ext cx="734669" cy="7346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9BA178-5D51-DF09-EC4E-8EB627DEF8B7}"/>
              </a:ext>
            </a:extLst>
          </p:cNvPr>
          <p:cNvSpPr txBox="1"/>
          <p:nvPr/>
        </p:nvSpPr>
        <p:spPr>
          <a:xfrm>
            <a:off x="6760456" y="2134907"/>
            <a:ext cx="22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Точка безубыточности = 2 заказа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84BF6-9805-85E4-E63E-5191B9D70E23}"/>
              </a:ext>
            </a:extLst>
          </p:cNvPr>
          <p:cNvSpPr txBox="1"/>
          <p:nvPr/>
        </p:nvSpPr>
        <p:spPr>
          <a:xfrm>
            <a:off x="6928514" y="3588384"/>
            <a:ext cx="188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Прибыль 1 млн. ₽ = 9 заказов</a:t>
            </a:r>
          </a:p>
        </p:txBody>
      </p:sp>
      <p:pic>
        <p:nvPicPr>
          <p:cNvPr id="20" name="Рисунок 19" descr="Деньги со сплошной заливкой">
            <a:extLst>
              <a:ext uri="{FF2B5EF4-FFF2-40B4-BE49-F238E27FC236}">
                <a16:creationId xmlns:a16="http://schemas.microsoft.com/office/drawing/2014/main" id="{463AA3F5-215C-7A15-21F3-EBD79174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644" y="2716411"/>
            <a:ext cx="914400" cy="914400"/>
          </a:xfrm>
          <a:prstGeom prst="rect">
            <a:avLst/>
          </a:prstGeom>
        </p:spPr>
      </p:pic>
      <p:sp>
        <p:nvSpPr>
          <p:cNvPr id="15" name="Google Shape;67;p16">
            <a:extLst>
              <a:ext uri="{FF2B5EF4-FFF2-40B4-BE49-F238E27FC236}">
                <a16:creationId xmlns:a16="http://schemas.microsoft.com/office/drawing/2014/main" id="{3F640802-B7C8-8831-86CB-398A0DE6FD24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6336138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en-US" dirty="0">
                <a:latin typeface="+mj-lt"/>
              </a:rPr>
              <a:t>UNIT-</a:t>
            </a:r>
            <a:r>
              <a:rPr lang="ru-RU" dirty="0">
                <a:latin typeface="+mj-lt"/>
              </a:rPr>
              <a:t>экономика</a:t>
            </a:r>
            <a:endParaRPr lang="es-ES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60CC47-DA6D-64E7-5ED1-548259A2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44C83019-DDE6-73E2-C618-00153341B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67A5C2-17C9-8A39-5BDE-43D4F01B46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4;p33">
            <a:extLst>
              <a:ext uri="{FF2B5EF4-FFF2-40B4-BE49-F238E27FC236}">
                <a16:creationId xmlns:a16="http://schemas.microsoft.com/office/drawing/2014/main" id="{7A327A77-E696-6406-55A3-888720FCE49F}"/>
              </a:ext>
            </a:extLst>
          </p:cNvPr>
          <p:cNvSpPr/>
          <p:nvPr/>
        </p:nvSpPr>
        <p:spPr>
          <a:xfrm>
            <a:off x="428062" y="3421674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37D30-E4D3-8075-3759-C506ADDE8F77}"/>
              </a:ext>
            </a:extLst>
          </p:cNvPr>
          <p:cNvSpPr txBox="1"/>
          <p:nvPr/>
        </p:nvSpPr>
        <p:spPr>
          <a:xfrm>
            <a:off x="409058" y="3513325"/>
            <a:ext cx="235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PDF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F5399-A997-624D-3568-2E5C3ED9E4E6}"/>
              </a:ext>
            </a:extLst>
          </p:cNvPr>
          <p:cNvSpPr txBox="1"/>
          <p:nvPr/>
        </p:nvSpPr>
        <p:spPr>
          <a:xfrm>
            <a:off x="418561" y="4049411"/>
            <a:ext cx="235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вход модели подается документ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A43A6225-9D8E-A536-FB0B-7F78CD0C579A}"/>
              </a:ext>
            </a:extLst>
          </p:cNvPr>
          <p:cNvSpPr/>
          <p:nvPr/>
        </p:nvSpPr>
        <p:spPr>
          <a:xfrm>
            <a:off x="2854802" y="3913435"/>
            <a:ext cx="569255" cy="1658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884;p33">
            <a:extLst>
              <a:ext uri="{FF2B5EF4-FFF2-40B4-BE49-F238E27FC236}">
                <a16:creationId xmlns:a16="http://schemas.microsoft.com/office/drawing/2014/main" id="{14D99F0E-C3AE-85ED-77C5-E09B39DE5D8F}"/>
              </a:ext>
            </a:extLst>
          </p:cNvPr>
          <p:cNvSpPr/>
          <p:nvPr/>
        </p:nvSpPr>
        <p:spPr>
          <a:xfrm>
            <a:off x="3518062" y="3410799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9D54-3711-3098-9C79-379B2272C62B}"/>
              </a:ext>
            </a:extLst>
          </p:cNvPr>
          <p:cNvSpPr txBox="1"/>
          <p:nvPr/>
        </p:nvSpPr>
        <p:spPr>
          <a:xfrm>
            <a:off x="3518062" y="3495829"/>
            <a:ext cx="235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NER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06ED7-4933-9811-8E83-863DC50B557B}"/>
              </a:ext>
            </a:extLst>
          </p:cNvPr>
          <p:cNvSpPr txBox="1"/>
          <p:nvPr/>
        </p:nvSpPr>
        <p:spPr>
          <a:xfrm>
            <a:off x="3518064" y="3892227"/>
            <a:ext cx="2351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именованных сущностей как результатов обучения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8714D08-8084-33BE-65DA-C0038C11BF69}"/>
              </a:ext>
            </a:extLst>
          </p:cNvPr>
          <p:cNvSpPr/>
          <p:nvPr/>
        </p:nvSpPr>
        <p:spPr>
          <a:xfrm>
            <a:off x="5954305" y="3902559"/>
            <a:ext cx="569255" cy="1658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884;p33">
            <a:extLst>
              <a:ext uri="{FF2B5EF4-FFF2-40B4-BE49-F238E27FC236}">
                <a16:creationId xmlns:a16="http://schemas.microsoft.com/office/drawing/2014/main" id="{91AE0450-32CE-BD28-E4AF-3CAFD77CC936}"/>
              </a:ext>
            </a:extLst>
          </p:cNvPr>
          <p:cNvSpPr/>
          <p:nvPr/>
        </p:nvSpPr>
        <p:spPr>
          <a:xfrm>
            <a:off x="6608062" y="3391849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FD29-5031-6C78-F0D0-8BA36CBCB180}"/>
              </a:ext>
            </a:extLst>
          </p:cNvPr>
          <p:cNvSpPr txBox="1"/>
          <p:nvPr/>
        </p:nvSpPr>
        <p:spPr>
          <a:xfrm>
            <a:off x="6608062" y="3513325"/>
            <a:ext cx="235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Метрики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F79A9-6231-728F-5B75-4144297ED4BB}"/>
              </a:ext>
            </a:extLst>
          </p:cNvPr>
          <p:cNvSpPr txBox="1"/>
          <p:nvPr/>
        </p:nvSpPr>
        <p:spPr>
          <a:xfrm>
            <a:off x="6608064" y="3873277"/>
            <a:ext cx="2351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метрик производительности модели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8A865-440D-5C1A-7461-919DBF7AB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" t="5529" r="2430"/>
          <a:stretch/>
        </p:blipFill>
        <p:spPr>
          <a:xfrm>
            <a:off x="212000" y="1060896"/>
            <a:ext cx="2789271" cy="21135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EA689-88B0-F529-2A50-1377E13B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781" y="616278"/>
            <a:ext cx="1422438" cy="273403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5CF86BA-CD2B-DC5A-038B-E866C63A3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46917"/>
              </p:ext>
            </p:extLst>
          </p:nvPr>
        </p:nvGraphicFramePr>
        <p:xfrm>
          <a:off x="6421077" y="1394021"/>
          <a:ext cx="2497926" cy="1435626"/>
        </p:xfrm>
        <a:graphic>
          <a:graphicData uri="http://schemas.openxmlformats.org/drawingml/2006/table">
            <a:tbl>
              <a:tblPr firstRow="1" bandRow="1">
                <a:tableStyleId>{258BB3A3-21CA-46D2-8D7C-D7DDEF08AC72}</a:tableStyleId>
              </a:tblPr>
              <a:tblGrid>
                <a:gridCol w="1248963">
                  <a:extLst>
                    <a:ext uri="{9D8B030D-6E8A-4147-A177-3AD203B41FA5}">
                      <a16:colId xmlns:a16="http://schemas.microsoft.com/office/drawing/2014/main" val="432643701"/>
                    </a:ext>
                  </a:extLst>
                </a:gridCol>
                <a:gridCol w="1248963">
                  <a:extLst>
                    <a:ext uri="{9D8B030D-6E8A-4147-A177-3AD203B41FA5}">
                      <a16:colId xmlns:a16="http://schemas.microsoft.com/office/drawing/2014/main" val="917478932"/>
                    </a:ext>
                  </a:extLst>
                </a:gridCol>
              </a:tblGrid>
              <a:tr h="478542">
                <a:tc>
                  <a:txBody>
                    <a:bodyPr/>
                    <a:lstStyle/>
                    <a:p>
                      <a:r>
                        <a:rPr lang="ru-RU" dirty="0"/>
                        <a:t>Выборка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Точность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95969"/>
                  </a:ext>
                </a:extLst>
              </a:tr>
              <a:tr h="478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90,83%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928240"/>
                  </a:ext>
                </a:extLst>
              </a:tr>
              <a:tr h="478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73,42%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688070"/>
                  </a:ext>
                </a:extLst>
              </a:tr>
            </a:tbl>
          </a:graphicData>
        </a:graphic>
      </p:graphicFrame>
      <p:sp>
        <p:nvSpPr>
          <p:cNvPr id="18" name="Google Shape;67;p16">
            <a:extLst>
              <a:ext uri="{FF2B5EF4-FFF2-40B4-BE49-F238E27FC236}">
                <a16:creationId xmlns:a16="http://schemas.microsoft.com/office/drawing/2014/main" id="{A7DFA2E3-EDAD-CCFF-D290-C50A9DF9DB23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6336138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Что уже сделано и перспективы</a:t>
            </a:r>
            <a:endParaRPr lang="es-ES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36BA71-A9D5-53AF-1318-8475ADCE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92C4CB51-88D2-11A5-9F2B-DD25806F3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077CF0-8B45-B099-EB3D-07B292ED93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82680" y="109740"/>
            <a:ext cx="4519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Команда</a:t>
            </a:r>
            <a:endParaRPr dirty="0">
              <a:latin typeface="+mj-lt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726162-E991-4F75-82A1-5422D1EE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7856" r="35694" b="16751"/>
          <a:stretch/>
        </p:blipFill>
        <p:spPr bwMode="auto">
          <a:xfrm>
            <a:off x="488566" y="858861"/>
            <a:ext cx="1460779" cy="15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 10" descr="Изображение выглядит как Человеческое лицо, человек, одежд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C28D3952-8E13-9A46-61FB-AD5F101F4DA4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rcRect l="2872" r="2872"/>
          <a:stretch>
            <a:fillRect/>
          </a:stretch>
        </p:blipFill>
        <p:spPr>
          <a:xfrm>
            <a:off x="4826235" y="858861"/>
            <a:ext cx="1535619" cy="1507140"/>
          </a:xfrm>
          <a:prstGeom prst="rect">
            <a:avLst/>
          </a:prstGeom>
        </p:spPr>
      </p:pic>
      <p:pic>
        <p:nvPicPr>
          <p:cNvPr id="17" name=" 8" descr="Изображение выглядит как человек, одежда, Сорочк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04824D4F-B9E0-EADD-EBAF-01B7EEBF87A4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rcRect l="5150" r="5150"/>
          <a:stretch>
            <a:fillRect/>
          </a:stretch>
        </p:blipFill>
        <p:spPr>
          <a:xfrm>
            <a:off x="7039761" y="858861"/>
            <a:ext cx="1535619" cy="15071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71840B-962D-8930-D3AA-0D5627B96EEE}"/>
              </a:ext>
            </a:extLst>
          </p:cNvPr>
          <p:cNvSpPr txBox="1"/>
          <p:nvPr/>
        </p:nvSpPr>
        <p:spPr>
          <a:xfrm>
            <a:off x="177450" y="243902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Лидер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Душенко Наталья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537042-4AAC-5EEA-A664-261F83D30FDB}"/>
              </a:ext>
            </a:extLst>
          </p:cNvPr>
          <p:cNvSpPr txBox="1"/>
          <p:nvPr/>
        </p:nvSpPr>
        <p:spPr>
          <a:xfrm>
            <a:off x="2406287" y="243902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Аналитик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Головачева Мария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058EF-C103-DDEE-9EA4-DDCAF930A0BA}"/>
              </a:ext>
            </a:extLst>
          </p:cNvPr>
          <p:cNvSpPr txBox="1"/>
          <p:nvPr/>
        </p:nvSpPr>
        <p:spPr>
          <a:xfrm>
            <a:off x="4635124" y="244255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Программист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Григорян Дмитрий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F5AB9-FC09-1DF3-9A9C-51B609BD1BE3}"/>
              </a:ext>
            </a:extLst>
          </p:cNvPr>
          <p:cNvSpPr txBox="1"/>
          <p:nvPr/>
        </p:nvSpPr>
        <p:spPr>
          <a:xfrm>
            <a:off x="6883515" y="243902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Бизнес-аналитик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Потапов Илья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8EA76B-B9C8-060C-0EB5-A5DA80232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252" y="858861"/>
            <a:ext cx="1521076" cy="1507139"/>
          </a:xfrm>
          <a:prstGeom prst="rect">
            <a:avLst/>
          </a:prstGeom>
        </p:spPr>
      </p:pic>
      <p:pic>
        <p:nvPicPr>
          <p:cNvPr id="29" name=" 33" descr="Изображение выглядит как человек, Человеческое лицо, губа, ресница&#10;&#10;Автоматически созданное описание">
            <a:extLst>
              <a:ext uri="{FF2B5EF4-FFF2-40B4-BE49-F238E27FC236}">
                <a16:creationId xmlns:a16="http://schemas.microsoft.com/office/drawing/2014/main" id="{C7BAF406-8705-63A5-FBBC-89034F06D3E5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rcRect l="1884" r="1884"/>
          <a:stretch>
            <a:fillRect/>
          </a:stretch>
        </p:blipFill>
        <p:spPr>
          <a:xfrm>
            <a:off x="2657400" y="3105577"/>
            <a:ext cx="1460779" cy="14775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892358-50AB-44F4-3ED4-FD7B655896C6}"/>
              </a:ext>
            </a:extLst>
          </p:cNvPr>
          <p:cNvSpPr txBox="1"/>
          <p:nvPr/>
        </p:nvSpPr>
        <p:spPr>
          <a:xfrm>
            <a:off x="2395452" y="4564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Экономист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Душенко Елена</a:t>
            </a:r>
          </a:p>
        </p:txBody>
      </p:sp>
      <p:pic>
        <p:nvPicPr>
          <p:cNvPr id="31" name=" 41" descr="Изображение выглядит как Человеческое лицо, человек, губа, бровь&#10;&#10;Автоматически созданное описание">
            <a:extLst>
              <a:ext uri="{FF2B5EF4-FFF2-40B4-BE49-F238E27FC236}">
                <a16:creationId xmlns:a16="http://schemas.microsoft.com/office/drawing/2014/main" id="{55EA0EE0-97C2-92EE-1B86-73B0D92EB94D}"/>
              </a:ext>
            </a:extLst>
          </p:cNvPr>
          <p:cNvPicPr>
            <a:picLocks noGrp="1" noChangeAspect="1"/>
          </p:cNvPicPr>
          <p:nvPr/>
        </p:nvPicPr>
        <p:blipFill>
          <a:blip r:embed="rId8"/>
          <a:srcRect t="975" b="975"/>
          <a:stretch>
            <a:fillRect/>
          </a:stretch>
        </p:blipFill>
        <p:spPr>
          <a:xfrm>
            <a:off x="4865186" y="3105578"/>
            <a:ext cx="1521076" cy="14775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6010C8-9A78-9654-7F8C-5BB5F43E6F0A}"/>
              </a:ext>
            </a:extLst>
          </p:cNvPr>
          <p:cNvSpPr txBox="1"/>
          <p:nvPr/>
        </p:nvSpPr>
        <p:spPr>
          <a:xfrm>
            <a:off x="4635124" y="4564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Бизнес-аналитик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Хачатрян Зарине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3485F-CC3C-BBC0-753D-9848900138A2}"/>
              </a:ext>
            </a:extLst>
          </p:cNvPr>
          <p:cNvSpPr txBox="1"/>
          <p:nvPr/>
        </p:nvSpPr>
        <p:spPr>
          <a:xfrm>
            <a:off x="228355" y="4564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Трекер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 err="1">
                <a:solidFill>
                  <a:schemeClr val="accent1"/>
                </a:solidFill>
              </a:rPr>
              <a:t>Таллах</a:t>
            </a:r>
            <a:r>
              <a:rPr lang="ru-RU" b="1" dirty="0">
                <a:solidFill>
                  <a:schemeClr val="accent1"/>
                </a:solidFill>
              </a:rPr>
              <a:t> Дарья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8F4C6-6B5D-201A-D3A1-DF9B461C5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37" y="3121859"/>
            <a:ext cx="1469826" cy="1477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F3200C-8B15-E4C3-D0C7-F3DA6026221A}"/>
              </a:ext>
            </a:extLst>
          </p:cNvPr>
          <p:cNvSpPr txBox="1"/>
          <p:nvPr/>
        </p:nvSpPr>
        <p:spPr>
          <a:xfrm>
            <a:off x="6816970" y="4564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Наставник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Лебедев Дмитрий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BCCB8-0CAA-5CFF-679F-8EA771793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071" y="2904908"/>
            <a:ext cx="1238998" cy="16594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FA8C7-D2A4-9590-3373-B2AF76CF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A4CEAA3-B0C8-6E50-9FC8-AE6B9A1F7D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86495-1827-2A30-C526-3B25AB47E7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нтрольный список контур">
            <a:extLst>
              <a:ext uri="{FF2B5EF4-FFF2-40B4-BE49-F238E27FC236}">
                <a16:creationId xmlns:a16="http://schemas.microsoft.com/office/drawing/2014/main" id="{D6F19F2E-4A75-D18E-7757-839FAA76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51" y="1556588"/>
            <a:ext cx="561975" cy="56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92F0C-1B1D-7E7A-24B4-E6A8D12FED07}"/>
              </a:ext>
            </a:extLst>
          </p:cNvPr>
          <p:cNvSpPr txBox="1"/>
          <p:nvPr/>
        </p:nvSpPr>
        <p:spPr>
          <a:xfrm>
            <a:off x="5777667" y="1527044"/>
            <a:ext cx="294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1) 95% точности классификации;</a:t>
            </a:r>
          </a:p>
          <a:p>
            <a:pPr algn="ctr"/>
            <a:r>
              <a:rPr lang="en-US" dirty="0"/>
              <a:t>2</a:t>
            </a:r>
            <a:r>
              <a:rPr lang="ru-RU" dirty="0"/>
              <a:t>) Разработан алгоритм аннотации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72D8C-32AC-1A04-D691-30D686BD2129}"/>
              </a:ext>
            </a:extLst>
          </p:cNvPr>
          <p:cNvSpPr txBox="1"/>
          <p:nvPr/>
        </p:nvSpPr>
        <p:spPr>
          <a:xfrm>
            <a:off x="657990" y="1456273"/>
            <a:ext cx="227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Анализ уровня информационной открытости органов гос. власти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5A97D-9968-A5CD-73C0-611B3E531A10}"/>
              </a:ext>
            </a:extLst>
          </p:cNvPr>
          <p:cNvSpPr txBox="1"/>
          <p:nvPr/>
        </p:nvSpPr>
        <p:spPr>
          <a:xfrm>
            <a:off x="3009900" y="1348552"/>
            <a:ext cx="2686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методов </a:t>
            </a:r>
            <a:r>
              <a:rPr lang="en-US" dirty="0"/>
              <a:t>ML </a:t>
            </a:r>
            <a:r>
              <a:rPr lang="ru-RU" dirty="0"/>
              <a:t>и </a:t>
            </a:r>
            <a:r>
              <a:rPr lang="ru-RU" dirty="0" err="1"/>
              <a:t>нейросетевого</a:t>
            </a:r>
            <a:r>
              <a:rPr lang="ru-RU" dirty="0"/>
              <a:t> моделирования</a:t>
            </a:r>
            <a:r>
              <a:rPr lang="en-US" dirty="0"/>
              <a:t> (RNN)</a:t>
            </a:r>
            <a:r>
              <a:rPr lang="ru-RU" dirty="0"/>
              <a:t> для повышения понятности текстов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BBE0A-5BD9-3EFB-C54A-9B7C8472722E}"/>
              </a:ext>
            </a:extLst>
          </p:cNvPr>
          <p:cNvSpPr txBox="1"/>
          <p:nvPr/>
        </p:nvSpPr>
        <p:spPr>
          <a:xfrm>
            <a:off x="3710370" y="782839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Решение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B8CE1-26AF-CF53-99AD-477F146EAAA8}"/>
              </a:ext>
            </a:extLst>
          </p:cNvPr>
          <p:cNvSpPr txBox="1"/>
          <p:nvPr/>
        </p:nvSpPr>
        <p:spPr>
          <a:xfrm>
            <a:off x="6524712" y="7720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Результат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FCF7E-5511-D6ED-95B2-D2470122CC9F}"/>
              </a:ext>
            </a:extLst>
          </p:cNvPr>
          <p:cNvSpPr txBox="1"/>
          <p:nvPr/>
        </p:nvSpPr>
        <p:spPr>
          <a:xfrm>
            <a:off x="852230" y="3412840"/>
            <a:ext cx="227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Автоматизация оценки качества крупных водохранилищ РФ</a:t>
            </a:r>
          </a:p>
        </p:txBody>
      </p:sp>
      <p:pic>
        <p:nvPicPr>
          <p:cNvPr id="13" name="Рисунок 12" descr="Пейзаж с водопадом контур">
            <a:extLst>
              <a:ext uri="{FF2B5EF4-FFF2-40B4-BE49-F238E27FC236}">
                <a16:creationId xmlns:a16="http://schemas.microsoft.com/office/drawing/2014/main" id="{85E22C91-6436-D41B-3BB0-B7D31014F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784" y="3475528"/>
            <a:ext cx="511416" cy="511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F89393-93B1-0D0D-9545-8D64E51DEE4B}"/>
              </a:ext>
            </a:extLst>
          </p:cNvPr>
          <p:cNvSpPr txBox="1"/>
          <p:nvPr/>
        </p:nvSpPr>
        <p:spPr>
          <a:xfrm>
            <a:off x="3171255" y="3305119"/>
            <a:ext cx="240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</a:t>
            </a:r>
            <a:r>
              <a:rPr lang="ru-RU" dirty="0" err="1"/>
              <a:t>нейросетевого</a:t>
            </a:r>
            <a:r>
              <a:rPr lang="ru-RU" dirty="0"/>
              <a:t> моделирования: </a:t>
            </a:r>
            <a:r>
              <a:rPr lang="en-US" dirty="0"/>
              <a:t>MLP, LSTM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EC76C-BE65-3532-A44D-97C41A175C5E}"/>
              </a:ext>
            </a:extLst>
          </p:cNvPr>
          <p:cNvSpPr txBox="1"/>
          <p:nvPr/>
        </p:nvSpPr>
        <p:spPr>
          <a:xfrm>
            <a:off x="5777667" y="3305119"/>
            <a:ext cx="294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1) 93,2% точности определения класса качества воды;</a:t>
            </a:r>
          </a:p>
          <a:p>
            <a:pPr algn="ctr"/>
            <a:r>
              <a:rPr lang="ru-RU" dirty="0"/>
              <a:t>2) Скорость обработки данных менее секунды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88D1885-DAC3-FCA2-D134-39772D032232}"/>
              </a:ext>
            </a:extLst>
          </p:cNvPr>
          <p:cNvCxnSpPr/>
          <p:nvPr/>
        </p:nvCxnSpPr>
        <p:spPr>
          <a:xfrm>
            <a:off x="14420" y="2880658"/>
            <a:ext cx="9038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300;p22">
            <a:extLst>
              <a:ext uri="{FF2B5EF4-FFF2-40B4-BE49-F238E27FC236}">
                <a16:creationId xmlns:a16="http://schemas.microsoft.com/office/drawing/2014/main" id="{B46AAF32-4CFA-810E-AA67-B958B9596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80" y="109740"/>
            <a:ext cx="4519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Кейсы команды</a:t>
            </a:r>
            <a:endParaRPr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D49B6-8A1C-DE12-8A5F-F2BC9904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7CDA6B7-D132-1529-6E04-344C5821C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F5FE9-F791-34B1-7555-0E376875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пьютер со сплошной заливкой">
            <a:extLst>
              <a:ext uri="{FF2B5EF4-FFF2-40B4-BE49-F238E27FC236}">
                <a16:creationId xmlns:a16="http://schemas.microsoft.com/office/drawing/2014/main" id="{D59E794F-7AAC-B3B9-9192-277E44EEA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935" y="1568362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6181D-1DB3-B629-0BAA-6D0897D0CB64}"/>
              </a:ext>
            </a:extLst>
          </p:cNvPr>
          <p:cNvSpPr txBox="1"/>
          <p:nvPr/>
        </p:nvSpPr>
        <p:spPr>
          <a:xfrm>
            <a:off x="1759335" y="1917435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Оборудование</a:t>
            </a:r>
          </a:p>
        </p:txBody>
      </p:sp>
      <p:pic>
        <p:nvPicPr>
          <p:cNvPr id="7" name="Рисунок 6" descr="Группа мужчин со сплошной заливкой">
            <a:extLst>
              <a:ext uri="{FF2B5EF4-FFF2-40B4-BE49-F238E27FC236}">
                <a16:creationId xmlns:a16="http://schemas.microsoft.com/office/drawing/2014/main" id="{C907CBB6-1513-1BF7-D51B-FF068D466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4967" y="1688524"/>
            <a:ext cx="817292" cy="817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B59C1-B544-AF22-868E-246B3E106C55}"/>
              </a:ext>
            </a:extLst>
          </p:cNvPr>
          <p:cNvSpPr txBox="1"/>
          <p:nvPr/>
        </p:nvSpPr>
        <p:spPr>
          <a:xfrm>
            <a:off x="5719297" y="1917435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Заработная плата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BCF35-D7B3-E6E7-28B0-444E048A70EE}"/>
              </a:ext>
            </a:extLst>
          </p:cNvPr>
          <p:cNvSpPr txBox="1"/>
          <p:nvPr/>
        </p:nvSpPr>
        <p:spPr>
          <a:xfrm>
            <a:off x="5776897" y="2527238"/>
            <a:ext cx="2697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 расчете на 1 сотрудника:</a:t>
            </a:r>
          </a:p>
          <a:p>
            <a:endParaRPr lang="ru-RU" dirty="0"/>
          </a:p>
          <a:p>
            <a:r>
              <a:rPr lang="ru-RU" dirty="0"/>
              <a:t>100 тыс. ₽/месяц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Перспектива расширения команды на 1-2 человека каждые полгода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99CDD5-F90C-085B-8BCB-E635FFBEA51D}"/>
              </a:ext>
            </a:extLst>
          </p:cNvPr>
          <p:cNvSpPr txBox="1"/>
          <p:nvPr/>
        </p:nvSpPr>
        <p:spPr>
          <a:xfrm>
            <a:off x="1041201" y="2527238"/>
            <a:ext cx="31338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 расчете на 1 компьютер:</a:t>
            </a:r>
          </a:p>
          <a:p>
            <a:endParaRPr lang="en-US" dirty="0"/>
          </a:p>
          <a:p>
            <a:r>
              <a:rPr lang="en-US" dirty="0"/>
              <a:t>285 </a:t>
            </a:r>
            <a:r>
              <a:rPr lang="ru-RU" dirty="0"/>
              <a:t>тыс. ₽</a:t>
            </a:r>
            <a:endParaRPr lang="en-US" dirty="0"/>
          </a:p>
          <a:p>
            <a:endParaRPr lang="ru-RU" sz="1200" dirty="0"/>
          </a:p>
          <a:p>
            <a:pPr indent="342900">
              <a:buFont typeface="+mj-lt"/>
              <a:buAutoNum type="arabicPeriod"/>
            </a:pPr>
            <a:r>
              <a:rPr lang="ru-RU" dirty="0"/>
              <a:t>Видеокарта (16 ГБ</a:t>
            </a:r>
            <a:r>
              <a:rPr lang="en-US" dirty="0"/>
              <a:t>, 9728 CUDA-</a:t>
            </a:r>
            <a:r>
              <a:rPr lang="ru-RU" dirty="0"/>
              <a:t>ядер) </a:t>
            </a:r>
            <a:r>
              <a:rPr lang="en-US" dirty="0"/>
              <a:t>RTX</a:t>
            </a:r>
          </a:p>
          <a:p>
            <a:pPr indent="342900">
              <a:buFont typeface="+mj-lt"/>
              <a:buAutoNum type="arabicPeriod"/>
            </a:pPr>
            <a:r>
              <a:rPr lang="ru-RU" dirty="0"/>
              <a:t>Процессор </a:t>
            </a:r>
            <a:r>
              <a:rPr lang="en-US" dirty="0"/>
              <a:t>intel i7-13700</a:t>
            </a:r>
          </a:p>
          <a:p>
            <a:pPr indent="342900">
              <a:buFont typeface="+mj-lt"/>
              <a:buAutoNum type="arabicPeriod"/>
            </a:pPr>
            <a:r>
              <a:rPr lang="en-US" dirty="0"/>
              <a:t>RAM 64 </a:t>
            </a:r>
            <a:r>
              <a:rPr lang="ru-RU" dirty="0"/>
              <a:t>ГБ</a:t>
            </a:r>
          </a:p>
          <a:p>
            <a:pPr indent="342900">
              <a:buFont typeface="+mj-lt"/>
              <a:buAutoNum type="arabicPeriod"/>
            </a:pPr>
            <a:r>
              <a:rPr lang="ru-RU" dirty="0"/>
              <a:t>Монитор</a:t>
            </a:r>
          </a:p>
        </p:txBody>
      </p:sp>
      <p:sp>
        <p:nvSpPr>
          <p:cNvPr id="19" name="Google Shape;515;p24">
            <a:extLst>
              <a:ext uri="{FF2B5EF4-FFF2-40B4-BE49-F238E27FC236}">
                <a16:creationId xmlns:a16="http://schemas.microsoft.com/office/drawing/2014/main" id="{998D7258-F9AB-82CC-3FBB-27D452802502}"/>
              </a:ext>
            </a:extLst>
          </p:cNvPr>
          <p:cNvSpPr/>
          <p:nvPr/>
        </p:nvSpPr>
        <p:spPr>
          <a:xfrm>
            <a:off x="3896090" y="288638"/>
            <a:ext cx="1353047" cy="1352293"/>
          </a:xfrm>
          <a:custGeom>
            <a:avLst/>
            <a:gdLst/>
            <a:ahLst/>
            <a:cxnLst/>
            <a:rect l="l" t="t" r="r" b="b"/>
            <a:pathLst>
              <a:path w="16972" h="16963" extrusionOk="0">
                <a:moveTo>
                  <a:pt x="8486" y="1"/>
                </a:moveTo>
                <a:cubicBezTo>
                  <a:pt x="3807" y="1"/>
                  <a:pt x="1" y="3798"/>
                  <a:pt x="1" y="8477"/>
                </a:cubicBezTo>
                <a:cubicBezTo>
                  <a:pt x="1" y="13166"/>
                  <a:pt x="3807" y="16963"/>
                  <a:pt x="8486" y="16963"/>
                </a:cubicBezTo>
                <a:cubicBezTo>
                  <a:pt x="13175" y="16963"/>
                  <a:pt x="16972" y="13166"/>
                  <a:pt x="16972" y="8477"/>
                </a:cubicBezTo>
                <a:cubicBezTo>
                  <a:pt x="16972" y="3798"/>
                  <a:pt x="13175" y="1"/>
                  <a:pt x="84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</a:rPr>
              <a:t>1 млн. ₽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2" name="Google Shape;300;p22">
            <a:extLst>
              <a:ext uri="{FF2B5EF4-FFF2-40B4-BE49-F238E27FC236}">
                <a16:creationId xmlns:a16="http://schemas.microsoft.com/office/drawing/2014/main" id="{F774DEDB-F42B-85C1-03C1-28673EA74686}"/>
              </a:ext>
            </a:extLst>
          </p:cNvPr>
          <p:cNvSpPr txBox="1">
            <a:spLocks/>
          </p:cNvSpPr>
          <p:nvPr/>
        </p:nvSpPr>
        <p:spPr>
          <a:xfrm>
            <a:off x="82680" y="109740"/>
            <a:ext cx="4519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Запрос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A3BF82-E1E8-0394-B2ED-D6BEC16B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B22F48D-DC8A-23F4-ED78-37E1C1209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E60B58-5B0E-97FD-2B56-B071DB5793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2E6755-3C5D-FB58-0CD0-D2207836B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94569"/>
              </p:ext>
            </p:extLst>
          </p:nvPr>
        </p:nvGraphicFramePr>
        <p:xfrm>
          <a:off x="4074159" y="1270516"/>
          <a:ext cx="4686544" cy="1873505"/>
        </p:xfrm>
        <a:graphic>
          <a:graphicData uri="http://schemas.openxmlformats.org/drawingml/2006/table">
            <a:tbl>
              <a:tblPr>
                <a:tableStyleId>{258BB3A3-21CA-46D2-8D7C-D7DDEF08AC72}</a:tableStyleId>
              </a:tblPr>
              <a:tblGrid>
                <a:gridCol w="704984">
                  <a:extLst>
                    <a:ext uri="{9D8B030D-6E8A-4147-A177-3AD203B41FA5}">
                      <a16:colId xmlns:a16="http://schemas.microsoft.com/office/drawing/2014/main" val="3399700799"/>
                    </a:ext>
                  </a:extLst>
                </a:gridCol>
                <a:gridCol w="696973">
                  <a:extLst>
                    <a:ext uri="{9D8B030D-6E8A-4147-A177-3AD203B41FA5}">
                      <a16:colId xmlns:a16="http://schemas.microsoft.com/office/drawing/2014/main" val="399380659"/>
                    </a:ext>
                  </a:extLst>
                </a:gridCol>
                <a:gridCol w="721007">
                  <a:extLst>
                    <a:ext uri="{9D8B030D-6E8A-4147-A177-3AD203B41FA5}">
                      <a16:colId xmlns:a16="http://schemas.microsoft.com/office/drawing/2014/main" val="883295677"/>
                    </a:ext>
                  </a:extLst>
                </a:gridCol>
                <a:gridCol w="648907">
                  <a:extLst>
                    <a:ext uri="{9D8B030D-6E8A-4147-A177-3AD203B41FA5}">
                      <a16:colId xmlns:a16="http://schemas.microsoft.com/office/drawing/2014/main" val="760561505"/>
                    </a:ext>
                  </a:extLst>
                </a:gridCol>
                <a:gridCol w="961861">
                  <a:extLst>
                    <a:ext uri="{9D8B030D-6E8A-4147-A177-3AD203B41FA5}">
                      <a16:colId xmlns:a16="http://schemas.microsoft.com/office/drawing/2014/main" val="342933040"/>
                    </a:ext>
                  </a:extLst>
                </a:gridCol>
                <a:gridCol w="952812">
                  <a:extLst>
                    <a:ext uri="{9D8B030D-6E8A-4147-A177-3AD203B41FA5}">
                      <a16:colId xmlns:a16="http://schemas.microsoft.com/office/drawing/2014/main" val="2937901603"/>
                    </a:ext>
                  </a:extLst>
                </a:gridCol>
              </a:tblGrid>
              <a:tr h="591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Период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Кол-во заказов, </a:t>
                      </a:r>
                      <a:r>
                        <a:rPr lang="ru-RU" sz="1100" b="0" u="none" strike="noStrike" cap="none" dirty="0">
                          <a:solidFill>
                            <a:srgbClr val="FFFFFF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Покупка модели, </a:t>
                      </a:r>
                      <a:r>
                        <a:rPr lang="ru-RU" sz="1100" b="0" u="none" strike="noStrike" cap="none" dirty="0">
                          <a:solidFill>
                            <a:srgbClr val="FFFFFF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Покупка ТО, </a:t>
                      </a:r>
                      <a:r>
                        <a:rPr lang="ru-RU" sz="1100" b="0" u="none" strike="noStrike" cap="none" dirty="0">
                          <a:solidFill>
                            <a:srgbClr val="FFFFFF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Постоянные издержки, </a:t>
                      </a:r>
                      <a:r>
                        <a:rPr lang="ru-RU" sz="1100" b="0" u="none" strike="noStrike" cap="none" dirty="0">
                          <a:solidFill>
                            <a:srgbClr val="FFFFFF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Переменные издержки, </a:t>
                      </a:r>
                      <a:r>
                        <a:rPr lang="ru-RU" sz="1100" b="0" u="none" strike="noStrike" cap="none" dirty="0">
                          <a:solidFill>
                            <a:srgbClr val="FFFFFF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95506"/>
                  </a:ext>
                </a:extLst>
              </a:tr>
              <a:tr h="342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 квартал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426 000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27 000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5441254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квартал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426 000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528309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квартал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426 000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4799428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квартал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1 700 000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426 000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1664948"/>
                  </a:ext>
                </a:extLst>
              </a:tr>
              <a:tr h="361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ИТОГО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3 200 000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135 000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1 704 000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288 000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94416"/>
                  </a:ext>
                </a:extLst>
              </a:tr>
            </a:tbl>
          </a:graphicData>
        </a:graphic>
      </p:graphicFrame>
      <p:sp>
        <p:nvSpPr>
          <p:cNvPr id="9" name="Google Shape;300;p22">
            <a:extLst>
              <a:ext uri="{FF2B5EF4-FFF2-40B4-BE49-F238E27FC236}">
                <a16:creationId xmlns:a16="http://schemas.microsoft.com/office/drawing/2014/main" id="{4F84AA4C-05CC-6D5B-1698-6DB4C1A04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79" y="109740"/>
            <a:ext cx="6568235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Продажи и варианты возвращения средств</a:t>
            </a:r>
            <a:endParaRPr dirty="0">
              <a:latin typeface="+mj-lt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4B61E41-54AC-9CC8-AA10-C42793240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15422"/>
              </p:ext>
            </p:extLst>
          </p:nvPr>
        </p:nvGraphicFramePr>
        <p:xfrm>
          <a:off x="762000" y="1270515"/>
          <a:ext cx="2936241" cy="1873504"/>
        </p:xfrm>
        <a:graphic>
          <a:graphicData uri="http://schemas.openxmlformats.org/drawingml/2006/table">
            <a:tbl>
              <a:tblPr firstRow="1" bandRow="1">
                <a:tableStyleId>{258BB3A3-21CA-46D2-8D7C-D7DDEF08AC72}</a:tableStyleId>
              </a:tblPr>
              <a:tblGrid>
                <a:gridCol w="839356">
                  <a:extLst>
                    <a:ext uri="{9D8B030D-6E8A-4147-A177-3AD203B41FA5}">
                      <a16:colId xmlns:a16="http://schemas.microsoft.com/office/drawing/2014/main" val="3439431567"/>
                    </a:ext>
                  </a:extLst>
                </a:gridCol>
                <a:gridCol w="2096885">
                  <a:extLst>
                    <a:ext uri="{9D8B030D-6E8A-4147-A177-3AD203B41FA5}">
                      <a16:colId xmlns:a16="http://schemas.microsoft.com/office/drawing/2014/main" val="3001171798"/>
                    </a:ext>
                  </a:extLst>
                </a:gridCol>
              </a:tblGrid>
              <a:tr h="32301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Варианты возвращения средств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830575"/>
                  </a:ext>
                </a:extLst>
              </a:tr>
              <a:tr h="775243">
                <a:tc>
                  <a:txBody>
                    <a:bodyPr/>
                    <a:lstStyle/>
                    <a:p>
                      <a:r>
                        <a:rPr lang="ru-RU" dirty="0"/>
                        <a:t>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Возврат 50% вложенных средств + 25% прибыли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26948070"/>
                  </a:ext>
                </a:extLst>
              </a:tr>
              <a:tr h="775243">
                <a:tc>
                  <a:txBody>
                    <a:bodyPr/>
                    <a:lstStyle/>
                    <a:p>
                      <a:r>
                        <a:rPr lang="ru-RU"/>
                        <a:t>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Возврат 50% вложенных средств + 30% прибыли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40429806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1F02EB2-E5E6-F464-7CC5-C1BA9DDDB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68623"/>
              </p:ext>
            </p:extLst>
          </p:nvPr>
        </p:nvGraphicFramePr>
        <p:xfrm>
          <a:off x="2904017" y="3380772"/>
          <a:ext cx="3335965" cy="1554480"/>
        </p:xfrm>
        <a:graphic>
          <a:graphicData uri="http://schemas.openxmlformats.org/drawingml/2006/table">
            <a:tbl>
              <a:tblPr firstRow="1" bandRow="1">
                <a:tableStyleId>{258BB3A3-21CA-46D2-8D7C-D7DDEF08AC72}</a:tableStyleId>
              </a:tblPr>
              <a:tblGrid>
                <a:gridCol w="2200623">
                  <a:extLst>
                    <a:ext uri="{9D8B030D-6E8A-4147-A177-3AD203B41FA5}">
                      <a16:colId xmlns:a16="http://schemas.microsoft.com/office/drawing/2014/main" val="430772687"/>
                    </a:ext>
                  </a:extLst>
                </a:gridCol>
                <a:gridCol w="1135342">
                  <a:extLst>
                    <a:ext uri="{9D8B030D-6E8A-4147-A177-3AD203B41FA5}">
                      <a16:colId xmlns:a16="http://schemas.microsoft.com/office/drawing/2014/main" val="3298893792"/>
                    </a:ext>
                  </a:extLst>
                </a:gridCol>
              </a:tblGrid>
              <a:tr h="43943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Прибыль за первый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1 343 000 </a:t>
                      </a:r>
                      <a:r>
                        <a:rPr lang="ru-RU" sz="14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₽</a:t>
                      </a:r>
                      <a:r>
                        <a:rPr lang="ru-RU" dirty="0"/>
                        <a:t>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2119890"/>
                  </a:ext>
                </a:extLst>
              </a:tr>
              <a:tr h="439431">
                <a:tc>
                  <a:txBody>
                    <a:bodyPr/>
                    <a:lstStyle/>
                    <a:p>
                      <a:r>
                        <a:rPr lang="ru-RU" dirty="0"/>
                        <a:t>Возврат 50% от Фонда Сколково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500 000 </a:t>
                      </a:r>
                      <a:r>
                        <a:rPr lang="ru-RU" sz="14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35482409"/>
                  </a:ext>
                </a:extLst>
              </a:tr>
              <a:tr h="439431">
                <a:tc>
                  <a:txBody>
                    <a:bodyPr/>
                    <a:lstStyle/>
                    <a:p>
                      <a:r>
                        <a:rPr lang="ru-RU" dirty="0"/>
                        <a:t>Возврат 50% + 25% прибыли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835 750 </a:t>
                      </a:r>
                      <a:r>
                        <a:rPr lang="ru-RU" sz="14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₽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3748529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7A70D-2430-A079-4E9F-E4CA0715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B53362B-57F0-19FD-7F55-9EE3D933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3A5373-812F-E007-2C7B-7F57D1E14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Графика, Шрифт, шабло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4A078C-A1E2-35C0-3E5A-E3790C341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2" t="9525" r="7235" b="9926"/>
          <a:stretch/>
        </p:blipFill>
        <p:spPr>
          <a:xfrm>
            <a:off x="862330" y="1085850"/>
            <a:ext cx="3121000" cy="2971800"/>
          </a:xfrm>
          <a:prstGeom prst="rect">
            <a:avLst/>
          </a:prstGeom>
        </p:spPr>
      </p:pic>
      <p:sp>
        <p:nvSpPr>
          <p:cNvPr id="9" name="Google Shape;300;p22">
            <a:extLst>
              <a:ext uri="{FF2B5EF4-FFF2-40B4-BE49-F238E27FC236}">
                <a16:creationId xmlns:a16="http://schemas.microsoft.com/office/drawing/2014/main" id="{CB5E3371-DCB2-A133-C854-BD43E9440D56}"/>
              </a:ext>
            </a:extLst>
          </p:cNvPr>
          <p:cNvSpPr txBox="1">
            <a:spLocks/>
          </p:cNvSpPr>
          <p:nvPr/>
        </p:nvSpPr>
        <p:spPr>
          <a:xfrm>
            <a:off x="82680" y="109740"/>
            <a:ext cx="4519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Контакты команды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C1DE2-E817-1EBD-E19D-50B341D84D79}"/>
              </a:ext>
            </a:extLst>
          </p:cNvPr>
          <p:cNvSpPr txBox="1"/>
          <p:nvPr/>
        </p:nvSpPr>
        <p:spPr>
          <a:xfrm>
            <a:off x="4094437" y="1786920"/>
            <a:ext cx="4653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accent1"/>
                </a:solidFill>
              </a:rPr>
              <a:t>Контакты лидера:</a:t>
            </a:r>
          </a:p>
          <a:p>
            <a:pPr algn="r"/>
            <a:endParaRPr lang="ru-RU" sz="2400" dirty="0">
              <a:solidFill>
                <a:schemeClr val="accent1"/>
              </a:solidFill>
            </a:endParaRPr>
          </a:p>
          <a:p>
            <a:pPr algn="r"/>
            <a:r>
              <a:rPr lang="ru-RU" sz="2400" dirty="0">
                <a:solidFill>
                  <a:schemeClr val="accent1"/>
                </a:solidFill>
              </a:rPr>
              <a:t>Душенко Наталья</a:t>
            </a:r>
          </a:p>
          <a:p>
            <a:pPr algn="r"/>
            <a:r>
              <a:rPr lang="en-US" sz="2400" dirty="0">
                <a:solidFill>
                  <a:schemeClr val="accent1"/>
                </a:solidFill>
              </a:rPr>
              <a:t>Telegram: </a:t>
            </a:r>
            <a:r>
              <a:rPr lang="en-US" sz="2400" dirty="0"/>
              <a:t>t.me/</a:t>
            </a:r>
            <a:r>
              <a:rPr lang="en-US" sz="2400" dirty="0" err="1"/>
              <a:t>ilvsndvch</a:t>
            </a:r>
            <a:endParaRPr lang="en-US" sz="2400" dirty="0"/>
          </a:p>
          <a:p>
            <a:pPr algn="r"/>
            <a:r>
              <a:rPr lang="ru-RU" sz="2400" dirty="0">
                <a:solidFill>
                  <a:schemeClr val="accent1"/>
                </a:solidFill>
              </a:rPr>
              <a:t>Телефон: </a:t>
            </a:r>
            <a:r>
              <a:rPr lang="ru-RU" sz="2400" dirty="0"/>
              <a:t>+7 (961) 411-60-96 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CF4E9C-4590-A930-C9E9-D0F0119D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105E5397-9838-A98B-8C60-46E362748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F5F7DE-C2FA-6D2E-AE61-7251C9EB26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E7FA67B-A653-9077-38C1-652FAB7234EA}"/>
              </a:ext>
            </a:extLst>
          </p:cNvPr>
          <p:cNvSpPr/>
          <p:nvPr/>
        </p:nvSpPr>
        <p:spPr>
          <a:xfrm rot="19939703">
            <a:off x="3039425" y="2238536"/>
            <a:ext cx="488197" cy="3332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Изображение выглядит как одежда, человек, Человеческое лицо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F88527D7-6EB7-B68F-D0B3-E88C25264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4" r="16912" b="9368"/>
          <a:stretch/>
        </p:blipFill>
        <p:spPr>
          <a:xfrm>
            <a:off x="3394548" y="-292529"/>
            <a:ext cx="2354903" cy="2864279"/>
          </a:xfrm>
          <a:prstGeom prst="rect">
            <a:avLst/>
          </a:prstGeom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id="{3041F954-020D-F841-3546-10A2CAA0C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9D12FC0-4ADB-A1C2-93A5-35EDABFDBFED}"/>
              </a:ext>
            </a:extLst>
          </p:cNvPr>
          <p:cNvSpPr/>
          <p:nvPr/>
        </p:nvSpPr>
        <p:spPr>
          <a:xfrm rot="1467955">
            <a:off x="6046237" y="2289665"/>
            <a:ext cx="488197" cy="3332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E94410-8D86-42C4-E32F-B63D5E255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38" y="2709013"/>
            <a:ext cx="2996110" cy="20174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9A4C76-FBF9-A380-AE83-07288DF7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5" y="2709012"/>
            <a:ext cx="2017405" cy="2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67;p16">
            <a:extLst>
              <a:ext uri="{FF2B5EF4-FFF2-40B4-BE49-F238E27FC236}">
                <a16:creationId xmlns:a16="http://schemas.microsoft.com/office/drawing/2014/main" id="{77486B3D-FFE9-1044-0B12-D21169628A9D}"/>
              </a:ext>
            </a:extLst>
          </p:cNvPr>
          <p:cNvSpPr txBox="1">
            <a:spLocks/>
          </p:cNvSpPr>
          <p:nvPr/>
        </p:nvSpPr>
        <p:spPr>
          <a:xfrm>
            <a:off x="93663" y="18831"/>
            <a:ext cx="4519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Решаемая проблема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177D60-C082-F57A-71B7-592B998D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75347A72-2EE1-D4F9-B2E0-200A27348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28BF5B-F721-73B0-CAEA-5BA6507DA7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9"/>
          <p:cNvGrpSpPr/>
          <p:nvPr/>
        </p:nvGrpSpPr>
        <p:grpSpPr>
          <a:xfrm>
            <a:off x="2959912" y="3067835"/>
            <a:ext cx="3626868" cy="1780162"/>
            <a:chOff x="913474" y="2974280"/>
            <a:chExt cx="3512936" cy="1617876"/>
          </a:xfrm>
        </p:grpSpPr>
        <p:sp>
          <p:nvSpPr>
            <p:cNvPr id="692" name="Google Shape;692;p29"/>
            <p:cNvSpPr/>
            <p:nvPr/>
          </p:nvSpPr>
          <p:spPr>
            <a:xfrm>
              <a:off x="1368736" y="3114857"/>
              <a:ext cx="3057674" cy="1477299"/>
            </a:xfrm>
            <a:custGeom>
              <a:avLst/>
              <a:gdLst/>
              <a:ahLst/>
              <a:cxnLst/>
              <a:rect l="l" t="t" r="r" b="b"/>
              <a:pathLst>
                <a:path w="30821" h="14891" extrusionOk="0">
                  <a:moveTo>
                    <a:pt x="3133" y="1"/>
                  </a:moveTo>
                  <a:lnTo>
                    <a:pt x="3133" y="13473"/>
                  </a:lnTo>
                  <a:lnTo>
                    <a:pt x="0" y="14890"/>
                  </a:lnTo>
                  <a:lnTo>
                    <a:pt x="30821" y="14890"/>
                  </a:lnTo>
                  <a:lnTo>
                    <a:pt x="30821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913475" y="2974280"/>
              <a:ext cx="766080" cy="1477299"/>
            </a:xfrm>
            <a:custGeom>
              <a:avLst/>
              <a:gdLst/>
              <a:ahLst/>
              <a:cxnLst/>
              <a:rect l="l" t="t" r="r" b="b"/>
              <a:pathLst>
                <a:path w="7722" h="14891" extrusionOk="0">
                  <a:moveTo>
                    <a:pt x="0" y="1"/>
                  </a:moveTo>
                  <a:lnTo>
                    <a:pt x="0" y="14890"/>
                  </a:lnTo>
                  <a:lnTo>
                    <a:pt x="7722" y="14890"/>
                  </a:lnTo>
                  <a:lnTo>
                    <a:pt x="77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1368736" y="4451475"/>
              <a:ext cx="310817" cy="140676"/>
            </a:xfrm>
            <a:custGeom>
              <a:avLst/>
              <a:gdLst/>
              <a:ahLst/>
              <a:cxnLst/>
              <a:rect l="l" t="t" r="r" b="b"/>
              <a:pathLst>
                <a:path w="3133" h="1418" extrusionOk="0">
                  <a:moveTo>
                    <a:pt x="0" y="0"/>
                  </a:moveTo>
                  <a:lnTo>
                    <a:pt x="0" y="1417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 txBox="1"/>
            <p:nvPr/>
          </p:nvSpPr>
          <p:spPr>
            <a:xfrm>
              <a:off x="913474" y="3055486"/>
              <a:ext cx="7692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FFFFFF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000" b="1" dirty="0">
                <a:solidFill>
                  <a:srgbClr val="FFFFFF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6" name="Google Shape;696;p29"/>
            <p:cNvSpPr txBox="1"/>
            <p:nvPr/>
          </p:nvSpPr>
          <p:spPr>
            <a:xfrm>
              <a:off x="1684523" y="3760092"/>
              <a:ext cx="2426100" cy="5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solidFill>
                    <a:schemeClr val="accent6"/>
                  </a:solidFill>
                  <a:latin typeface="+mj-lt"/>
                  <a:ea typeface="Roboto"/>
                  <a:cs typeface="Roboto"/>
                  <a:sym typeface="Roboto"/>
                </a:rPr>
                <a:t>Заинтересован в реализации проекта</a:t>
              </a:r>
              <a:endParaRPr sz="13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1117299" y="3670098"/>
              <a:ext cx="361547" cy="26350"/>
            </a:xfrm>
            <a:custGeom>
              <a:avLst/>
              <a:gdLst/>
              <a:ahLst/>
              <a:cxnLst/>
              <a:rect l="l" t="t" r="r" b="b"/>
              <a:pathLst>
                <a:path w="2539" h="230" extrusionOk="0">
                  <a:moveTo>
                    <a:pt x="1" y="1"/>
                  </a:moveTo>
                  <a:lnTo>
                    <a:pt x="1" y="229"/>
                  </a:lnTo>
                  <a:lnTo>
                    <a:pt x="2538" y="229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 txBox="1"/>
            <p:nvPr/>
          </p:nvSpPr>
          <p:spPr>
            <a:xfrm>
              <a:off x="1664044" y="3173430"/>
              <a:ext cx="2499664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chemeClr val="accent2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ООО «</a:t>
              </a:r>
              <a:r>
                <a:rPr lang="ru-RU" sz="2000" b="1" dirty="0" err="1">
                  <a:solidFill>
                    <a:schemeClr val="accent2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Медотрейд</a:t>
              </a:r>
              <a:r>
                <a:rPr lang="ru-RU" sz="2000" b="1" dirty="0">
                  <a:solidFill>
                    <a:schemeClr val="accent2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»</a:t>
              </a:r>
              <a:endParaRPr sz="2000" b="1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7" name="Google Shape;707;p29"/>
          <p:cNvGrpSpPr/>
          <p:nvPr/>
        </p:nvGrpSpPr>
        <p:grpSpPr>
          <a:xfrm>
            <a:off x="913474" y="1119346"/>
            <a:ext cx="3699989" cy="1948483"/>
            <a:chOff x="913474" y="1113550"/>
            <a:chExt cx="3656036" cy="1616983"/>
          </a:xfrm>
        </p:grpSpPr>
        <p:sp>
          <p:nvSpPr>
            <p:cNvPr id="708" name="Google Shape;708;p29"/>
            <p:cNvSpPr/>
            <p:nvPr/>
          </p:nvSpPr>
          <p:spPr>
            <a:xfrm>
              <a:off x="1368736" y="1253234"/>
              <a:ext cx="3057674" cy="1477299"/>
            </a:xfrm>
            <a:custGeom>
              <a:avLst/>
              <a:gdLst/>
              <a:ahLst/>
              <a:cxnLst/>
              <a:rect l="l" t="t" r="r" b="b"/>
              <a:pathLst>
                <a:path w="30821" h="14891" extrusionOk="0">
                  <a:moveTo>
                    <a:pt x="3133" y="1"/>
                  </a:moveTo>
                  <a:lnTo>
                    <a:pt x="3133" y="13482"/>
                  </a:lnTo>
                  <a:lnTo>
                    <a:pt x="0" y="14890"/>
                  </a:lnTo>
                  <a:lnTo>
                    <a:pt x="30821" y="14890"/>
                  </a:lnTo>
                  <a:lnTo>
                    <a:pt x="30821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913475" y="1113550"/>
              <a:ext cx="766080" cy="1477299"/>
            </a:xfrm>
            <a:custGeom>
              <a:avLst/>
              <a:gdLst/>
              <a:ahLst/>
              <a:cxnLst/>
              <a:rect l="l" t="t" r="r" b="b"/>
              <a:pathLst>
                <a:path w="7722" h="14891" extrusionOk="0">
                  <a:moveTo>
                    <a:pt x="0" y="1"/>
                  </a:moveTo>
                  <a:lnTo>
                    <a:pt x="0" y="14890"/>
                  </a:lnTo>
                  <a:lnTo>
                    <a:pt x="7722" y="14890"/>
                  </a:lnTo>
                  <a:lnTo>
                    <a:pt x="7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1368736" y="2590745"/>
              <a:ext cx="310817" cy="139783"/>
            </a:xfrm>
            <a:custGeom>
              <a:avLst/>
              <a:gdLst/>
              <a:ahLst/>
              <a:cxnLst/>
              <a:rect l="l" t="t" r="r" b="b"/>
              <a:pathLst>
                <a:path w="3133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 txBox="1"/>
            <p:nvPr/>
          </p:nvSpPr>
          <p:spPr>
            <a:xfrm>
              <a:off x="913474" y="1189750"/>
              <a:ext cx="7692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FFFFFF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000" b="1" dirty="0">
                <a:solidFill>
                  <a:srgbClr val="FFFFFF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3" name="Google Shape;713;p29"/>
            <p:cNvSpPr txBox="1"/>
            <p:nvPr/>
          </p:nvSpPr>
          <p:spPr>
            <a:xfrm>
              <a:off x="1692955" y="1487898"/>
              <a:ext cx="2876555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chemeClr val="accent1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Государственные медицинские учреждения</a:t>
              </a:r>
              <a:endParaRPr sz="2000" b="1" dirty="0">
                <a:solidFill>
                  <a:schemeClr val="accent1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117299" y="1804321"/>
              <a:ext cx="361547" cy="26350"/>
            </a:xfrm>
            <a:custGeom>
              <a:avLst/>
              <a:gdLst/>
              <a:ahLst/>
              <a:cxnLst/>
              <a:rect l="l" t="t" r="r" b="b"/>
              <a:pathLst>
                <a:path w="2539" h="230" extrusionOk="0">
                  <a:moveTo>
                    <a:pt x="1" y="1"/>
                  </a:moveTo>
                  <a:lnTo>
                    <a:pt x="1" y="229"/>
                  </a:lnTo>
                  <a:lnTo>
                    <a:pt x="2538" y="229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29"/>
          <p:cNvGrpSpPr/>
          <p:nvPr/>
        </p:nvGrpSpPr>
        <p:grpSpPr>
          <a:xfrm>
            <a:off x="4716381" y="1113550"/>
            <a:ext cx="3727881" cy="1780162"/>
            <a:chOff x="4716380" y="1113550"/>
            <a:chExt cx="3652809" cy="1616983"/>
          </a:xfrm>
        </p:grpSpPr>
        <p:sp>
          <p:nvSpPr>
            <p:cNvPr id="717" name="Google Shape;717;p29"/>
            <p:cNvSpPr/>
            <p:nvPr/>
          </p:nvSpPr>
          <p:spPr>
            <a:xfrm>
              <a:off x="4716380" y="1113550"/>
              <a:ext cx="766279" cy="1477299"/>
            </a:xfrm>
            <a:custGeom>
              <a:avLst/>
              <a:gdLst/>
              <a:ahLst/>
              <a:cxnLst/>
              <a:rect l="l" t="t" r="r" b="b"/>
              <a:pathLst>
                <a:path w="7724" h="14891" extrusionOk="0">
                  <a:moveTo>
                    <a:pt x="1" y="1"/>
                  </a:moveTo>
                  <a:lnTo>
                    <a:pt x="1" y="14890"/>
                  </a:lnTo>
                  <a:lnTo>
                    <a:pt x="7723" y="14890"/>
                  </a:lnTo>
                  <a:lnTo>
                    <a:pt x="77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 txBox="1"/>
            <p:nvPr/>
          </p:nvSpPr>
          <p:spPr>
            <a:xfrm>
              <a:off x="4716399" y="1189750"/>
              <a:ext cx="7692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FFFFFF"/>
                  </a:solidFill>
                  <a:latin typeface="+mj-lt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000" b="1" dirty="0">
                <a:solidFill>
                  <a:srgbClr val="FFFFFF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5171741" y="1253234"/>
              <a:ext cx="3058666" cy="1477299"/>
            </a:xfrm>
            <a:custGeom>
              <a:avLst/>
              <a:gdLst/>
              <a:ahLst/>
              <a:cxnLst/>
              <a:rect l="l" t="t" r="r" b="b"/>
              <a:pathLst>
                <a:path w="30831" h="14891" extrusionOk="0">
                  <a:moveTo>
                    <a:pt x="3133" y="1"/>
                  </a:moveTo>
                  <a:lnTo>
                    <a:pt x="3133" y="13482"/>
                  </a:lnTo>
                  <a:lnTo>
                    <a:pt x="1" y="14890"/>
                  </a:lnTo>
                  <a:lnTo>
                    <a:pt x="30830" y="14890"/>
                  </a:lnTo>
                  <a:lnTo>
                    <a:pt x="30830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5171741" y="2590745"/>
              <a:ext cx="310916" cy="139783"/>
            </a:xfrm>
            <a:custGeom>
              <a:avLst/>
              <a:gdLst/>
              <a:ahLst/>
              <a:cxnLst/>
              <a:rect l="l" t="t" r="r" b="b"/>
              <a:pathLst>
                <a:path w="3134" h="1409" extrusionOk="0">
                  <a:moveTo>
                    <a:pt x="1" y="0"/>
                  </a:moveTo>
                  <a:lnTo>
                    <a:pt x="1" y="1408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 txBox="1"/>
            <p:nvPr/>
          </p:nvSpPr>
          <p:spPr>
            <a:xfrm>
              <a:off x="5495574" y="1656898"/>
              <a:ext cx="2873615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Частные медицинские учреждения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4920224" y="1804321"/>
              <a:ext cx="361547" cy="26350"/>
            </a:xfrm>
            <a:custGeom>
              <a:avLst/>
              <a:gdLst/>
              <a:ahLst/>
              <a:cxnLst/>
              <a:rect l="l" t="t" r="r" b="b"/>
              <a:pathLst>
                <a:path w="2539" h="230" extrusionOk="0">
                  <a:moveTo>
                    <a:pt x="1" y="1"/>
                  </a:moveTo>
                  <a:lnTo>
                    <a:pt x="1" y="229"/>
                  </a:lnTo>
                  <a:lnTo>
                    <a:pt x="2538" y="229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 descr="Больница контур">
            <a:extLst>
              <a:ext uri="{FF2B5EF4-FFF2-40B4-BE49-F238E27FC236}">
                <a16:creationId xmlns:a16="http://schemas.microsoft.com/office/drawing/2014/main" id="{138F06F0-D0D7-EC41-DB60-E9D94C0C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11" y="1958218"/>
            <a:ext cx="739491" cy="739491"/>
          </a:xfrm>
          <a:prstGeom prst="rect">
            <a:avLst/>
          </a:prstGeom>
        </p:spPr>
      </p:pic>
      <p:pic>
        <p:nvPicPr>
          <p:cNvPr id="5" name="Рисунок 4" descr="Добавить со сплошной заливкой">
            <a:extLst>
              <a:ext uri="{FF2B5EF4-FFF2-40B4-BE49-F238E27FC236}">
                <a16:creationId xmlns:a16="http://schemas.microsoft.com/office/drawing/2014/main" id="{6C41F42A-E208-201C-F9D4-68744CDFA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6059" y="1945049"/>
            <a:ext cx="606919" cy="606919"/>
          </a:xfrm>
          <a:prstGeom prst="rect">
            <a:avLst/>
          </a:prstGeom>
        </p:spPr>
      </p:pic>
      <p:pic>
        <p:nvPicPr>
          <p:cNvPr id="7" name="Рисунок 6" descr="Облачные вычисления со сплошной заливкой">
            <a:extLst>
              <a:ext uri="{FF2B5EF4-FFF2-40B4-BE49-F238E27FC236}">
                <a16:creationId xmlns:a16="http://schemas.microsoft.com/office/drawing/2014/main" id="{3C201F10-AC42-5498-141C-6CD0242D7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996" y="3880369"/>
            <a:ext cx="685795" cy="685795"/>
          </a:xfrm>
          <a:prstGeom prst="rect">
            <a:avLst/>
          </a:prstGeom>
        </p:spPr>
      </p:pic>
      <p:sp>
        <p:nvSpPr>
          <p:cNvPr id="10" name="Google Shape;67;p16">
            <a:extLst>
              <a:ext uri="{FF2B5EF4-FFF2-40B4-BE49-F238E27FC236}">
                <a16:creationId xmlns:a16="http://schemas.microsoft.com/office/drawing/2014/main" id="{8DFBDA3B-FE58-4CDC-9D6B-4BBAC8066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63" y="18831"/>
            <a:ext cx="4519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Целевая аудитория</a:t>
            </a:r>
            <a:endParaRPr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D4D363-6920-F56A-A376-577ED659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422893D8-294D-500A-DEEB-FAF07EB4B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710D51-6082-B78F-83F8-59D48AF897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36;p27">
            <a:extLst>
              <a:ext uri="{FF2B5EF4-FFF2-40B4-BE49-F238E27FC236}">
                <a16:creationId xmlns:a16="http://schemas.microsoft.com/office/drawing/2014/main" id="{6BB41059-75B4-5FBB-A081-BC7D8A1A54A4}"/>
              </a:ext>
            </a:extLst>
          </p:cNvPr>
          <p:cNvSpPr/>
          <p:nvPr/>
        </p:nvSpPr>
        <p:spPr>
          <a:xfrm>
            <a:off x="667851" y="642231"/>
            <a:ext cx="637362" cy="65118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687268" y="4181002"/>
            <a:ext cx="636020" cy="623400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1" name="Google Shape;621;p27"/>
          <p:cNvSpPr/>
          <p:nvPr/>
        </p:nvSpPr>
        <p:spPr>
          <a:xfrm>
            <a:off x="1388761" y="4315264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0"/>
                </a:moveTo>
                <a:lnTo>
                  <a:pt x="0" y="2781"/>
                </a:lnTo>
                <a:lnTo>
                  <a:pt x="103" y="2781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 txBox="1"/>
          <p:nvPr/>
        </p:nvSpPr>
        <p:spPr>
          <a:xfrm>
            <a:off x="1397448" y="4193723"/>
            <a:ext cx="1299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4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JSON</a:t>
            </a:r>
            <a:endParaRPr sz="2200" dirty="0">
              <a:solidFill>
                <a:schemeClr val="accent4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25" name="Google Shape;625;p27"/>
          <p:cNvSpPr txBox="1"/>
          <p:nvPr/>
        </p:nvSpPr>
        <p:spPr>
          <a:xfrm>
            <a:off x="4030620" y="4265327"/>
            <a:ext cx="4433339" cy="4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Конвертация словаря</a:t>
            </a:r>
            <a:endParaRPr sz="17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27"/>
          <p:cNvSpPr/>
          <p:nvPr/>
        </p:nvSpPr>
        <p:spPr>
          <a:xfrm>
            <a:off x="675125" y="3494266"/>
            <a:ext cx="637363" cy="623400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0" name="Google Shape;630;p27"/>
          <p:cNvSpPr/>
          <p:nvPr/>
        </p:nvSpPr>
        <p:spPr>
          <a:xfrm>
            <a:off x="1373201" y="3610879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1"/>
                </a:moveTo>
                <a:lnTo>
                  <a:pt x="0" y="2782"/>
                </a:lnTo>
                <a:lnTo>
                  <a:pt x="103" y="2782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7"/>
          <p:cNvSpPr txBox="1"/>
          <p:nvPr/>
        </p:nvSpPr>
        <p:spPr>
          <a:xfrm>
            <a:off x="1408756" y="3496591"/>
            <a:ext cx="1441843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Словарь</a:t>
            </a:r>
            <a:endParaRPr sz="2200" dirty="0">
              <a:solidFill>
                <a:schemeClr val="accent3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3" name="Google Shape;633;p27"/>
          <p:cNvSpPr txBox="1"/>
          <p:nvPr/>
        </p:nvSpPr>
        <p:spPr>
          <a:xfrm>
            <a:off x="4017583" y="3571466"/>
            <a:ext cx="4566093" cy="41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Формирование словаря посредством </a:t>
            </a:r>
            <a:r>
              <a:rPr lang="en-US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NER</a:t>
            </a:r>
            <a:endParaRPr sz="17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27"/>
          <p:cNvSpPr/>
          <p:nvPr/>
        </p:nvSpPr>
        <p:spPr>
          <a:xfrm>
            <a:off x="667851" y="2779748"/>
            <a:ext cx="637362" cy="65118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"/>
          <p:cNvSpPr txBox="1"/>
          <p:nvPr/>
        </p:nvSpPr>
        <p:spPr>
          <a:xfrm>
            <a:off x="1393809" y="2799461"/>
            <a:ext cx="2182769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Обучение </a:t>
            </a:r>
            <a:r>
              <a:rPr lang="en-US" sz="2200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NER</a:t>
            </a:r>
            <a:endParaRPr sz="2200" dirty="0">
              <a:solidFill>
                <a:schemeClr val="accent2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1" name="Google Shape;641;p27"/>
          <p:cNvSpPr txBox="1"/>
          <p:nvPr/>
        </p:nvSpPr>
        <p:spPr>
          <a:xfrm>
            <a:off x="4030620" y="2837695"/>
            <a:ext cx="5188311" cy="47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NER - </a:t>
            </a:r>
            <a:r>
              <a:rPr lang="ru-RU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модель распознавания сущностей</a:t>
            </a:r>
            <a:endParaRPr lang="ru-RU" sz="17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27"/>
          <p:cNvSpPr/>
          <p:nvPr/>
        </p:nvSpPr>
        <p:spPr>
          <a:xfrm>
            <a:off x="1397278" y="793339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1"/>
                </a:moveTo>
                <a:lnTo>
                  <a:pt x="0" y="2782"/>
                </a:lnTo>
                <a:lnTo>
                  <a:pt x="103" y="2782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7"/>
          <p:cNvSpPr txBox="1"/>
          <p:nvPr/>
        </p:nvSpPr>
        <p:spPr>
          <a:xfrm>
            <a:off x="1445301" y="708071"/>
            <a:ext cx="1299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PDF</a:t>
            </a:r>
            <a:endParaRPr sz="2200" dirty="0">
              <a:solidFill>
                <a:schemeClr val="accent1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4030620" y="756653"/>
            <a:ext cx="5161882" cy="41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Файл с результатами анализов клиента</a:t>
            </a:r>
            <a:endParaRPr sz="1700" dirty="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657" name="Google Shape;657;p27"/>
          <p:cNvGrpSpPr/>
          <p:nvPr/>
        </p:nvGrpSpPr>
        <p:grpSpPr>
          <a:xfrm>
            <a:off x="823709" y="3634699"/>
            <a:ext cx="334550" cy="377114"/>
            <a:chOff x="5748701" y="3142842"/>
            <a:chExt cx="378448" cy="436152"/>
          </a:xfrm>
        </p:grpSpPr>
        <p:sp>
          <p:nvSpPr>
            <p:cNvPr id="658" name="Google Shape;658;p27"/>
            <p:cNvSpPr/>
            <p:nvPr/>
          </p:nvSpPr>
          <p:spPr>
            <a:xfrm>
              <a:off x="5821832" y="3236420"/>
              <a:ext cx="232185" cy="260408"/>
            </a:xfrm>
            <a:custGeom>
              <a:avLst/>
              <a:gdLst/>
              <a:ahLst/>
              <a:cxnLst/>
              <a:rect l="l" t="t" r="r" b="b"/>
              <a:pathLst>
                <a:path w="1851" h="2076" extrusionOk="0">
                  <a:moveTo>
                    <a:pt x="921" y="113"/>
                  </a:moveTo>
                  <a:cubicBezTo>
                    <a:pt x="1371" y="113"/>
                    <a:pt x="1739" y="461"/>
                    <a:pt x="1739" y="890"/>
                  </a:cubicBezTo>
                  <a:cubicBezTo>
                    <a:pt x="1739" y="1126"/>
                    <a:pt x="1637" y="1340"/>
                    <a:pt x="1462" y="1483"/>
                  </a:cubicBezTo>
                  <a:cubicBezTo>
                    <a:pt x="1452" y="1483"/>
                    <a:pt x="1452" y="1494"/>
                    <a:pt x="1452" y="1494"/>
                  </a:cubicBezTo>
                  <a:cubicBezTo>
                    <a:pt x="1319" y="1637"/>
                    <a:pt x="1299" y="1851"/>
                    <a:pt x="1289" y="1964"/>
                  </a:cubicBezTo>
                  <a:lnTo>
                    <a:pt x="553" y="1964"/>
                  </a:lnTo>
                  <a:cubicBezTo>
                    <a:pt x="553" y="1851"/>
                    <a:pt x="532" y="1626"/>
                    <a:pt x="389" y="1483"/>
                  </a:cubicBezTo>
                  <a:cubicBezTo>
                    <a:pt x="215" y="1340"/>
                    <a:pt x="113" y="1126"/>
                    <a:pt x="113" y="890"/>
                  </a:cubicBezTo>
                  <a:cubicBezTo>
                    <a:pt x="113" y="461"/>
                    <a:pt x="471" y="113"/>
                    <a:pt x="921" y="113"/>
                  </a:cubicBezTo>
                  <a:close/>
                  <a:moveTo>
                    <a:pt x="931" y="1"/>
                  </a:moveTo>
                  <a:cubicBezTo>
                    <a:pt x="419" y="1"/>
                    <a:pt x="1" y="410"/>
                    <a:pt x="1" y="901"/>
                  </a:cubicBezTo>
                  <a:cubicBezTo>
                    <a:pt x="1" y="1156"/>
                    <a:pt x="113" y="1401"/>
                    <a:pt x="317" y="1565"/>
                  </a:cubicBezTo>
                  <a:cubicBezTo>
                    <a:pt x="460" y="1708"/>
                    <a:pt x="451" y="2015"/>
                    <a:pt x="440" y="2015"/>
                  </a:cubicBezTo>
                  <a:cubicBezTo>
                    <a:pt x="440" y="2035"/>
                    <a:pt x="451" y="2046"/>
                    <a:pt x="460" y="2056"/>
                  </a:cubicBezTo>
                  <a:cubicBezTo>
                    <a:pt x="471" y="2066"/>
                    <a:pt x="491" y="2076"/>
                    <a:pt x="501" y="2076"/>
                  </a:cubicBezTo>
                  <a:lnTo>
                    <a:pt x="1350" y="2076"/>
                  </a:lnTo>
                  <a:cubicBezTo>
                    <a:pt x="1371" y="2076"/>
                    <a:pt x="1381" y="2066"/>
                    <a:pt x="1391" y="2056"/>
                  </a:cubicBezTo>
                  <a:cubicBezTo>
                    <a:pt x="1401" y="2046"/>
                    <a:pt x="1401" y="2035"/>
                    <a:pt x="1401" y="2015"/>
                  </a:cubicBezTo>
                  <a:cubicBezTo>
                    <a:pt x="1401" y="2015"/>
                    <a:pt x="1391" y="1708"/>
                    <a:pt x="1534" y="1565"/>
                  </a:cubicBezTo>
                  <a:cubicBezTo>
                    <a:pt x="1534" y="1565"/>
                    <a:pt x="1544" y="1565"/>
                    <a:pt x="1544" y="1555"/>
                  </a:cubicBezTo>
                  <a:cubicBezTo>
                    <a:pt x="1739" y="1391"/>
                    <a:pt x="1851" y="1146"/>
                    <a:pt x="1851" y="901"/>
                  </a:cubicBezTo>
                  <a:cubicBezTo>
                    <a:pt x="1851" y="410"/>
                    <a:pt x="1432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930838" y="3265898"/>
              <a:ext cx="97590" cy="93827"/>
            </a:xfrm>
            <a:custGeom>
              <a:avLst/>
              <a:gdLst/>
              <a:ahLst/>
              <a:cxnLst/>
              <a:rect l="l" t="t" r="r" b="b"/>
              <a:pathLst>
                <a:path w="778" h="748" extrusionOk="0">
                  <a:moveTo>
                    <a:pt x="52" y="1"/>
                  </a:moveTo>
                  <a:cubicBezTo>
                    <a:pt x="21" y="1"/>
                    <a:pt x="0" y="21"/>
                    <a:pt x="0" y="52"/>
                  </a:cubicBezTo>
                  <a:cubicBezTo>
                    <a:pt x="0" y="82"/>
                    <a:pt x="21" y="103"/>
                    <a:pt x="52" y="103"/>
                  </a:cubicBezTo>
                  <a:cubicBezTo>
                    <a:pt x="389" y="103"/>
                    <a:pt x="655" y="369"/>
                    <a:pt x="655" y="686"/>
                  </a:cubicBezTo>
                  <a:cubicBezTo>
                    <a:pt x="655" y="716"/>
                    <a:pt x="686" y="747"/>
                    <a:pt x="716" y="747"/>
                  </a:cubicBezTo>
                  <a:cubicBezTo>
                    <a:pt x="747" y="747"/>
                    <a:pt x="777" y="716"/>
                    <a:pt x="777" y="686"/>
                  </a:cubicBezTo>
                  <a:cubicBezTo>
                    <a:pt x="777" y="307"/>
                    <a:pt x="450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873136" y="3504484"/>
              <a:ext cx="128448" cy="33492"/>
            </a:xfrm>
            <a:custGeom>
              <a:avLst/>
              <a:gdLst/>
              <a:ahLst/>
              <a:cxnLst/>
              <a:rect l="l" t="t" r="r" b="b"/>
              <a:pathLst>
                <a:path w="1024" h="267" extrusionOk="0">
                  <a:moveTo>
                    <a:pt x="880" y="103"/>
                  </a:moveTo>
                  <a:cubicBezTo>
                    <a:pt x="890" y="103"/>
                    <a:pt x="910" y="113"/>
                    <a:pt x="910" y="123"/>
                  </a:cubicBezTo>
                  <a:cubicBezTo>
                    <a:pt x="910" y="143"/>
                    <a:pt x="900" y="154"/>
                    <a:pt x="880" y="154"/>
                  </a:cubicBezTo>
                  <a:lnTo>
                    <a:pt x="144" y="154"/>
                  </a:lnTo>
                  <a:cubicBezTo>
                    <a:pt x="133" y="154"/>
                    <a:pt x="113" y="143"/>
                    <a:pt x="113" y="123"/>
                  </a:cubicBezTo>
                  <a:cubicBezTo>
                    <a:pt x="113" y="113"/>
                    <a:pt x="123" y="103"/>
                    <a:pt x="144" y="103"/>
                  </a:cubicBezTo>
                  <a:close/>
                  <a:moveTo>
                    <a:pt x="144" y="0"/>
                  </a:moveTo>
                  <a:cubicBezTo>
                    <a:pt x="72" y="0"/>
                    <a:pt x="1" y="62"/>
                    <a:pt x="1" y="134"/>
                  </a:cubicBezTo>
                  <a:cubicBezTo>
                    <a:pt x="1" y="205"/>
                    <a:pt x="72" y="266"/>
                    <a:pt x="144" y="266"/>
                  </a:cubicBezTo>
                  <a:lnTo>
                    <a:pt x="880" y="266"/>
                  </a:lnTo>
                  <a:cubicBezTo>
                    <a:pt x="962" y="266"/>
                    <a:pt x="1023" y="205"/>
                    <a:pt x="1023" y="134"/>
                  </a:cubicBezTo>
                  <a:cubicBezTo>
                    <a:pt x="1023" y="62"/>
                    <a:pt x="962" y="0"/>
                    <a:pt x="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887186" y="3544248"/>
              <a:ext cx="100225" cy="34746"/>
            </a:xfrm>
            <a:custGeom>
              <a:avLst/>
              <a:gdLst/>
              <a:ahLst/>
              <a:cxnLst/>
              <a:rect l="l" t="t" r="r" b="b"/>
              <a:pathLst>
                <a:path w="799" h="277" extrusionOk="0">
                  <a:moveTo>
                    <a:pt x="666" y="113"/>
                  </a:moveTo>
                  <a:cubicBezTo>
                    <a:pt x="675" y="113"/>
                    <a:pt x="686" y="123"/>
                    <a:pt x="686" y="133"/>
                  </a:cubicBezTo>
                  <a:cubicBezTo>
                    <a:pt x="686" y="154"/>
                    <a:pt x="675" y="164"/>
                    <a:pt x="666" y="164"/>
                  </a:cubicBezTo>
                  <a:lnTo>
                    <a:pt x="144" y="164"/>
                  </a:lnTo>
                  <a:cubicBezTo>
                    <a:pt x="123" y="164"/>
                    <a:pt x="114" y="154"/>
                    <a:pt x="114" y="133"/>
                  </a:cubicBezTo>
                  <a:cubicBezTo>
                    <a:pt x="114" y="123"/>
                    <a:pt x="123" y="113"/>
                    <a:pt x="144" y="113"/>
                  </a:cubicBezTo>
                  <a:close/>
                  <a:moveTo>
                    <a:pt x="144" y="1"/>
                  </a:moveTo>
                  <a:cubicBezTo>
                    <a:pt x="62" y="1"/>
                    <a:pt x="1" y="62"/>
                    <a:pt x="1" y="144"/>
                  </a:cubicBezTo>
                  <a:cubicBezTo>
                    <a:pt x="1" y="215"/>
                    <a:pt x="62" y="276"/>
                    <a:pt x="144" y="276"/>
                  </a:cubicBezTo>
                  <a:lnTo>
                    <a:pt x="666" y="276"/>
                  </a:lnTo>
                  <a:cubicBezTo>
                    <a:pt x="737" y="276"/>
                    <a:pt x="798" y="215"/>
                    <a:pt x="798" y="144"/>
                  </a:cubicBezTo>
                  <a:cubicBezTo>
                    <a:pt x="798" y="62"/>
                    <a:pt x="737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930838" y="3142842"/>
              <a:ext cx="14300" cy="60461"/>
            </a:xfrm>
            <a:custGeom>
              <a:avLst/>
              <a:gdLst/>
              <a:ahLst/>
              <a:cxnLst/>
              <a:rect l="l" t="t" r="r" b="b"/>
              <a:pathLst>
                <a:path w="114" h="482" extrusionOk="0">
                  <a:moveTo>
                    <a:pt x="52" y="0"/>
                  </a:moveTo>
                  <a:cubicBezTo>
                    <a:pt x="21" y="0"/>
                    <a:pt x="0" y="31"/>
                    <a:pt x="0" y="52"/>
                  </a:cubicBezTo>
                  <a:lnTo>
                    <a:pt x="0" y="430"/>
                  </a:lnTo>
                  <a:cubicBezTo>
                    <a:pt x="0" y="461"/>
                    <a:pt x="21" y="481"/>
                    <a:pt x="52" y="481"/>
                  </a:cubicBezTo>
                  <a:cubicBezTo>
                    <a:pt x="82" y="481"/>
                    <a:pt x="113" y="461"/>
                    <a:pt x="113" y="430"/>
                  </a:cubicBezTo>
                  <a:lnTo>
                    <a:pt x="113" y="52"/>
                  </a:lnTo>
                  <a:cubicBezTo>
                    <a:pt x="113" y="31"/>
                    <a:pt x="82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6016764" y="3176083"/>
              <a:ext cx="43778" cy="52809"/>
            </a:xfrm>
            <a:custGeom>
              <a:avLst/>
              <a:gdLst/>
              <a:ahLst/>
              <a:cxnLst/>
              <a:rect l="l" t="t" r="r" b="b"/>
              <a:pathLst>
                <a:path w="349" h="421" extrusionOk="0">
                  <a:moveTo>
                    <a:pt x="280" y="0"/>
                  </a:moveTo>
                  <a:cubicBezTo>
                    <a:pt x="265" y="0"/>
                    <a:pt x="248" y="9"/>
                    <a:pt x="235" y="21"/>
                  </a:cubicBezTo>
                  <a:lnTo>
                    <a:pt x="21" y="328"/>
                  </a:lnTo>
                  <a:cubicBezTo>
                    <a:pt x="1" y="359"/>
                    <a:pt x="11" y="390"/>
                    <a:pt x="31" y="410"/>
                  </a:cubicBezTo>
                  <a:cubicBezTo>
                    <a:pt x="42" y="421"/>
                    <a:pt x="51" y="421"/>
                    <a:pt x="62" y="421"/>
                  </a:cubicBezTo>
                  <a:cubicBezTo>
                    <a:pt x="83" y="421"/>
                    <a:pt x="103" y="410"/>
                    <a:pt x="113" y="390"/>
                  </a:cubicBezTo>
                  <a:lnTo>
                    <a:pt x="328" y="83"/>
                  </a:lnTo>
                  <a:cubicBezTo>
                    <a:pt x="348" y="62"/>
                    <a:pt x="338" y="32"/>
                    <a:pt x="307" y="12"/>
                  </a:cubicBezTo>
                  <a:cubicBezTo>
                    <a:pt x="300" y="4"/>
                    <a:pt x="290" y="0"/>
                    <a:pt x="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5817943" y="3174076"/>
              <a:ext cx="42523" cy="53436"/>
            </a:xfrm>
            <a:custGeom>
              <a:avLst/>
              <a:gdLst/>
              <a:ahLst/>
              <a:cxnLst/>
              <a:rect l="l" t="t" r="r" b="b"/>
              <a:pathLst>
                <a:path w="339" h="426" extrusionOk="0">
                  <a:moveTo>
                    <a:pt x="70" y="1"/>
                  </a:moveTo>
                  <a:cubicBezTo>
                    <a:pt x="59" y="1"/>
                    <a:pt x="49" y="3"/>
                    <a:pt x="42" y="7"/>
                  </a:cubicBezTo>
                  <a:cubicBezTo>
                    <a:pt x="11" y="28"/>
                    <a:pt x="1" y="58"/>
                    <a:pt x="21" y="89"/>
                  </a:cubicBezTo>
                  <a:lnTo>
                    <a:pt x="226" y="396"/>
                  </a:lnTo>
                  <a:cubicBezTo>
                    <a:pt x="236" y="416"/>
                    <a:pt x="257" y="426"/>
                    <a:pt x="277" y="426"/>
                  </a:cubicBezTo>
                  <a:cubicBezTo>
                    <a:pt x="287" y="426"/>
                    <a:pt x="298" y="416"/>
                    <a:pt x="307" y="416"/>
                  </a:cubicBezTo>
                  <a:cubicBezTo>
                    <a:pt x="338" y="396"/>
                    <a:pt x="338" y="365"/>
                    <a:pt x="328" y="334"/>
                  </a:cubicBezTo>
                  <a:lnTo>
                    <a:pt x="113" y="28"/>
                  </a:lnTo>
                  <a:cubicBezTo>
                    <a:pt x="107" y="8"/>
                    <a:pt x="88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5748701" y="3246706"/>
              <a:ext cx="57827" cy="36126"/>
            </a:xfrm>
            <a:custGeom>
              <a:avLst/>
              <a:gdLst/>
              <a:ahLst/>
              <a:cxnLst/>
              <a:rect l="l" t="t" r="r" b="b"/>
              <a:pathLst>
                <a:path w="461" h="288" extrusionOk="0">
                  <a:moveTo>
                    <a:pt x="61" y="0"/>
                  </a:moveTo>
                  <a:cubicBezTo>
                    <a:pt x="42" y="0"/>
                    <a:pt x="24" y="11"/>
                    <a:pt x="11" y="31"/>
                  </a:cubicBezTo>
                  <a:cubicBezTo>
                    <a:pt x="1" y="51"/>
                    <a:pt x="11" y="92"/>
                    <a:pt x="41" y="103"/>
                  </a:cubicBezTo>
                  <a:lnTo>
                    <a:pt x="369" y="276"/>
                  </a:lnTo>
                  <a:cubicBezTo>
                    <a:pt x="379" y="287"/>
                    <a:pt x="389" y="287"/>
                    <a:pt x="400" y="287"/>
                  </a:cubicBezTo>
                  <a:cubicBezTo>
                    <a:pt x="420" y="287"/>
                    <a:pt x="441" y="276"/>
                    <a:pt x="450" y="256"/>
                  </a:cubicBezTo>
                  <a:cubicBezTo>
                    <a:pt x="461" y="235"/>
                    <a:pt x="450" y="195"/>
                    <a:pt x="430" y="185"/>
                  </a:cubicBezTo>
                  <a:lnTo>
                    <a:pt x="93" y="11"/>
                  </a:lnTo>
                  <a:cubicBezTo>
                    <a:pt x="82" y="3"/>
                    <a:pt x="7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6068068" y="3246706"/>
              <a:ext cx="59081" cy="36126"/>
            </a:xfrm>
            <a:custGeom>
              <a:avLst/>
              <a:gdLst/>
              <a:ahLst/>
              <a:cxnLst/>
              <a:rect l="l" t="t" r="r" b="b"/>
              <a:pathLst>
                <a:path w="471" h="288" extrusionOk="0">
                  <a:moveTo>
                    <a:pt x="410" y="0"/>
                  </a:moveTo>
                  <a:cubicBezTo>
                    <a:pt x="400" y="0"/>
                    <a:pt x="389" y="3"/>
                    <a:pt x="379" y="11"/>
                  </a:cubicBezTo>
                  <a:lnTo>
                    <a:pt x="42" y="185"/>
                  </a:lnTo>
                  <a:cubicBezTo>
                    <a:pt x="10" y="195"/>
                    <a:pt x="1" y="235"/>
                    <a:pt x="10" y="256"/>
                  </a:cubicBezTo>
                  <a:cubicBezTo>
                    <a:pt x="21" y="276"/>
                    <a:pt x="42" y="287"/>
                    <a:pt x="62" y="287"/>
                  </a:cubicBezTo>
                  <a:cubicBezTo>
                    <a:pt x="72" y="287"/>
                    <a:pt x="82" y="287"/>
                    <a:pt x="92" y="276"/>
                  </a:cubicBezTo>
                  <a:lnTo>
                    <a:pt x="430" y="103"/>
                  </a:lnTo>
                  <a:cubicBezTo>
                    <a:pt x="460" y="92"/>
                    <a:pt x="471" y="51"/>
                    <a:pt x="451" y="31"/>
                  </a:cubicBezTo>
                  <a:cubicBezTo>
                    <a:pt x="444" y="11"/>
                    <a:pt x="428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838188" y="4318219"/>
            <a:ext cx="385819" cy="372013"/>
            <a:chOff x="5714080" y="4081128"/>
            <a:chExt cx="446435" cy="430253"/>
          </a:xfrm>
        </p:grpSpPr>
        <p:sp>
          <p:nvSpPr>
            <p:cNvPr id="668" name="Google Shape;668;p27"/>
            <p:cNvSpPr/>
            <p:nvPr/>
          </p:nvSpPr>
          <p:spPr>
            <a:xfrm>
              <a:off x="5714080" y="4222623"/>
              <a:ext cx="386097" cy="191292"/>
            </a:xfrm>
            <a:custGeom>
              <a:avLst/>
              <a:gdLst/>
              <a:ahLst/>
              <a:cxnLst/>
              <a:rect l="l" t="t" r="r" b="b"/>
              <a:pathLst>
                <a:path w="3078" h="1525" extrusionOk="0">
                  <a:moveTo>
                    <a:pt x="52" y="1"/>
                  </a:moveTo>
                  <a:cubicBezTo>
                    <a:pt x="31" y="1"/>
                    <a:pt x="1" y="21"/>
                    <a:pt x="1" y="52"/>
                  </a:cubicBezTo>
                  <a:lnTo>
                    <a:pt x="1" y="1473"/>
                  </a:lnTo>
                  <a:cubicBezTo>
                    <a:pt x="1" y="1504"/>
                    <a:pt x="31" y="1524"/>
                    <a:pt x="52" y="1524"/>
                  </a:cubicBezTo>
                  <a:lnTo>
                    <a:pt x="2076" y="1524"/>
                  </a:lnTo>
                  <a:cubicBezTo>
                    <a:pt x="2107" y="1524"/>
                    <a:pt x="2127" y="1504"/>
                    <a:pt x="2127" y="1473"/>
                  </a:cubicBezTo>
                  <a:cubicBezTo>
                    <a:pt x="2127" y="1443"/>
                    <a:pt x="2107" y="1422"/>
                    <a:pt x="2076" y="1422"/>
                  </a:cubicBezTo>
                  <a:lnTo>
                    <a:pt x="103" y="1422"/>
                  </a:lnTo>
                  <a:lnTo>
                    <a:pt x="103" y="93"/>
                  </a:lnTo>
                  <a:lnTo>
                    <a:pt x="2976" y="93"/>
                  </a:lnTo>
                  <a:lnTo>
                    <a:pt x="2976" y="226"/>
                  </a:lnTo>
                  <a:cubicBezTo>
                    <a:pt x="2976" y="257"/>
                    <a:pt x="2996" y="277"/>
                    <a:pt x="3027" y="277"/>
                  </a:cubicBezTo>
                  <a:cubicBezTo>
                    <a:pt x="3057" y="277"/>
                    <a:pt x="3078" y="257"/>
                    <a:pt x="3078" y="226"/>
                  </a:cubicBezTo>
                  <a:lnTo>
                    <a:pt x="3078" y="52"/>
                  </a:lnTo>
                  <a:cubicBezTo>
                    <a:pt x="3078" y="21"/>
                    <a:pt x="3057" y="1"/>
                    <a:pt x="3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729509" y="4125157"/>
              <a:ext cx="325887" cy="80029"/>
            </a:xfrm>
            <a:custGeom>
              <a:avLst/>
              <a:gdLst/>
              <a:ahLst/>
              <a:cxnLst/>
              <a:rect l="l" t="t" r="r" b="b"/>
              <a:pathLst>
                <a:path w="2598" h="638" extrusionOk="0">
                  <a:moveTo>
                    <a:pt x="185" y="1"/>
                  </a:moveTo>
                  <a:cubicBezTo>
                    <a:pt x="164" y="1"/>
                    <a:pt x="154" y="1"/>
                    <a:pt x="144" y="11"/>
                  </a:cubicBezTo>
                  <a:cubicBezTo>
                    <a:pt x="133" y="21"/>
                    <a:pt x="123" y="32"/>
                    <a:pt x="123" y="42"/>
                  </a:cubicBezTo>
                  <a:lnTo>
                    <a:pt x="1" y="573"/>
                  </a:lnTo>
                  <a:cubicBezTo>
                    <a:pt x="1" y="604"/>
                    <a:pt x="10" y="635"/>
                    <a:pt x="41" y="635"/>
                  </a:cubicBezTo>
                  <a:cubicBezTo>
                    <a:pt x="47" y="637"/>
                    <a:pt x="52" y="637"/>
                    <a:pt x="57" y="637"/>
                  </a:cubicBezTo>
                  <a:cubicBezTo>
                    <a:pt x="79" y="637"/>
                    <a:pt x="94" y="619"/>
                    <a:pt x="103" y="594"/>
                  </a:cubicBezTo>
                  <a:lnTo>
                    <a:pt x="205" y="114"/>
                  </a:lnTo>
                  <a:lnTo>
                    <a:pt x="2536" y="635"/>
                  </a:lnTo>
                  <a:lnTo>
                    <a:pt x="2546" y="635"/>
                  </a:lnTo>
                  <a:cubicBezTo>
                    <a:pt x="2577" y="635"/>
                    <a:pt x="2597" y="614"/>
                    <a:pt x="2597" y="584"/>
                  </a:cubicBezTo>
                  <a:cubicBezTo>
                    <a:pt x="2597" y="563"/>
                    <a:pt x="2577" y="543"/>
                    <a:pt x="2557" y="532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810292" y="4081128"/>
              <a:ext cx="209230" cy="87054"/>
            </a:xfrm>
            <a:custGeom>
              <a:avLst/>
              <a:gdLst/>
              <a:ahLst/>
              <a:cxnLst/>
              <a:rect l="l" t="t" r="r" b="b"/>
              <a:pathLst>
                <a:path w="1668" h="694" extrusionOk="0">
                  <a:moveTo>
                    <a:pt x="177" y="0"/>
                  </a:moveTo>
                  <a:cubicBezTo>
                    <a:pt x="159" y="0"/>
                    <a:pt x="141" y="10"/>
                    <a:pt x="134" y="25"/>
                  </a:cubicBezTo>
                  <a:lnTo>
                    <a:pt x="11" y="260"/>
                  </a:lnTo>
                  <a:cubicBezTo>
                    <a:pt x="0" y="290"/>
                    <a:pt x="11" y="321"/>
                    <a:pt x="31" y="331"/>
                  </a:cubicBezTo>
                  <a:cubicBezTo>
                    <a:pt x="40" y="334"/>
                    <a:pt x="48" y="335"/>
                    <a:pt x="56" y="335"/>
                  </a:cubicBezTo>
                  <a:cubicBezTo>
                    <a:pt x="77" y="335"/>
                    <a:pt x="95" y="326"/>
                    <a:pt x="103" y="311"/>
                  </a:cubicBezTo>
                  <a:lnTo>
                    <a:pt x="205" y="117"/>
                  </a:lnTo>
                  <a:lnTo>
                    <a:pt x="1585" y="689"/>
                  </a:lnTo>
                  <a:cubicBezTo>
                    <a:pt x="1593" y="692"/>
                    <a:pt x="1600" y="693"/>
                    <a:pt x="1606" y="693"/>
                  </a:cubicBezTo>
                  <a:cubicBezTo>
                    <a:pt x="1625" y="693"/>
                    <a:pt x="1639" y="682"/>
                    <a:pt x="1647" y="658"/>
                  </a:cubicBezTo>
                  <a:cubicBezTo>
                    <a:pt x="1667" y="638"/>
                    <a:pt x="1647" y="608"/>
                    <a:pt x="1626" y="597"/>
                  </a:cubicBezTo>
                  <a:lnTo>
                    <a:pt x="195" y="4"/>
                  </a:lnTo>
                  <a:cubicBezTo>
                    <a:pt x="189" y="1"/>
                    <a:pt x="183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952665" y="4252227"/>
              <a:ext cx="72001" cy="12920"/>
            </a:xfrm>
            <a:custGeom>
              <a:avLst/>
              <a:gdLst/>
              <a:ahLst/>
              <a:cxnLst/>
              <a:rect l="l" t="t" r="r" b="b"/>
              <a:pathLst>
                <a:path w="574" h="103" extrusionOk="0">
                  <a:moveTo>
                    <a:pt x="51" y="0"/>
                  </a:moveTo>
                  <a:cubicBezTo>
                    <a:pt x="31" y="0"/>
                    <a:pt x="1" y="21"/>
                    <a:pt x="1" y="51"/>
                  </a:cubicBezTo>
                  <a:cubicBezTo>
                    <a:pt x="1" y="71"/>
                    <a:pt x="31" y="103"/>
                    <a:pt x="51" y="103"/>
                  </a:cubicBezTo>
                  <a:lnTo>
                    <a:pt x="522" y="103"/>
                  </a:lnTo>
                  <a:cubicBezTo>
                    <a:pt x="553" y="103"/>
                    <a:pt x="573" y="71"/>
                    <a:pt x="573" y="51"/>
                  </a:cubicBezTo>
                  <a:cubicBezTo>
                    <a:pt x="573" y="21"/>
                    <a:pt x="553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5834627" y="4252227"/>
              <a:ext cx="130957" cy="130957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22" y="92"/>
                  </a:moveTo>
                  <a:cubicBezTo>
                    <a:pt x="758" y="92"/>
                    <a:pt x="951" y="287"/>
                    <a:pt x="951" y="521"/>
                  </a:cubicBezTo>
                  <a:cubicBezTo>
                    <a:pt x="951" y="757"/>
                    <a:pt x="758" y="951"/>
                    <a:pt x="522" y="951"/>
                  </a:cubicBezTo>
                  <a:cubicBezTo>
                    <a:pt x="287" y="951"/>
                    <a:pt x="93" y="757"/>
                    <a:pt x="93" y="521"/>
                  </a:cubicBezTo>
                  <a:cubicBezTo>
                    <a:pt x="93" y="287"/>
                    <a:pt x="287" y="92"/>
                    <a:pt x="522" y="92"/>
                  </a:cubicBezTo>
                  <a:close/>
                  <a:moveTo>
                    <a:pt x="522" y="0"/>
                  </a:moveTo>
                  <a:cubicBezTo>
                    <a:pt x="236" y="0"/>
                    <a:pt x="1" y="235"/>
                    <a:pt x="1" y="521"/>
                  </a:cubicBezTo>
                  <a:cubicBezTo>
                    <a:pt x="1" y="808"/>
                    <a:pt x="236" y="1043"/>
                    <a:pt x="522" y="1043"/>
                  </a:cubicBezTo>
                  <a:cubicBezTo>
                    <a:pt x="808" y="1043"/>
                    <a:pt x="1044" y="808"/>
                    <a:pt x="1044" y="521"/>
                  </a:cubicBezTo>
                  <a:cubicBezTo>
                    <a:pt x="1044" y="235"/>
                    <a:pt x="80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5996317" y="4272674"/>
              <a:ext cx="164198" cy="238708"/>
            </a:xfrm>
            <a:custGeom>
              <a:avLst/>
              <a:gdLst/>
              <a:ahLst/>
              <a:cxnLst/>
              <a:rect l="l" t="t" r="r" b="b"/>
              <a:pathLst>
                <a:path w="1309" h="1903" extrusionOk="0">
                  <a:moveTo>
                    <a:pt x="654" y="124"/>
                  </a:moveTo>
                  <a:cubicBezTo>
                    <a:pt x="1002" y="124"/>
                    <a:pt x="1175" y="205"/>
                    <a:pt x="1186" y="246"/>
                  </a:cubicBezTo>
                  <a:cubicBezTo>
                    <a:pt x="1175" y="276"/>
                    <a:pt x="1002" y="358"/>
                    <a:pt x="654" y="358"/>
                  </a:cubicBezTo>
                  <a:cubicBezTo>
                    <a:pt x="307" y="358"/>
                    <a:pt x="133" y="276"/>
                    <a:pt x="123" y="246"/>
                  </a:cubicBezTo>
                  <a:cubicBezTo>
                    <a:pt x="133" y="205"/>
                    <a:pt x="307" y="124"/>
                    <a:pt x="654" y="124"/>
                  </a:cubicBezTo>
                  <a:close/>
                  <a:moveTo>
                    <a:pt x="1186" y="389"/>
                  </a:moveTo>
                  <a:lnTo>
                    <a:pt x="1186" y="481"/>
                  </a:lnTo>
                  <a:cubicBezTo>
                    <a:pt x="1186" y="512"/>
                    <a:pt x="1002" y="594"/>
                    <a:pt x="654" y="594"/>
                  </a:cubicBezTo>
                  <a:cubicBezTo>
                    <a:pt x="307" y="594"/>
                    <a:pt x="133" y="512"/>
                    <a:pt x="123" y="481"/>
                  </a:cubicBezTo>
                  <a:lnTo>
                    <a:pt x="123" y="389"/>
                  </a:lnTo>
                  <a:cubicBezTo>
                    <a:pt x="246" y="451"/>
                    <a:pt x="460" y="481"/>
                    <a:pt x="654" y="481"/>
                  </a:cubicBezTo>
                  <a:cubicBezTo>
                    <a:pt x="859" y="481"/>
                    <a:pt x="1063" y="451"/>
                    <a:pt x="1186" y="389"/>
                  </a:cubicBezTo>
                  <a:close/>
                  <a:moveTo>
                    <a:pt x="1186" y="624"/>
                  </a:moveTo>
                  <a:lnTo>
                    <a:pt x="1186" y="717"/>
                  </a:lnTo>
                  <a:cubicBezTo>
                    <a:pt x="1186" y="747"/>
                    <a:pt x="1002" y="839"/>
                    <a:pt x="654" y="839"/>
                  </a:cubicBezTo>
                  <a:cubicBezTo>
                    <a:pt x="307" y="839"/>
                    <a:pt x="133" y="747"/>
                    <a:pt x="123" y="717"/>
                  </a:cubicBezTo>
                  <a:lnTo>
                    <a:pt x="123" y="624"/>
                  </a:lnTo>
                  <a:cubicBezTo>
                    <a:pt x="246" y="685"/>
                    <a:pt x="460" y="717"/>
                    <a:pt x="654" y="717"/>
                  </a:cubicBezTo>
                  <a:cubicBezTo>
                    <a:pt x="859" y="717"/>
                    <a:pt x="1063" y="685"/>
                    <a:pt x="1186" y="624"/>
                  </a:cubicBezTo>
                  <a:close/>
                  <a:moveTo>
                    <a:pt x="1186" y="860"/>
                  </a:moveTo>
                  <a:lnTo>
                    <a:pt x="1186" y="951"/>
                  </a:lnTo>
                  <a:cubicBezTo>
                    <a:pt x="1186" y="982"/>
                    <a:pt x="1002" y="1074"/>
                    <a:pt x="654" y="1074"/>
                  </a:cubicBezTo>
                  <a:cubicBezTo>
                    <a:pt x="307" y="1074"/>
                    <a:pt x="133" y="982"/>
                    <a:pt x="123" y="951"/>
                  </a:cubicBezTo>
                  <a:lnTo>
                    <a:pt x="123" y="860"/>
                  </a:lnTo>
                  <a:cubicBezTo>
                    <a:pt x="246" y="921"/>
                    <a:pt x="460" y="951"/>
                    <a:pt x="654" y="951"/>
                  </a:cubicBezTo>
                  <a:cubicBezTo>
                    <a:pt x="859" y="951"/>
                    <a:pt x="1063" y="921"/>
                    <a:pt x="1186" y="860"/>
                  </a:cubicBezTo>
                  <a:close/>
                  <a:moveTo>
                    <a:pt x="1186" y="1094"/>
                  </a:moveTo>
                  <a:lnTo>
                    <a:pt x="1186" y="1187"/>
                  </a:lnTo>
                  <a:cubicBezTo>
                    <a:pt x="1186" y="1228"/>
                    <a:pt x="1002" y="1310"/>
                    <a:pt x="654" y="1310"/>
                  </a:cubicBezTo>
                  <a:cubicBezTo>
                    <a:pt x="307" y="1310"/>
                    <a:pt x="133" y="1228"/>
                    <a:pt x="123" y="1187"/>
                  </a:cubicBezTo>
                  <a:lnTo>
                    <a:pt x="123" y="1094"/>
                  </a:lnTo>
                  <a:cubicBezTo>
                    <a:pt x="246" y="1166"/>
                    <a:pt x="460" y="1187"/>
                    <a:pt x="654" y="1187"/>
                  </a:cubicBezTo>
                  <a:cubicBezTo>
                    <a:pt x="859" y="1187"/>
                    <a:pt x="1063" y="1166"/>
                    <a:pt x="1186" y="1094"/>
                  </a:cubicBezTo>
                  <a:close/>
                  <a:moveTo>
                    <a:pt x="1186" y="1340"/>
                  </a:moveTo>
                  <a:lnTo>
                    <a:pt x="1186" y="1432"/>
                  </a:lnTo>
                  <a:cubicBezTo>
                    <a:pt x="1186" y="1462"/>
                    <a:pt x="1002" y="1544"/>
                    <a:pt x="654" y="1544"/>
                  </a:cubicBezTo>
                  <a:cubicBezTo>
                    <a:pt x="307" y="1544"/>
                    <a:pt x="133" y="1462"/>
                    <a:pt x="123" y="1432"/>
                  </a:cubicBezTo>
                  <a:lnTo>
                    <a:pt x="123" y="1340"/>
                  </a:lnTo>
                  <a:cubicBezTo>
                    <a:pt x="246" y="1401"/>
                    <a:pt x="460" y="1432"/>
                    <a:pt x="654" y="1432"/>
                  </a:cubicBezTo>
                  <a:cubicBezTo>
                    <a:pt x="859" y="1432"/>
                    <a:pt x="1063" y="1401"/>
                    <a:pt x="1186" y="1340"/>
                  </a:cubicBezTo>
                  <a:close/>
                  <a:moveTo>
                    <a:pt x="1186" y="1575"/>
                  </a:moveTo>
                  <a:lnTo>
                    <a:pt x="1186" y="1667"/>
                  </a:lnTo>
                  <a:cubicBezTo>
                    <a:pt x="1186" y="1698"/>
                    <a:pt x="1002" y="1790"/>
                    <a:pt x="654" y="1790"/>
                  </a:cubicBezTo>
                  <a:cubicBezTo>
                    <a:pt x="307" y="1790"/>
                    <a:pt x="133" y="1698"/>
                    <a:pt x="123" y="1667"/>
                  </a:cubicBezTo>
                  <a:lnTo>
                    <a:pt x="123" y="1575"/>
                  </a:lnTo>
                  <a:cubicBezTo>
                    <a:pt x="246" y="1637"/>
                    <a:pt x="460" y="1667"/>
                    <a:pt x="654" y="1667"/>
                  </a:cubicBezTo>
                  <a:cubicBezTo>
                    <a:pt x="859" y="1667"/>
                    <a:pt x="1063" y="1637"/>
                    <a:pt x="1186" y="1575"/>
                  </a:cubicBezTo>
                  <a:close/>
                  <a:moveTo>
                    <a:pt x="654" y="1"/>
                  </a:moveTo>
                  <a:cubicBezTo>
                    <a:pt x="337" y="1"/>
                    <a:pt x="0" y="83"/>
                    <a:pt x="0" y="246"/>
                  </a:cubicBezTo>
                  <a:lnTo>
                    <a:pt x="0" y="1667"/>
                  </a:lnTo>
                  <a:cubicBezTo>
                    <a:pt x="0" y="1831"/>
                    <a:pt x="337" y="1902"/>
                    <a:pt x="654" y="1902"/>
                  </a:cubicBezTo>
                  <a:cubicBezTo>
                    <a:pt x="971" y="1902"/>
                    <a:pt x="1309" y="1831"/>
                    <a:pt x="1309" y="1667"/>
                  </a:cubicBezTo>
                  <a:lnTo>
                    <a:pt x="1309" y="246"/>
                  </a:lnTo>
                  <a:cubicBezTo>
                    <a:pt x="1309" y="83"/>
                    <a:pt x="971" y="1"/>
                    <a:pt x="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5744938" y="4252227"/>
              <a:ext cx="101354" cy="132086"/>
            </a:xfrm>
            <a:custGeom>
              <a:avLst/>
              <a:gdLst/>
              <a:ahLst/>
              <a:cxnLst/>
              <a:rect l="l" t="t" r="r" b="b"/>
              <a:pathLst>
                <a:path w="808" h="1053" extrusionOk="0">
                  <a:moveTo>
                    <a:pt x="317" y="0"/>
                  </a:moveTo>
                  <a:cubicBezTo>
                    <a:pt x="296" y="0"/>
                    <a:pt x="287" y="0"/>
                    <a:pt x="276" y="10"/>
                  </a:cubicBezTo>
                  <a:lnTo>
                    <a:pt x="10" y="266"/>
                  </a:lnTo>
                  <a:cubicBezTo>
                    <a:pt x="0" y="287"/>
                    <a:pt x="0" y="296"/>
                    <a:pt x="0" y="317"/>
                  </a:cubicBezTo>
                  <a:lnTo>
                    <a:pt x="0" y="736"/>
                  </a:lnTo>
                  <a:cubicBezTo>
                    <a:pt x="0" y="746"/>
                    <a:pt x="0" y="757"/>
                    <a:pt x="10" y="767"/>
                  </a:cubicBezTo>
                  <a:lnTo>
                    <a:pt x="255" y="1032"/>
                  </a:lnTo>
                  <a:cubicBezTo>
                    <a:pt x="266" y="1043"/>
                    <a:pt x="276" y="1053"/>
                    <a:pt x="287" y="1053"/>
                  </a:cubicBezTo>
                  <a:lnTo>
                    <a:pt x="757" y="1053"/>
                  </a:lnTo>
                  <a:cubicBezTo>
                    <a:pt x="787" y="1053"/>
                    <a:pt x="808" y="1023"/>
                    <a:pt x="808" y="1002"/>
                  </a:cubicBezTo>
                  <a:cubicBezTo>
                    <a:pt x="808" y="971"/>
                    <a:pt x="787" y="951"/>
                    <a:pt x="757" y="951"/>
                  </a:cubicBezTo>
                  <a:lnTo>
                    <a:pt x="307" y="951"/>
                  </a:lnTo>
                  <a:lnTo>
                    <a:pt x="103" y="716"/>
                  </a:lnTo>
                  <a:lnTo>
                    <a:pt x="103" y="327"/>
                  </a:lnTo>
                  <a:lnTo>
                    <a:pt x="337" y="103"/>
                  </a:lnTo>
                  <a:lnTo>
                    <a:pt x="757" y="103"/>
                  </a:lnTo>
                  <a:cubicBezTo>
                    <a:pt x="787" y="103"/>
                    <a:pt x="808" y="71"/>
                    <a:pt x="808" y="51"/>
                  </a:cubicBezTo>
                  <a:cubicBezTo>
                    <a:pt x="808" y="21"/>
                    <a:pt x="787" y="0"/>
                    <a:pt x="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5876900" y="4284214"/>
              <a:ext cx="45157" cy="66858"/>
            </a:xfrm>
            <a:custGeom>
              <a:avLst/>
              <a:gdLst/>
              <a:ahLst/>
              <a:cxnLst/>
              <a:rect l="l" t="t" r="r" b="b"/>
              <a:pathLst>
                <a:path w="360" h="533" extrusionOk="0">
                  <a:moveTo>
                    <a:pt x="185" y="0"/>
                  </a:moveTo>
                  <a:cubicBezTo>
                    <a:pt x="155" y="0"/>
                    <a:pt x="124" y="32"/>
                    <a:pt x="124" y="62"/>
                  </a:cubicBezTo>
                  <a:cubicBezTo>
                    <a:pt x="62" y="72"/>
                    <a:pt x="12" y="123"/>
                    <a:pt x="1" y="195"/>
                  </a:cubicBezTo>
                  <a:cubicBezTo>
                    <a:pt x="12" y="277"/>
                    <a:pt x="73" y="328"/>
                    <a:pt x="155" y="328"/>
                  </a:cubicBezTo>
                  <a:lnTo>
                    <a:pt x="216" y="328"/>
                  </a:lnTo>
                  <a:cubicBezTo>
                    <a:pt x="236" y="328"/>
                    <a:pt x="246" y="338"/>
                    <a:pt x="246" y="338"/>
                  </a:cubicBezTo>
                  <a:cubicBezTo>
                    <a:pt x="246" y="348"/>
                    <a:pt x="236" y="359"/>
                    <a:pt x="216" y="359"/>
                  </a:cubicBezTo>
                  <a:lnTo>
                    <a:pt x="62" y="359"/>
                  </a:lnTo>
                  <a:cubicBezTo>
                    <a:pt x="32" y="359"/>
                    <a:pt x="1" y="389"/>
                    <a:pt x="1" y="420"/>
                  </a:cubicBezTo>
                  <a:cubicBezTo>
                    <a:pt x="1" y="450"/>
                    <a:pt x="32" y="481"/>
                    <a:pt x="62" y="481"/>
                  </a:cubicBezTo>
                  <a:lnTo>
                    <a:pt x="124" y="481"/>
                  </a:lnTo>
                  <a:cubicBezTo>
                    <a:pt x="124" y="512"/>
                    <a:pt x="155" y="532"/>
                    <a:pt x="185" y="532"/>
                  </a:cubicBezTo>
                  <a:cubicBezTo>
                    <a:pt x="216" y="532"/>
                    <a:pt x="246" y="512"/>
                    <a:pt x="246" y="481"/>
                  </a:cubicBezTo>
                  <a:lnTo>
                    <a:pt x="246" y="471"/>
                  </a:lnTo>
                  <a:cubicBezTo>
                    <a:pt x="308" y="461"/>
                    <a:pt x="359" y="409"/>
                    <a:pt x="359" y="338"/>
                  </a:cubicBezTo>
                  <a:cubicBezTo>
                    <a:pt x="359" y="266"/>
                    <a:pt x="287" y="205"/>
                    <a:pt x="216" y="205"/>
                  </a:cubicBezTo>
                  <a:lnTo>
                    <a:pt x="155" y="205"/>
                  </a:lnTo>
                  <a:cubicBezTo>
                    <a:pt x="134" y="205"/>
                    <a:pt x="124" y="195"/>
                    <a:pt x="124" y="195"/>
                  </a:cubicBezTo>
                  <a:cubicBezTo>
                    <a:pt x="124" y="184"/>
                    <a:pt x="134" y="175"/>
                    <a:pt x="155" y="175"/>
                  </a:cubicBezTo>
                  <a:lnTo>
                    <a:pt x="298" y="175"/>
                  </a:lnTo>
                  <a:cubicBezTo>
                    <a:pt x="339" y="175"/>
                    <a:pt x="359" y="154"/>
                    <a:pt x="359" y="123"/>
                  </a:cubicBezTo>
                  <a:cubicBezTo>
                    <a:pt x="359" y="82"/>
                    <a:pt x="339" y="62"/>
                    <a:pt x="298" y="62"/>
                  </a:cubicBezTo>
                  <a:lnTo>
                    <a:pt x="246" y="62"/>
                  </a:lnTo>
                  <a:cubicBezTo>
                    <a:pt x="246" y="32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629;p27">
            <a:extLst>
              <a:ext uri="{FF2B5EF4-FFF2-40B4-BE49-F238E27FC236}">
                <a16:creationId xmlns:a16="http://schemas.microsoft.com/office/drawing/2014/main" id="{AA9CFDDB-D72C-67B4-22BF-F5A33AD0BF4B}"/>
              </a:ext>
            </a:extLst>
          </p:cNvPr>
          <p:cNvSpPr/>
          <p:nvPr/>
        </p:nvSpPr>
        <p:spPr>
          <a:xfrm>
            <a:off x="675702" y="2071267"/>
            <a:ext cx="637363" cy="645144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630;p27">
            <a:extLst>
              <a:ext uri="{FF2B5EF4-FFF2-40B4-BE49-F238E27FC236}">
                <a16:creationId xmlns:a16="http://schemas.microsoft.com/office/drawing/2014/main" id="{0F09CC34-4C66-7ADF-F008-C685FFAA042F}"/>
              </a:ext>
            </a:extLst>
          </p:cNvPr>
          <p:cNvSpPr/>
          <p:nvPr/>
        </p:nvSpPr>
        <p:spPr>
          <a:xfrm>
            <a:off x="1393809" y="2202109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1"/>
                </a:moveTo>
                <a:lnTo>
                  <a:pt x="0" y="2782"/>
                </a:lnTo>
                <a:lnTo>
                  <a:pt x="103" y="2782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31;p27">
            <a:extLst>
              <a:ext uri="{FF2B5EF4-FFF2-40B4-BE49-F238E27FC236}">
                <a16:creationId xmlns:a16="http://schemas.microsoft.com/office/drawing/2014/main" id="{A0DBADC5-6668-AF1D-8A93-E2B6F3594E67}"/>
              </a:ext>
            </a:extLst>
          </p:cNvPr>
          <p:cNvSpPr txBox="1"/>
          <p:nvPr/>
        </p:nvSpPr>
        <p:spPr>
          <a:xfrm>
            <a:off x="1400269" y="2102331"/>
            <a:ext cx="2035286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Разметка </a:t>
            </a:r>
            <a:r>
              <a:rPr lang="en-US" sz="2200" dirty="0">
                <a:solidFill>
                  <a:schemeClr val="accent3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BIO</a:t>
            </a:r>
            <a:endParaRPr sz="2200" dirty="0">
              <a:solidFill>
                <a:schemeClr val="accent3"/>
              </a:solidFill>
              <a:latin typeface="+mj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" name="Google Shape;633;p27">
            <a:extLst>
              <a:ext uri="{FF2B5EF4-FFF2-40B4-BE49-F238E27FC236}">
                <a16:creationId xmlns:a16="http://schemas.microsoft.com/office/drawing/2014/main" id="{037227B3-00A2-D013-5313-34F94F1D99E5}"/>
              </a:ext>
            </a:extLst>
          </p:cNvPr>
          <p:cNvSpPr txBox="1"/>
          <p:nvPr/>
        </p:nvSpPr>
        <p:spPr>
          <a:xfrm>
            <a:off x="4030620" y="2122910"/>
            <a:ext cx="5088140" cy="41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latin typeface="+mj-lt"/>
                <a:ea typeface="Roboto"/>
                <a:cs typeface="Roboto"/>
                <a:sym typeface="Roboto"/>
              </a:rPr>
              <a:t>Присвоение каждому слову метки</a:t>
            </a:r>
            <a:endParaRPr sz="17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636;p27">
            <a:extLst>
              <a:ext uri="{FF2B5EF4-FFF2-40B4-BE49-F238E27FC236}">
                <a16:creationId xmlns:a16="http://schemas.microsoft.com/office/drawing/2014/main" id="{483F8E70-8364-9602-AFDC-E1B09504841A}"/>
              </a:ext>
            </a:extLst>
          </p:cNvPr>
          <p:cNvSpPr/>
          <p:nvPr/>
        </p:nvSpPr>
        <p:spPr>
          <a:xfrm>
            <a:off x="667851" y="1356749"/>
            <a:ext cx="637362" cy="65118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38;p27">
            <a:extLst>
              <a:ext uri="{FF2B5EF4-FFF2-40B4-BE49-F238E27FC236}">
                <a16:creationId xmlns:a16="http://schemas.microsoft.com/office/drawing/2014/main" id="{434592EE-AA79-0686-2BAB-AC7342EF0F01}"/>
              </a:ext>
            </a:extLst>
          </p:cNvPr>
          <p:cNvSpPr txBox="1"/>
          <p:nvPr/>
        </p:nvSpPr>
        <p:spPr>
          <a:xfrm>
            <a:off x="1398878" y="1405201"/>
            <a:ext cx="2609107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2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Получение текста</a:t>
            </a:r>
          </a:p>
        </p:txBody>
      </p:sp>
      <p:sp>
        <p:nvSpPr>
          <p:cNvPr id="33" name="Google Shape;641;p27">
            <a:extLst>
              <a:ext uri="{FF2B5EF4-FFF2-40B4-BE49-F238E27FC236}">
                <a16:creationId xmlns:a16="http://schemas.microsoft.com/office/drawing/2014/main" id="{41E354BC-3C80-A0B9-F953-4B3FEA8E9DDC}"/>
              </a:ext>
            </a:extLst>
          </p:cNvPr>
          <p:cNvSpPr txBox="1"/>
          <p:nvPr/>
        </p:nvSpPr>
        <p:spPr>
          <a:xfrm>
            <a:off x="4030620" y="1450514"/>
            <a:ext cx="4976305" cy="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Извлечение текста посредством </a:t>
            </a:r>
            <a:r>
              <a:rPr lang="en-US" sz="17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OCR</a:t>
            </a:r>
            <a:endParaRPr sz="1700" dirty="0"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35" name="Рисунок 34" descr="Контрольный список контур">
            <a:extLst>
              <a:ext uri="{FF2B5EF4-FFF2-40B4-BE49-F238E27FC236}">
                <a16:creationId xmlns:a16="http://schemas.microsoft.com/office/drawing/2014/main" id="{F4DDC2AD-86CD-0FDC-16C6-8C9AE680B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900" y="761504"/>
            <a:ext cx="420265" cy="420265"/>
          </a:xfrm>
          <a:prstGeom prst="rect">
            <a:avLst/>
          </a:prstGeom>
        </p:spPr>
      </p:pic>
      <p:pic>
        <p:nvPicPr>
          <p:cNvPr id="37" name="Рисунок 36" descr="Значок &quot;ТМ&quot; со сплошной заливкой">
            <a:extLst>
              <a:ext uri="{FF2B5EF4-FFF2-40B4-BE49-F238E27FC236}">
                <a16:creationId xmlns:a16="http://schemas.microsoft.com/office/drawing/2014/main" id="{1AA132DD-F5FD-9695-B958-BE5BF5467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085" y="1421536"/>
            <a:ext cx="535701" cy="535701"/>
          </a:xfrm>
          <a:prstGeom prst="rect">
            <a:avLst/>
          </a:prstGeom>
        </p:spPr>
      </p:pic>
      <p:pic>
        <p:nvPicPr>
          <p:cNvPr id="39" name="Рисунок 38" descr="Двоичный со сплошной заливкой">
            <a:extLst>
              <a:ext uri="{FF2B5EF4-FFF2-40B4-BE49-F238E27FC236}">
                <a16:creationId xmlns:a16="http://schemas.microsoft.com/office/drawing/2014/main" id="{FDA8A070-741C-19CF-3D7B-2B7F32F7A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440" y="2147227"/>
            <a:ext cx="495720" cy="495720"/>
          </a:xfrm>
          <a:prstGeom prst="rect">
            <a:avLst/>
          </a:prstGeom>
        </p:spPr>
      </p:pic>
      <p:pic>
        <p:nvPicPr>
          <p:cNvPr id="41" name="Рисунок 40" descr="Диаграмма принятия решений со сплошной заливкой">
            <a:extLst>
              <a:ext uri="{FF2B5EF4-FFF2-40B4-BE49-F238E27FC236}">
                <a16:creationId xmlns:a16="http://schemas.microsoft.com/office/drawing/2014/main" id="{7159C637-0D03-6286-37E2-D405F00F1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872" y="2837695"/>
            <a:ext cx="501292" cy="501292"/>
          </a:xfrm>
          <a:prstGeom prst="rect">
            <a:avLst/>
          </a:prstGeom>
        </p:spPr>
      </p:pic>
      <p:sp>
        <p:nvSpPr>
          <p:cNvPr id="8" name="Google Shape;67;p16">
            <a:extLst>
              <a:ext uri="{FF2B5EF4-FFF2-40B4-BE49-F238E27FC236}">
                <a16:creationId xmlns:a16="http://schemas.microsoft.com/office/drawing/2014/main" id="{9CAEE22D-42BC-9551-A9F3-6116E2B23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63" y="18831"/>
            <a:ext cx="4519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Решение</a:t>
            </a:r>
            <a:endParaRPr dirty="0">
              <a:latin typeface="+mj-lt"/>
            </a:endParaRPr>
          </a:p>
        </p:txBody>
      </p:sp>
      <p:sp>
        <p:nvSpPr>
          <p:cNvPr id="10" name="Google Shape;645;p27">
            <a:extLst>
              <a:ext uri="{FF2B5EF4-FFF2-40B4-BE49-F238E27FC236}">
                <a16:creationId xmlns:a16="http://schemas.microsoft.com/office/drawing/2014/main" id="{1DAF08A6-B30E-5AA9-F077-B02FD37A2EA1}"/>
              </a:ext>
            </a:extLst>
          </p:cNvPr>
          <p:cNvSpPr/>
          <p:nvPr/>
        </p:nvSpPr>
        <p:spPr>
          <a:xfrm>
            <a:off x="1397278" y="1497724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1"/>
                </a:moveTo>
                <a:lnTo>
                  <a:pt x="0" y="2782"/>
                </a:lnTo>
                <a:lnTo>
                  <a:pt x="103" y="2782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645;p27">
            <a:extLst>
              <a:ext uri="{FF2B5EF4-FFF2-40B4-BE49-F238E27FC236}">
                <a16:creationId xmlns:a16="http://schemas.microsoft.com/office/drawing/2014/main" id="{ECFA55AE-961B-DFB7-0E3D-BD3EB5881540}"/>
              </a:ext>
            </a:extLst>
          </p:cNvPr>
          <p:cNvSpPr/>
          <p:nvPr/>
        </p:nvSpPr>
        <p:spPr>
          <a:xfrm>
            <a:off x="1387349" y="2906494"/>
            <a:ext cx="12920" cy="348967"/>
          </a:xfrm>
          <a:custGeom>
            <a:avLst/>
            <a:gdLst/>
            <a:ahLst/>
            <a:cxnLst/>
            <a:rect l="l" t="t" r="r" b="b"/>
            <a:pathLst>
              <a:path w="103" h="2782" extrusionOk="0">
                <a:moveTo>
                  <a:pt x="0" y="1"/>
                </a:moveTo>
                <a:lnTo>
                  <a:pt x="0" y="2782"/>
                </a:lnTo>
                <a:lnTo>
                  <a:pt x="103" y="2782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93AA71-565B-D248-44C1-90218EEA0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3F78FE6-748C-7302-AC22-C37C439D8A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288CF-4A4C-D0F8-BA8C-1B7991F4034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4;p33">
            <a:extLst>
              <a:ext uri="{FF2B5EF4-FFF2-40B4-BE49-F238E27FC236}">
                <a16:creationId xmlns:a16="http://schemas.microsoft.com/office/drawing/2014/main" id="{7A327A77-E696-6406-55A3-888720FCE49F}"/>
              </a:ext>
            </a:extLst>
          </p:cNvPr>
          <p:cNvSpPr/>
          <p:nvPr/>
        </p:nvSpPr>
        <p:spPr>
          <a:xfrm>
            <a:off x="417958" y="3041508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84;p33">
            <a:extLst>
              <a:ext uri="{FF2B5EF4-FFF2-40B4-BE49-F238E27FC236}">
                <a16:creationId xmlns:a16="http://schemas.microsoft.com/office/drawing/2014/main" id="{433FB75B-1407-5D2B-1476-EA1573FC0148}"/>
              </a:ext>
            </a:extLst>
          </p:cNvPr>
          <p:cNvSpPr/>
          <p:nvPr/>
        </p:nvSpPr>
        <p:spPr>
          <a:xfrm>
            <a:off x="3374750" y="3041507"/>
            <a:ext cx="2516533" cy="13151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4;p33">
            <a:extLst>
              <a:ext uri="{FF2B5EF4-FFF2-40B4-BE49-F238E27FC236}">
                <a16:creationId xmlns:a16="http://schemas.microsoft.com/office/drawing/2014/main" id="{7C56FB1F-5213-B9B9-F86E-177A2636857D}"/>
              </a:ext>
            </a:extLst>
          </p:cNvPr>
          <p:cNvSpPr/>
          <p:nvPr/>
        </p:nvSpPr>
        <p:spPr>
          <a:xfrm>
            <a:off x="6565190" y="2999619"/>
            <a:ext cx="2398446" cy="13151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37D30-E4D3-8075-3759-C506ADDE8F77}"/>
              </a:ext>
            </a:extLst>
          </p:cNvPr>
          <p:cNvSpPr txBox="1"/>
          <p:nvPr/>
        </p:nvSpPr>
        <p:spPr>
          <a:xfrm>
            <a:off x="674338" y="3170233"/>
            <a:ext cx="182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PDF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23FD-2CA3-B0DA-2760-BEB75B886576}"/>
              </a:ext>
            </a:extLst>
          </p:cNvPr>
          <p:cNvSpPr txBox="1"/>
          <p:nvPr/>
        </p:nvSpPr>
        <p:spPr>
          <a:xfrm>
            <a:off x="3413106" y="3183734"/>
            <a:ext cx="239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текста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53CB4-9B3E-715F-1921-AA90C37C71E6}"/>
              </a:ext>
            </a:extLst>
          </p:cNvPr>
          <p:cNvSpPr txBox="1"/>
          <p:nvPr/>
        </p:nvSpPr>
        <p:spPr>
          <a:xfrm>
            <a:off x="6565190" y="3173969"/>
            <a:ext cx="239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Токенизация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F5399-A997-624D-3568-2E5C3ED9E4E6}"/>
              </a:ext>
            </a:extLst>
          </p:cNvPr>
          <p:cNvSpPr txBox="1"/>
          <p:nvPr/>
        </p:nvSpPr>
        <p:spPr>
          <a:xfrm>
            <a:off x="408994" y="3699068"/>
            <a:ext cx="235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Документы медицинских анализов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4FDDD-B512-B66B-B6EA-F40CC10172C2}"/>
              </a:ext>
            </a:extLst>
          </p:cNvPr>
          <p:cNvSpPr txBox="1"/>
          <p:nvPr/>
        </p:nvSpPr>
        <p:spPr>
          <a:xfrm>
            <a:off x="3365786" y="3699071"/>
            <a:ext cx="251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Tesseract OCR,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библиотеки по обработке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pdf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-файлов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5D472-449C-F5BB-7CD8-D2D9BAAB3454}"/>
              </a:ext>
            </a:extLst>
          </p:cNvPr>
          <p:cNvSpPr txBox="1"/>
          <p:nvPr/>
        </p:nvSpPr>
        <p:spPr>
          <a:xfrm>
            <a:off x="6729902" y="3790523"/>
            <a:ext cx="206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Токен = Слово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4A340-338A-571C-FCA0-BB76CDA07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" t="13616" r="23622" b="3688"/>
          <a:stretch/>
        </p:blipFill>
        <p:spPr>
          <a:xfrm>
            <a:off x="212668" y="1218123"/>
            <a:ext cx="2744389" cy="1386130"/>
          </a:xfrm>
          <a:prstGeom prst="rect">
            <a:avLst/>
          </a:prstGeom>
        </p:spPr>
      </p:pic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A43A6225-9D8E-A536-FB0B-7F78CD0C579A}"/>
              </a:ext>
            </a:extLst>
          </p:cNvPr>
          <p:cNvSpPr/>
          <p:nvPr/>
        </p:nvSpPr>
        <p:spPr>
          <a:xfrm>
            <a:off x="2824177" y="3564722"/>
            <a:ext cx="480595" cy="18492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93C2FE-979B-BDC8-2DE4-E9A29121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605" y="1110974"/>
            <a:ext cx="2472821" cy="1600429"/>
          </a:xfrm>
          <a:prstGeom prst="rect">
            <a:avLst/>
          </a:prstGeom>
        </p:spPr>
      </p:pic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66A99E64-C0A1-2992-C802-DF9B7812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32536"/>
              </p:ext>
            </p:extLst>
          </p:nvPr>
        </p:nvGraphicFramePr>
        <p:xfrm>
          <a:off x="6703587" y="1110974"/>
          <a:ext cx="2095338" cy="1600430"/>
        </p:xfrm>
        <a:graphic>
          <a:graphicData uri="http://schemas.openxmlformats.org/drawingml/2006/table">
            <a:tbl>
              <a:tblPr firstRow="1" bandRow="1">
                <a:tableStyleId>{258BB3A3-21CA-46D2-8D7C-D7DDEF08AC72}</a:tableStyleId>
              </a:tblPr>
              <a:tblGrid>
                <a:gridCol w="379609">
                  <a:extLst>
                    <a:ext uri="{9D8B030D-6E8A-4147-A177-3AD203B41FA5}">
                      <a16:colId xmlns:a16="http://schemas.microsoft.com/office/drawing/2014/main" val="4066831969"/>
                    </a:ext>
                  </a:extLst>
                </a:gridCol>
                <a:gridCol w="1715729">
                  <a:extLst>
                    <a:ext uri="{9D8B030D-6E8A-4147-A177-3AD203B41FA5}">
                      <a16:colId xmlns:a16="http://schemas.microsoft.com/office/drawing/2014/main" val="845546527"/>
                    </a:ext>
                  </a:extLst>
                </a:gridCol>
              </a:tblGrid>
              <a:tr h="32008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Возраст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425513"/>
                  </a:ext>
                </a:extLst>
              </a:tr>
              <a:tr h="32008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инз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48169"/>
                  </a:ext>
                </a:extLst>
              </a:tr>
              <a:tr h="32008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184837754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729417"/>
                  </a:ext>
                </a:extLst>
              </a:tr>
              <a:tr h="32008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Дата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2793"/>
                  </a:ext>
                </a:extLst>
              </a:tr>
              <a:tr h="320086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взятия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469434"/>
                  </a:ext>
                </a:extLst>
              </a:tr>
            </a:tbl>
          </a:graphicData>
        </a:graphic>
      </p:graphicFrame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45E93F7-7EAD-D1F7-341D-B7043EA05043}"/>
              </a:ext>
            </a:extLst>
          </p:cNvPr>
          <p:cNvSpPr/>
          <p:nvPr/>
        </p:nvSpPr>
        <p:spPr>
          <a:xfrm>
            <a:off x="5952297" y="3564721"/>
            <a:ext cx="480595" cy="18492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67;p16">
            <a:extLst>
              <a:ext uri="{FF2B5EF4-FFF2-40B4-BE49-F238E27FC236}">
                <a16:creationId xmlns:a16="http://schemas.microsoft.com/office/drawing/2014/main" id="{7692111D-DA45-4EF0-D510-F37FB3A67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62" y="18831"/>
            <a:ext cx="5353991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Извлечение и </a:t>
            </a:r>
            <a:r>
              <a:rPr lang="ru-RU" dirty="0" err="1">
                <a:latin typeface="+mj-lt"/>
              </a:rPr>
              <a:t>токенизация</a:t>
            </a:r>
            <a:endParaRPr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05EF12-BF81-CB7F-973B-ACA19B7A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F15B4D4E-09D9-7BDD-EF55-5753B8FC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136C7-4C0E-F89C-FFF8-9A326CD89D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4;p33">
            <a:extLst>
              <a:ext uri="{FF2B5EF4-FFF2-40B4-BE49-F238E27FC236}">
                <a16:creationId xmlns:a16="http://schemas.microsoft.com/office/drawing/2014/main" id="{7A327A77-E696-6406-55A3-888720FCE49F}"/>
              </a:ext>
            </a:extLst>
          </p:cNvPr>
          <p:cNvSpPr/>
          <p:nvPr/>
        </p:nvSpPr>
        <p:spPr>
          <a:xfrm>
            <a:off x="452525" y="2049617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37D30-E4D3-8075-3759-C506ADDE8F77}"/>
              </a:ext>
            </a:extLst>
          </p:cNvPr>
          <p:cNvSpPr txBox="1"/>
          <p:nvPr/>
        </p:nvSpPr>
        <p:spPr>
          <a:xfrm>
            <a:off x="708905" y="2178342"/>
            <a:ext cx="182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Разметка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BIO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F5399-A997-624D-3568-2E5C3ED9E4E6}"/>
              </a:ext>
            </a:extLst>
          </p:cNvPr>
          <p:cNvSpPr txBox="1"/>
          <p:nvPr/>
        </p:nvSpPr>
        <p:spPr>
          <a:xfrm>
            <a:off x="443561" y="2707177"/>
            <a:ext cx="235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Присвоение каждому токену метки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A43A6225-9D8E-A536-FB0B-7F78CD0C579A}"/>
              </a:ext>
            </a:extLst>
          </p:cNvPr>
          <p:cNvSpPr/>
          <p:nvPr/>
        </p:nvSpPr>
        <p:spPr>
          <a:xfrm>
            <a:off x="2870300" y="2572832"/>
            <a:ext cx="569255" cy="1658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1C730-DE79-EAE0-C6CC-E57F9ECA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38" y="1207652"/>
            <a:ext cx="1676545" cy="2728196"/>
          </a:xfrm>
          <a:prstGeom prst="rect">
            <a:avLst/>
          </a:prstGeom>
        </p:spPr>
      </p:pic>
      <p:sp>
        <p:nvSpPr>
          <p:cNvPr id="5" name="Google Shape;302;p22">
            <a:extLst>
              <a:ext uri="{FF2B5EF4-FFF2-40B4-BE49-F238E27FC236}">
                <a16:creationId xmlns:a16="http://schemas.microsoft.com/office/drawing/2014/main" id="{9101ED65-6C20-5E11-E452-5BCA94A784E7}"/>
              </a:ext>
            </a:extLst>
          </p:cNvPr>
          <p:cNvSpPr/>
          <p:nvPr/>
        </p:nvSpPr>
        <p:spPr>
          <a:xfrm>
            <a:off x="3505591" y="1219366"/>
            <a:ext cx="914582" cy="87645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65B43-EC38-44A3-10A4-8C9160273C3D}"/>
              </a:ext>
            </a:extLst>
          </p:cNvPr>
          <p:cNvSpPr txBox="1"/>
          <p:nvPr/>
        </p:nvSpPr>
        <p:spPr>
          <a:xfrm>
            <a:off x="4420173" y="1488314"/>
            <a:ext cx="2022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Начало сущности</a:t>
            </a:r>
          </a:p>
        </p:txBody>
      </p:sp>
      <p:sp>
        <p:nvSpPr>
          <p:cNvPr id="16" name="Google Shape;302;p22">
            <a:extLst>
              <a:ext uri="{FF2B5EF4-FFF2-40B4-BE49-F238E27FC236}">
                <a16:creationId xmlns:a16="http://schemas.microsoft.com/office/drawing/2014/main" id="{5E45EBE0-A71C-5B10-7130-A402C0D62139}"/>
              </a:ext>
            </a:extLst>
          </p:cNvPr>
          <p:cNvSpPr/>
          <p:nvPr/>
        </p:nvSpPr>
        <p:spPr>
          <a:xfrm>
            <a:off x="3505591" y="2218312"/>
            <a:ext cx="914582" cy="87645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177410-5288-83FE-EC73-79E0317F3066}"/>
              </a:ext>
            </a:extLst>
          </p:cNvPr>
          <p:cNvSpPr txBox="1"/>
          <p:nvPr/>
        </p:nvSpPr>
        <p:spPr>
          <a:xfrm>
            <a:off x="4429099" y="2360953"/>
            <a:ext cx="202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Продолжение сущности</a:t>
            </a:r>
          </a:p>
        </p:txBody>
      </p:sp>
      <p:sp>
        <p:nvSpPr>
          <p:cNvPr id="18" name="Google Shape;302;p22">
            <a:extLst>
              <a:ext uri="{FF2B5EF4-FFF2-40B4-BE49-F238E27FC236}">
                <a16:creationId xmlns:a16="http://schemas.microsoft.com/office/drawing/2014/main" id="{6DDFA9F9-2AD7-1DF7-B424-D8AA96FBCA5E}"/>
              </a:ext>
            </a:extLst>
          </p:cNvPr>
          <p:cNvSpPr/>
          <p:nvPr/>
        </p:nvSpPr>
        <p:spPr>
          <a:xfrm>
            <a:off x="3505591" y="3217258"/>
            <a:ext cx="914582" cy="876451"/>
          </a:xfrm>
          <a:custGeom>
            <a:avLst/>
            <a:gdLst/>
            <a:ahLst/>
            <a:cxnLst/>
            <a:rect l="l" t="t" r="r" b="b"/>
            <a:pathLst>
              <a:path w="6405" h="6405" extrusionOk="0">
                <a:moveTo>
                  <a:pt x="3203" y="1"/>
                </a:moveTo>
                <a:cubicBezTo>
                  <a:pt x="1438" y="1"/>
                  <a:pt x="0" y="1438"/>
                  <a:pt x="0" y="3202"/>
                </a:cubicBezTo>
                <a:cubicBezTo>
                  <a:pt x="0" y="4967"/>
                  <a:pt x="1438" y="6405"/>
                  <a:pt x="3203" y="6405"/>
                </a:cubicBezTo>
                <a:cubicBezTo>
                  <a:pt x="4967" y="6405"/>
                  <a:pt x="6404" y="4967"/>
                  <a:pt x="6404" y="3202"/>
                </a:cubicBezTo>
                <a:cubicBezTo>
                  <a:pt x="6404" y="1438"/>
                  <a:pt x="4967" y="1"/>
                  <a:pt x="3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BFAAA-2121-E3C3-C32C-9DD16FCF705A}"/>
              </a:ext>
            </a:extLst>
          </p:cNvPr>
          <p:cNvSpPr txBox="1"/>
          <p:nvPr/>
        </p:nvSpPr>
        <p:spPr>
          <a:xfrm>
            <a:off x="4436388" y="3364742"/>
            <a:ext cx="202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Отсутствие сущности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A4C7C8D8-7E0E-02E4-2112-740CD46E143C}"/>
              </a:ext>
            </a:extLst>
          </p:cNvPr>
          <p:cNvSpPr/>
          <p:nvPr/>
        </p:nvSpPr>
        <p:spPr>
          <a:xfrm>
            <a:off x="6005707" y="2570439"/>
            <a:ext cx="569255" cy="16580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CFCE0CFE-163F-8C13-E63C-489576299C5F}"/>
              </a:ext>
            </a:extLst>
          </p:cNvPr>
          <p:cNvSpPr/>
          <p:nvPr/>
        </p:nvSpPr>
        <p:spPr>
          <a:xfrm>
            <a:off x="8463840" y="2571750"/>
            <a:ext cx="569255" cy="16580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Google Shape;67;p16">
            <a:extLst>
              <a:ext uri="{FF2B5EF4-FFF2-40B4-BE49-F238E27FC236}">
                <a16:creationId xmlns:a16="http://schemas.microsoft.com/office/drawing/2014/main" id="{953FCA0E-50D3-7AE4-3F56-E565F3EAB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62" y="18831"/>
            <a:ext cx="5353991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Разметка</a:t>
            </a:r>
            <a:endParaRPr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F5E33C-9A35-7DEF-10C1-68A9EF00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5288442B-DE79-7F30-CE2B-41EC430D2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69514-8B97-8C94-6BF4-C7DF4A6EBD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4;p33">
            <a:extLst>
              <a:ext uri="{FF2B5EF4-FFF2-40B4-BE49-F238E27FC236}">
                <a16:creationId xmlns:a16="http://schemas.microsoft.com/office/drawing/2014/main" id="{7A327A77-E696-6406-55A3-888720FCE49F}"/>
              </a:ext>
            </a:extLst>
          </p:cNvPr>
          <p:cNvSpPr/>
          <p:nvPr/>
        </p:nvSpPr>
        <p:spPr>
          <a:xfrm>
            <a:off x="428062" y="3421674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37D30-E4D3-8075-3759-C506ADDE8F77}"/>
              </a:ext>
            </a:extLst>
          </p:cNvPr>
          <p:cNvSpPr txBox="1"/>
          <p:nvPr/>
        </p:nvSpPr>
        <p:spPr>
          <a:xfrm>
            <a:off x="428061" y="3508535"/>
            <a:ext cx="235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Обучение </a:t>
            </a:r>
            <a:r>
              <a:rPr lang="en-US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NER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F5399-A997-624D-3568-2E5C3ED9E4E6}"/>
              </a:ext>
            </a:extLst>
          </p:cNvPr>
          <p:cNvSpPr txBox="1"/>
          <p:nvPr/>
        </p:nvSpPr>
        <p:spPr>
          <a:xfrm>
            <a:off x="434255" y="4057911"/>
            <a:ext cx="2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ner_ontonotes_bert_crf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A43A6225-9D8E-A536-FB0B-7F78CD0C579A}"/>
              </a:ext>
            </a:extLst>
          </p:cNvPr>
          <p:cNvSpPr/>
          <p:nvPr/>
        </p:nvSpPr>
        <p:spPr>
          <a:xfrm>
            <a:off x="2854802" y="3913435"/>
            <a:ext cx="569255" cy="1658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754D9-1FA7-41B5-3E1E-D98515300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7" t="874" r="660" b="8533"/>
          <a:stretch/>
        </p:blipFill>
        <p:spPr>
          <a:xfrm>
            <a:off x="392264" y="832528"/>
            <a:ext cx="2462538" cy="2323313"/>
          </a:xfrm>
          <a:prstGeom prst="rect">
            <a:avLst/>
          </a:prstGeom>
        </p:spPr>
      </p:pic>
      <p:sp>
        <p:nvSpPr>
          <p:cNvPr id="8" name="Google Shape;884;p33">
            <a:extLst>
              <a:ext uri="{FF2B5EF4-FFF2-40B4-BE49-F238E27FC236}">
                <a16:creationId xmlns:a16="http://schemas.microsoft.com/office/drawing/2014/main" id="{14D99F0E-C3AE-85ED-77C5-E09B39DE5D8F}"/>
              </a:ext>
            </a:extLst>
          </p:cNvPr>
          <p:cNvSpPr/>
          <p:nvPr/>
        </p:nvSpPr>
        <p:spPr>
          <a:xfrm>
            <a:off x="3518062" y="3410799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9D54-3711-3098-9C79-379B2272C62B}"/>
              </a:ext>
            </a:extLst>
          </p:cNvPr>
          <p:cNvSpPr txBox="1"/>
          <p:nvPr/>
        </p:nvSpPr>
        <p:spPr>
          <a:xfrm>
            <a:off x="3518062" y="3495829"/>
            <a:ext cx="235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</a:t>
            </a:r>
            <a:r>
              <a:rPr lang="en-US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NER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06ED7-4933-9811-8E83-863DC50B557B}"/>
              </a:ext>
            </a:extLst>
          </p:cNvPr>
          <p:cNvSpPr txBox="1"/>
          <p:nvPr/>
        </p:nvSpPr>
        <p:spPr>
          <a:xfrm>
            <a:off x="3518064" y="3892227"/>
            <a:ext cx="2351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именованных сущностей как результатов обучения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8714D08-8084-33BE-65DA-C0038C11BF69}"/>
              </a:ext>
            </a:extLst>
          </p:cNvPr>
          <p:cNvSpPr/>
          <p:nvPr/>
        </p:nvSpPr>
        <p:spPr>
          <a:xfrm>
            <a:off x="5954305" y="3902559"/>
            <a:ext cx="569255" cy="1658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884;p33">
            <a:extLst>
              <a:ext uri="{FF2B5EF4-FFF2-40B4-BE49-F238E27FC236}">
                <a16:creationId xmlns:a16="http://schemas.microsoft.com/office/drawing/2014/main" id="{91AE0450-32CE-BD28-E4AF-3CAFD77CC936}"/>
              </a:ext>
            </a:extLst>
          </p:cNvPr>
          <p:cNvSpPr/>
          <p:nvPr/>
        </p:nvSpPr>
        <p:spPr>
          <a:xfrm>
            <a:off x="6608062" y="3410798"/>
            <a:ext cx="2351739" cy="13151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FD29-5031-6C78-F0D0-8BA36CBCB180}"/>
              </a:ext>
            </a:extLst>
          </p:cNvPr>
          <p:cNvSpPr txBox="1"/>
          <p:nvPr/>
        </p:nvSpPr>
        <p:spPr>
          <a:xfrm>
            <a:off x="6608062" y="3495828"/>
            <a:ext cx="235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Словарь и </a:t>
            </a:r>
            <a:r>
              <a:rPr lang="en-US" sz="1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json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F79A9-6231-728F-5B75-4144297ED4BB}"/>
              </a:ext>
            </a:extLst>
          </p:cNvPr>
          <p:cNvSpPr txBox="1"/>
          <p:nvPr/>
        </p:nvSpPr>
        <p:spPr>
          <a:xfrm>
            <a:off x="6601869" y="3950190"/>
            <a:ext cx="235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Получение словаря</a:t>
            </a:r>
          </a:p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и конвертация в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json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37E56-7255-5260-1D26-8672EFDD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34" y="911161"/>
            <a:ext cx="1745131" cy="23014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C17244-8E5B-6926-E44F-396C5B19A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05" y="889287"/>
            <a:ext cx="2973841" cy="2323313"/>
          </a:xfrm>
          <a:prstGeom prst="rect">
            <a:avLst/>
          </a:prstGeom>
        </p:spPr>
      </p:pic>
      <p:sp>
        <p:nvSpPr>
          <p:cNvPr id="14" name="Google Shape;67;p16">
            <a:extLst>
              <a:ext uri="{FF2B5EF4-FFF2-40B4-BE49-F238E27FC236}">
                <a16:creationId xmlns:a16="http://schemas.microsoft.com/office/drawing/2014/main" id="{640941ED-38D1-BB4D-3982-D7FB000E7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62" y="18831"/>
            <a:ext cx="5353991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Модель </a:t>
            </a:r>
            <a:r>
              <a:rPr lang="en-US" dirty="0">
                <a:latin typeface="+mj-lt"/>
              </a:rPr>
              <a:t>NER</a:t>
            </a:r>
            <a:endParaRPr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82A214-EEEE-AF06-2797-5DED244A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39C4EE6F-442F-7A15-BDCF-93358C675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C9131A-62FD-A857-C913-BDB3DEC4AA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8"/>
          <p:cNvSpPr txBox="1"/>
          <p:nvPr/>
        </p:nvSpPr>
        <p:spPr>
          <a:xfrm>
            <a:off x="2893503" y="4199710"/>
            <a:ext cx="1702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2" name="Google Shape;682;p28"/>
          <p:cNvSpPr txBox="1"/>
          <p:nvPr/>
        </p:nvSpPr>
        <p:spPr>
          <a:xfrm>
            <a:off x="963803" y="4199702"/>
            <a:ext cx="1702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3" name="Google Shape;683;p28"/>
          <p:cNvSpPr txBox="1"/>
          <p:nvPr/>
        </p:nvSpPr>
        <p:spPr>
          <a:xfrm>
            <a:off x="4824902" y="4199706"/>
            <a:ext cx="1702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4" name="Google Shape;684;p28"/>
          <p:cNvSpPr txBox="1"/>
          <p:nvPr/>
        </p:nvSpPr>
        <p:spPr>
          <a:xfrm>
            <a:off x="6788232" y="4199709"/>
            <a:ext cx="1702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NEPTUNE</a:t>
            </a:r>
            <a:endParaRPr sz="2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61989-443B-4742-CB9D-9FAA5E515165}"/>
              </a:ext>
            </a:extLst>
          </p:cNvPr>
          <p:cNvSpPr txBox="1"/>
          <p:nvPr/>
        </p:nvSpPr>
        <p:spPr>
          <a:xfrm>
            <a:off x="7191972" y="618915"/>
            <a:ext cx="202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Нет необходимости установки ПО</a:t>
            </a:r>
          </a:p>
          <a:p>
            <a:pPr algn="ctr"/>
            <a:r>
              <a:rPr lang="ru-RU" sz="1200" dirty="0"/>
              <a:t>у партнеров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8E251-75E1-F64F-9D54-ACD738694AF1}"/>
              </a:ext>
            </a:extLst>
          </p:cNvPr>
          <p:cNvSpPr txBox="1"/>
          <p:nvPr/>
        </p:nvSpPr>
        <p:spPr>
          <a:xfrm>
            <a:off x="6050992" y="627239"/>
            <a:ext cx="149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Отсутствие ручного ввода данных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6428B-E61D-10F2-3F57-7BA144B0E216}"/>
              </a:ext>
            </a:extLst>
          </p:cNvPr>
          <p:cNvSpPr txBox="1"/>
          <p:nvPr/>
        </p:nvSpPr>
        <p:spPr>
          <a:xfrm>
            <a:off x="4687488" y="623782"/>
            <a:ext cx="145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Распознавание текста в мед документах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A1C16-2F64-44FD-767D-DED50CBA2E78}"/>
              </a:ext>
            </a:extLst>
          </p:cNvPr>
          <p:cNvSpPr txBox="1"/>
          <p:nvPr/>
        </p:nvSpPr>
        <p:spPr>
          <a:xfrm>
            <a:off x="2944206" y="619702"/>
            <a:ext cx="196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Интеграция с существующими системами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D7585-EF38-C1CC-D4CC-6155A31A9C0D}"/>
              </a:ext>
            </a:extLst>
          </p:cNvPr>
          <p:cNvSpPr txBox="1"/>
          <p:nvPr/>
        </p:nvSpPr>
        <p:spPr>
          <a:xfrm>
            <a:off x="1952028" y="623426"/>
            <a:ext cx="130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Поддержка </a:t>
            </a:r>
            <a:r>
              <a:rPr lang="ru-RU" sz="1200" dirty="0" err="1"/>
              <a:t>доп</a:t>
            </a:r>
            <a:r>
              <a:rPr lang="ru-RU" sz="1200" dirty="0"/>
              <a:t> форматов данных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F234916-62E8-C39E-E943-E144AE36EB90}"/>
              </a:ext>
            </a:extLst>
          </p:cNvPr>
          <p:cNvCxnSpPr/>
          <p:nvPr/>
        </p:nvCxnSpPr>
        <p:spPr>
          <a:xfrm>
            <a:off x="210283" y="3016626"/>
            <a:ext cx="8834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9D1F26-1560-D63B-ED59-211DD09C0E2C}"/>
              </a:ext>
            </a:extLst>
          </p:cNvPr>
          <p:cNvSpPr txBox="1"/>
          <p:nvPr/>
        </p:nvSpPr>
        <p:spPr>
          <a:xfrm>
            <a:off x="128051" y="2062519"/>
            <a:ext cx="184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Нетрика</a:t>
            </a:r>
            <a:r>
              <a:rPr lang="ru-RU" dirty="0">
                <a:solidFill>
                  <a:schemeClr val="accent1"/>
                </a:solidFill>
              </a:rPr>
              <a:t> Медицина: «Обмен данными лабораторных исследований» </a:t>
            </a:r>
          </a:p>
        </p:txBody>
      </p:sp>
      <p:pic>
        <p:nvPicPr>
          <p:cNvPr id="18" name="Рисунок 17" descr="Закрыть со сплошной заливкой">
            <a:extLst>
              <a:ext uri="{FF2B5EF4-FFF2-40B4-BE49-F238E27FC236}">
                <a16:creationId xmlns:a16="http://schemas.microsoft.com/office/drawing/2014/main" id="{1F6254BD-CC42-95ED-97C1-3C141B86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021" y="2314213"/>
            <a:ext cx="444838" cy="444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C8B323-A704-1CEE-A999-58123860E463}"/>
              </a:ext>
            </a:extLst>
          </p:cNvPr>
          <p:cNvSpPr txBox="1"/>
          <p:nvPr/>
        </p:nvSpPr>
        <p:spPr>
          <a:xfrm>
            <a:off x="128051" y="3075263"/>
            <a:ext cx="196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Smartmed</a:t>
            </a:r>
            <a:r>
              <a:rPr lang="ru-RU" dirty="0">
                <a:solidFill>
                  <a:schemeClr val="accent1"/>
                </a:solidFill>
              </a:rPr>
              <a:t>: «Система анализа и хранения мед. изображений»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9CCA90C-7B85-F44B-C64D-144037CE2E06}"/>
              </a:ext>
            </a:extLst>
          </p:cNvPr>
          <p:cNvCxnSpPr/>
          <p:nvPr/>
        </p:nvCxnSpPr>
        <p:spPr>
          <a:xfrm>
            <a:off x="210283" y="3753183"/>
            <a:ext cx="8834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39EACA-B327-0D5C-5E93-0AB62918162B}"/>
              </a:ext>
            </a:extLst>
          </p:cNvPr>
          <p:cNvSpPr txBox="1"/>
          <p:nvPr/>
        </p:nvSpPr>
        <p:spPr>
          <a:xfrm>
            <a:off x="128051" y="3786291"/>
            <a:ext cx="1964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SofTrust: «</a:t>
            </a:r>
            <a:r>
              <a:rPr lang="ru-RU" dirty="0" err="1">
                <a:solidFill>
                  <a:schemeClr val="accent1"/>
                </a:solidFill>
              </a:rPr>
              <a:t>ТрастМед</a:t>
            </a:r>
            <a:r>
              <a:rPr lang="ru-RU" dirty="0">
                <a:solidFill>
                  <a:schemeClr val="accent1"/>
                </a:solidFill>
              </a:rPr>
              <a:t>: ЦОД </a:t>
            </a:r>
            <a:r>
              <a:rPr lang="es-ES" dirty="0">
                <a:solidFill>
                  <a:schemeClr val="accent1"/>
                </a:solidFill>
              </a:rPr>
              <a:t>SaaS»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F3B319D-8803-4BC3-E474-D0E41D41F3BE}"/>
              </a:ext>
            </a:extLst>
          </p:cNvPr>
          <p:cNvCxnSpPr/>
          <p:nvPr/>
        </p:nvCxnSpPr>
        <p:spPr>
          <a:xfrm>
            <a:off x="225268" y="4379788"/>
            <a:ext cx="8834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63DB01-5073-71F9-D622-8301BD0F65FA}"/>
              </a:ext>
            </a:extLst>
          </p:cNvPr>
          <p:cNvSpPr txBox="1"/>
          <p:nvPr/>
        </p:nvSpPr>
        <p:spPr>
          <a:xfrm>
            <a:off x="128051" y="4380789"/>
            <a:ext cx="1964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Барс групп: «Лабораторная ИС 2.0»</a:t>
            </a:r>
          </a:p>
        </p:txBody>
      </p:sp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E4B0CA8F-FAB2-36D3-85F2-F8D4CBAAC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650" y="2298731"/>
            <a:ext cx="444838" cy="444838"/>
          </a:xfrm>
          <a:prstGeom prst="rect">
            <a:avLst/>
          </a:prstGeom>
        </p:spPr>
      </p:pic>
      <p:pic>
        <p:nvPicPr>
          <p:cNvPr id="32" name="Рисунок 31" descr="Закрыть со сплошной заливкой">
            <a:extLst>
              <a:ext uri="{FF2B5EF4-FFF2-40B4-BE49-F238E27FC236}">
                <a16:creationId xmlns:a16="http://schemas.microsoft.com/office/drawing/2014/main" id="{3DEA5AFF-C2F3-6706-8654-4C4C58A65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2104" y="2314213"/>
            <a:ext cx="444838" cy="444838"/>
          </a:xfrm>
          <a:prstGeom prst="rect">
            <a:avLst/>
          </a:prstGeom>
        </p:spPr>
      </p:pic>
      <p:pic>
        <p:nvPicPr>
          <p:cNvPr id="33" name="Рисунок 32" descr="Закрыть со сплошной заливкой">
            <a:extLst>
              <a:ext uri="{FF2B5EF4-FFF2-40B4-BE49-F238E27FC236}">
                <a16:creationId xmlns:a16="http://schemas.microsoft.com/office/drawing/2014/main" id="{D8939388-6620-AB3D-06A7-DD554E7D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1321" y="4530316"/>
            <a:ext cx="444838" cy="444838"/>
          </a:xfrm>
          <a:prstGeom prst="rect">
            <a:avLst/>
          </a:prstGeom>
        </p:spPr>
      </p:pic>
      <p:pic>
        <p:nvPicPr>
          <p:cNvPr id="35" name="Рисунок 34" descr="Закрыть со сплошной заливкой">
            <a:extLst>
              <a:ext uri="{FF2B5EF4-FFF2-40B4-BE49-F238E27FC236}">
                <a16:creationId xmlns:a16="http://schemas.microsoft.com/office/drawing/2014/main" id="{95C58098-A319-C3AE-BA8F-05B704101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650" y="4524784"/>
            <a:ext cx="444838" cy="444838"/>
          </a:xfrm>
          <a:prstGeom prst="rect">
            <a:avLst/>
          </a:prstGeom>
        </p:spPr>
      </p:pic>
      <p:pic>
        <p:nvPicPr>
          <p:cNvPr id="37" name="Рисунок 36" descr="Закрыть со сплошной заливкой">
            <a:extLst>
              <a:ext uri="{FF2B5EF4-FFF2-40B4-BE49-F238E27FC236}">
                <a16:creationId xmlns:a16="http://schemas.microsoft.com/office/drawing/2014/main" id="{00D8CA30-0DA6-CA6E-5347-3CDA137B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2104" y="4533402"/>
            <a:ext cx="444838" cy="444838"/>
          </a:xfrm>
          <a:prstGeom prst="rect">
            <a:avLst/>
          </a:prstGeom>
        </p:spPr>
      </p:pic>
      <p:pic>
        <p:nvPicPr>
          <p:cNvPr id="41" name="Рисунок 40" descr="Закрыть со сплошной заливкой">
            <a:extLst>
              <a:ext uri="{FF2B5EF4-FFF2-40B4-BE49-F238E27FC236}">
                <a16:creationId xmlns:a16="http://schemas.microsoft.com/office/drawing/2014/main" id="{2D1E0E1D-0352-4BF0-D9AE-715A58AD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650" y="3850060"/>
            <a:ext cx="444838" cy="444838"/>
          </a:xfrm>
          <a:prstGeom prst="rect">
            <a:avLst/>
          </a:prstGeom>
        </p:spPr>
      </p:pic>
      <p:pic>
        <p:nvPicPr>
          <p:cNvPr id="42" name="Рисунок 41" descr="Закрыть со сплошной заливкой">
            <a:extLst>
              <a:ext uri="{FF2B5EF4-FFF2-40B4-BE49-F238E27FC236}">
                <a16:creationId xmlns:a16="http://schemas.microsoft.com/office/drawing/2014/main" id="{6D19E8CE-8469-F81C-D377-CD6B92010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5922" y="3843873"/>
            <a:ext cx="444838" cy="444838"/>
          </a:xfrm>
          <a:prstGeom prst="rect">
            <a:avLst/>
          </a:prstGeom>
        </p:spPr>
      </p:pic>
      <p:pic>
        <p:nvPicPr>
          <p:cNvPr id="44" name="Рисунок 43" descr="Закрыть со сплошной заливкой">
            <a:extLst>
              <a:ext uri="{FF2B5EF4-FFF2-40B4-BE49-F238E27FC236}">
                <a16:creationId xmlns:a16="http://schemas.microsoft.com/office/drawing/2014/main" id="{8F54DE5A-914E-8F42-DDAA-BD3405FAA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1321" y="3841333"/>
            <a:ext cx="444838" cy="444838"/>
          </a:xfrm>
          <a:prstGeom prst="rect">
            <a:avLst/>
          </a:prstGeom>
        </p:spPr>
      </p:pic>
      <p:pic>
        <p:nvPicPr>
          <p:cNvPr id="48" name="Рисунок 47" descr="Закрыть со сплошной заливкой">
            <a:extLst>
              <a:ext uri="{FF2B5EF4-FFF2-40B4-BE49-F238E27FC236}">
                <a16:creationId xmlns:a16="http://schemas.microsoft.com/office/drawing/2014/main" id="{622A029F-50BF-2B08-1B55-4CBA6B2F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021" y="3187399"/>
            <a:ext cx="444838" cy="444838"/>
          </a:xfrm>
          <a:prstGeom prst="rect">
            <a:avLst/>
          </a:prstGeom>
        </p:spPr>
      </p:pic>
      <p:pic>
        <p:nvPicPr>
          <p:cNvPr id="50" name="Рисунок 49" descr="Закрыть со сплошной заливкой">
            <a:extLst>
              <a:ext uri="{FF2B5EF4-FFF2-40B4-BE49-F238E27FC236}">
                <a16:creationId xmlns:a16="http://schemas.microsoft.com/office/drawing/2014/main" id="{7CB8078B-0D6F-B0A3-BE47-EE5FF308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323" y="3208209"/>
            <a:ext cx="444838" cy="444838"/>
          </a:xfrm>
          <a:prstGeom prst="rect">
            <a:avLst/>
          </a:prstGeom>
        </p:spPr>
      </p:pic>
      <p:pic>
        <p:nvPicPr>
          <p:cNvPr id="52" name="Рисунок 51" descr="Закрыть со сплошной заливкой">
            <a:extLst>
              <a:ext uri="{FF2B5EF4-FFF2-40B4-BE49-F238E27FC236}">
                <a16:creationId xmlns:a16="http://schemas.microsoft.com/office/drawing/2014/main" id="{AF1EC27C-82C9-2A5B-886F-D442A434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561" y="3183701"/>
            <a:ext cx="444838" cy="444838"/>
          </a:xfrm>
          <a:prstGeom prst="rect">
            <a:avLst/>
          </a:prstGeom>
        </p:spPr>
      </p:pic>
      <p:pic>
        <p:nvPicPr>
          <p:cNvPr id="60" name="Рисунок 59" descr="Закрыть со сплошной заливкой">
            <a:extLst>
              <a:ext uri="{FF2B5EF4-FFF2-40B4-BE49-F238E27FC236}">
                <a16:creationId xmlns:a16="http://schemas.microsoft.com/office/drawing/2014/main" id="{B7EBB41B-227B-DE5C-E11E-CD219FDD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701" y="4530757"/>
            <a:ext cx="444838" cy="444838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A581D21F-356B-D169-2A20-AF5CDE0CA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1563" y="2298731"/>
            <a:ext cx="438319" cy="438319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6E25B895-9FF2-9293-5FC1-49E9E7327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961" y="2296567"/>
            <a:ext cx="438319" cy="438319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2AB6A58C-831D-D746-2271-6A7FF8611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4144" y="4560310"/>
            <a:ext cx="438319" cy="438319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89BC9A01-5F37-504D-70F7-B6F1B77E9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1565" y="3853320"/>
            <a:ext cx="438319" cy="438319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9D3BDD8-1FAD-755A-1FD5-E00452862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2248" y="3848846"/>
            <a:ext cx="438319" cy="438319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4ABC9941-5FB8-6711-2B13-711036CD3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837" y="3190658"/>
            <a:ext cx="438319" cy="438319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15351985-5469-76E9-85E5-576AEC5D6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1564" y="3185793"/>
            <a:ext cx="438319" cy="438319"/>
          </a:xfrm>
          <a:prstGeom prst="rect">
            <a:avLst/>
          </a:prstGeom>
        </p:spPr>
      </p:pic>
      <p:sp>
        <p:nvSpPr>
          <p:cNvPr id="61" name="Google Shape;67;p16">
            <a:extLst>
              <a:ext uri="{FF2B5EF4-FFF2-40B4-BE49-F238E27FC236}">
                <a16:creationId xmlns:a16="http://schemas.microsoft.com/office/drawing/2014/main" id="{E94CE38A-676B-AC4B-D4FC-2752608249FB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5353991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Конкурентный анализ</a:t>
            </a:r>
            <a:endParaRPr lang="es-ES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DC42E2-B50E-BED9-E881-893A7ECBA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A0DB7505-D4EF-84CE-54E0-F27A7D3A5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5A361D-40CB-103D-AD42-6A6B2E678D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AFB25E-D19A-C669-7C44-A64727BACA17}"/>
              </a:ext>
            </a:extLst>
          </p:cNvPr>
          <p:cNvSpPr/>
          <p:nvPr/>
        </p:nvSpPr>
        <p:spPr>
          <a:xfrm>
            <a:off x="93662" y="1251951"/>
            <a:ext cx="8931251" cy="714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6E023D-D362-BCE0-A8C6-38542451994F}"/>
              </a:ext>
            </a:extLst>
          </p:cNvPr>
          <p:cNvSpPr txBox="1"/>
          <p:nvPr/>
        </p:nvSpPr>
        <p:spPr>
          <a:xfrm>
            <a:off x="93663" y="1393632"/>
            <a:ext cx="196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</a:rPr>
              <a:t>Наше решение</a:t>
            </a:r>
          </a:p>
        </p:txBody>
      </p:sp>
      <p:pic>
        <p:nvPicPr>
          <p:cNvPr id="36" name="Рисунок 35" descr="Флажок со сплошной заливкой">
            <a:extLst>
              <a:ext uri="{FF2B5EF4-FFF2-40B4-BE49-F238E27FC236}">
                <a16:creationId xmlns:a16="http://schemas.microsoft.com/office/drawing/2014/main" id="{A1A39A36-87E3-F3A5-6AD2-E8934133A3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2173" y="1411239"/>
            <a:ext cx="438319" cy="438319"/>
          </a:xfrm>
          <a:prstGeom prst="rect">
            <a:avLst/>
          </a:prstGeom>
        </p:spPr>
      </p:pic>
      <p:pic>
        <p:nvPicPr>
          <p:cNvPr id="39" name="Рисунок 38" descr="Флажок со сплошной заливкой">
            <a:extLst>
              <a:ext uri="{FF2B5EF4-FFF2-40B4-BE49-F238E27FC236}">
                <a16:creationId xmlns:a16="http://schemas.microsoft.com/office/drawing/2014/main" id="{FABCE57C-37B7-3046-4F06-6986C007A0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7178" y="1420815"/>
            <a:ext cx="438319" cy="43831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87334D97-C838-3EA1-7704-76AA526C5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23452" y="1411239"/>
            <a:ext cx="438319" cy="438319"/>
          </a:xfrm>
          <a:prstGeom prst="rect">
            <a:avLst/>
          </a:prstGeom>
        </p:spPr>
      </p:pic>
      <p:pic>
        <p:nvPicPr>
          <p:cNvPr id="45" name="Рисунок 44" descr="Флажок со сплошной заливкой">
            <a:extLst>
              <a:ext uri="{FF2B5EF4-FFF2-40B4-BE49-F238E27FC236}">
                <a16:creationId xmlns:a16="http://schemas.microsoft.com/office/drawing/2014/main" id="{090027E4-49A8-6A38-BE51-B17ED7C69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9694" y="1415695"/>
            <a:ext cx="438319" cy="438319"/>
          </a:xfrm>
          <a:prstGeom prst="rect">
            <a:avLst/>
          </a:prstGeom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6C7E53BE-AD94-2109-7B9C-822EFA1B3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7521" y="1420814"/>
            <a:ext cx="438319" cy="4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65;p25">
            <a:extLst>
              <a:ext uri="{FF2B5EF4-FFF2-40B4-BE49-F238E27FC236}">
                <a16:creationId xmlns:a16="http://schemas.microsoft.com/office/drawing/2014/main" id="{04EBEA3D-70EB-1FAB-AD7A-65F2D551C079}"/>
              </a:ext>
            </a:extLst>
          </p:cNvPr>
          <p:cNvSpPr/>
          <p:nvPr/>
        </p:nvSpPr>
        <p:spPr>
          <a:xfrm>
            <a:off x="878334" y="642231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1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Google Shape;565;p25">
            <a:extLst>
              <a:ext uri="{FF2B5EF4-FFF2-40B4-BE49-F238E27FC236}">
                <a16:creationId xmlns:a16="http://schemas.microsoft.com/office/drawing/2014/main" id="{F3924B3B-36A3-7C4A-4836-58DC8C708D91}"/>
              </a:ext>
            </a:extLst>
          </p:cNvPr>
          <p:cNvSpPr/>
          <p:nvPr/>
        </p:nvSpPr>
        <p:spPr>
          <a:xfrm>
            <a:off x="1881544" y="642231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Новизна на региональном рынке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Google Shape;565;p25">
            <a:extLst>
              <a:ext uri="{FF2B5EF4-FFF2-40B4-BE49-F238E27FC236}">
                <a16:creationId xmlns:a16="http://schemas.microsoft.com/office/drawing/2014/main" id="{4EEB6C12-791B-60B3-67B8-781BDF9E21E5}"/>
              </a:ext>
            </a:extLst>
          </p:cNvPr>
          <p:cNvSpPr/>
          <p:nvPr/>
        </p:nvSpPr>
        <p:spPr>
          <a:xfrm>
            <a:off x="4631114" y="642231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На рынке отсутствует предложение продукта</a:t>
            </a:r>
            <a:endParaRPr dirty="0">
              <a:latin typeface="+mj-lt"/>
            </a:endParaRPr>
          </a:p>
        </p:txBody>
      </p:sp>
      <p:sp>
        <p:nvSpPr>
          <p:cNvPr id="23" name="Google Shape;67;p16">
            <a:extLst>
              <a:ext uri="{FF2B5EF4-FFF2-40B4-BE49-F238E27FC236}">
                <a16:creationId xmlns:a16="http://schemas.microsoft.com/office/drawing/2014/main" id="{73B6DB9E-A34F-ED5B-D44D-F388CDF4BF2E}"/>
              </a:ext>
            </a:extLst>
          </p:cNvPr>
          <p:cNvSpPr txBox="1">
            <a:spLocks/>
          </p:cNvSpPr>
          <p:nvPr/>
        </p:nvSpPr>
        <p:spPr>
          <a:xfrm>
            <a:off x="93662" y="18831"/>
            <a:ext cx="5353991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ru-RU" dirty="0">
                <a:latin typeface="+mj-lt"/>
              </a:rPr>
              <a:t>Ценностное предложение</a:t>
            </a:r>
            <a:endParaRPr lang="es-ES" dirty="0">
              <a:latin typeface="+mj-lt"/>
            </a:endParaRPr>
          </a:p>
        </p:txBody>
      </p:sp>
      <p:sp>
        <p:nvSpPr>
          <p:cNvPr id="26" name="Google Shape;565;p25">
            <a:extLst>
              <a:ext uri="{FF2B5EF4-FFF2-40B4-BE49-F238E27FC236}">
                <a16:creationId xmlns:a16="http://schemas.microsoft.com/office/drawing/2014/main" id="{B12F7208-5BCF-D663-8912-87BA3F2DB481}"/>
              </a:ext>
            </a:extLst>
          </p:cNvPr>
          <p:cNvSpPr/>
          <p:nvPr/>
        </p:nvSpPr>
        <p:spPr>
          <a:xfrm>
            <a:off x="878334" y="1384671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2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Google Shape;565;p25">
            <a:extLst>
              <a:ext uri="{FF2B5EF4-FFF2-40B4-BE49-F238E27FC236}">
                <a16:creationId xmlns:a16="http://schemas.microsoft.com/office/drawing/2014/main" id="{CAD4ECF8-A6AC-285B-6582-71EF5ABB057D}"/>
              </a:ext>
            </a:extLst>
          </p:cNvPr>
          <p:cNvSpPr/>
          <p:nvPr/>
        </p:nvSpPr>
        <p:spPr>
          <a:xfrm>
            <a:off x="1881544" y="1382949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Точность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Google Shape;565;p25">
            <a:extLst>
              <a:ext uri="{FF2B5EF4-FFF2-40B4-BE49-F238E27FC236}">
                <a16:creationId xmlns:a16="http://schemas.microsoft.com/office/drawing/2014/main" id="{6C218053-3942-F84A-75DD-53A9EEFCBF9A}"/>
              </a:ext>
            </a:extLst>
          </p:cNvPr>
          <p:cNvSpPr/>
          <p:nvPr/>
        </p:nvSpPr>
        <p:spPr>
          <a:xfrm>
            <a:off x="4631114" y="1381658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Точность распознавания более </a:t>
            </a:r>
            <a:r>
              <a:rPr lang="en-US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90</a:t>
            </a:r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%</a:t>
            </a:r>
            <a:endParaRPr dirty="0">
              <a:latin typeface="+mj-lt"/>
            </a:endParaRPr>
          </a:p>
        </p:txBody>
      </p:sp>
      <p:sp>
        <p:nvSpPr>
          <p:cNvPr id="29" name="Google Shape;565;p25">
            <a:extLst>
              <a:ext uri="{FF2B5EF4-FFF2-40B4-BE49-F238E27FC236}">
                <a16:creationId xmlns:a16="http://schemas.microsoft.com/office/drawing/2014/main" id="{8D24A971-145F-CFC2-5D5F-BBEAAEF06483}"/>
              </a:ext>
            </a:extLst>
          </p:cNvPr>
          <p:cNvSpPr/>
          <p:nvPr/>
        </p:nvSpPr>
        <p:spPr>
          <a:xfrm>
            <a:off x="878334" y="2127111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3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Google Shape;565;p25">
            <a:extLst>
              <a:ext uri="{FF2B5EF4-FFF2-40B4-BE49-F238E27FC236}">
                <a16:creationId xmlns:a16="http://schemas.microsoft.com/office/drawing/2014/main" id="{956815FB-CD15-CC35-3271-6EED82B4ECFC}"/>
              </a:ext>
            </a:extLst>
          </p:cNvPr>
          <p:cNvSpPr/>
          <p:nvPr/>
        </p:nvSpPr>
        <p:spPr>
          <a:xfrm>
            <a:off x="1881544" y="2123667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Скорость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Google Shape;565;p25">
            <a:extLst>
              <a:ext uri="{FF2B5EF4-FFF2-40B4-BE49-F238E27FC236}">
                <a16:creationId xmlns:a16="http://schemas.microsoft.com/office/drawing/2014/main" id="{45B4D05E-8861-0423-DC5B-3EEBF2F0F131}"/>
              </a:ext>
            </a:extLst>
          </p:cNvPr>
          <p:cNvSpPr/>
          <p:nvPr/>
        </p:nvSpPr>
        <p:spPr>
          <a:xfrm>
            <a:off x="4631114" y="2121085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Скорость обработки файла менее 2 секунд</a:t>
            </a:r>
            <a:endParaRPr dirty="0">
              <a:latin typeface="+mj-lt"/>
            </a:endParaRPr>
          </a:p>
        </p:txBody>
      </p:sp>
      <p:sp>
        <p:nvSpPr>
          <p:cNvPr id="32" name="Google Shape;565;p25">
            <a:extLst>
              <a:ext uri="{FF2B5EF4-FFF2-40B4-BE49-F238E27FC236}">
                <a16:creationId xmlns:a16="http://schemas.microsoft.com/office/drawing/2014/main" id="{6CCB0DBE-C7D2-6EF8-C60E-E9DAF6C7EFBE}"/>
              </a:ext>
            </a:extLst>
          </p:cNvPr>
          <p:cNvSpPr/>
          <p:nvPr/>
        </p:nvSpPr>
        <p:spPr>
          <a:xfrm>
            <a:off x="878334" y="2869551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4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Google Shape;565;p25">
            <a:extLst>
              <a:ext uri="{FF2B5EF4-FFF2-40B4-BE49-F238E27FC236}">
                <a16:creationId xmlns:a16="http://schemas.microsoft.com/office/drawing/2014/main" id="{E966588C-0BA9-741D-E18C-B99EB1026E8D}"/>
              </a:ext>
            </a:extLst>
          </p:cNvPr>
          <p:cNvSpPr/>
          <p:nvPr/>
        </p:nvSpPr>
        <p:spPr>
          <a:xfrm>
            <a:off x="1881544" y="2880287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Автоматизация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Google Shape;565;p25">
            <a:extLst>
              <a:ext uri="{FF2B5EF4-FFF2-40B4-BE49-F238E27FC236}">
                <a16:creationId xmlns:a16="http://schemas.microsoft.com/office/drawing/2014/main" id="{4581F272-EDAE-C132-A541-1F7729026581}"/>
              </a:ext>
            </a:extLst>
          </p:cNvPr>
          <p:cNvSpPr/>
          <p:nvPr/>
        </p:nvSpPr>
        <p:spPr>
          <a:xfrm>
            <a:off x="4631114" y="2880287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Автоматизация ввода информации в карточку клиента</a:t>
            </a:r>
            <a:endParaRPr lang="ru-RU" sz="14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565;p25">
            <a:extLst>
              <a:ext uri="{FF2B5EF4-FFF2-40B4-BE49-F238E27FC236}">
                <a16:creationId xmlns:a16="http://schemas.microsoft.com/office/drawing/2014/main" id="{62437113-BB69-E5AE-4456-57B260053EB6}"/>
              </a:ext>
            </a:extLst>
          </p:cNvPr>
          <p:cNvSpPr/>
          <p:nvPr/>
        </p:nvSpPr>
        <p:spPr>
          <a:xfrm>
            <a:off x="878334" y="3611991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5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Google Shape;565;p25">
            <a:extLst>
              <a:ext uri="{FF2B5EF4-FFF2-40B4-BE49-F238E27FC236}">
                <a16:creationId xmlns:a16="http://schemas.microsoft.com/office/drawing/2014/main" id="{6D1A52CF-30E0-54B1-B1F5-F111D8792907}"/>
              </a:ext>
            </a:extLst>
          </p:cNvPr>
          <p:cNvSpPr/>
          <p:nvPr/>
        </p:nvSpPr>
        <p:spPr>
          <a:xfrm>
            <a:off x="1881544" y="3611991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Легкая интеграция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Google Shape;565;p25">
            <a:extLst>
              <a:ext uri="{FF2B5EF4-FFF2-40B4-BE49-F238E27FC236}">
                <a16:creationId xmlns:a16="http://schemas.microsoft.com/office/drawing/2014/main" id="{3D240EB2-A06D-4CF5-97D7-6F6530229637}"/>
              </a:ext>
            </a:extLst>
          </p:cNvPr>
          <p:cNvSpPr/>
          <p:nvPr/>
        </p:nvSpPr>
        <p:spPr>
          <a:xfrm>
            <a:off x="4631114" y="3611130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Анализ и внесение корректировок для интеграции с системами мед учреждений</a:t>
            </a:r>
          </a:p>
        </p:txBody>
      </p:sp>
      <p:sp>
        <p:nvSpPr>
          <p:cNvPr id="38" name="Google Shape;565;p25">
            <a:extLst>
              <a:ext uri="{FF2B5EF4-FFF2-40B4-BE49-F238E27FC236}">
                <a16:creationId xmlns:a16="http://schemas.microsoft.com/office/drawing/2014/main" id="{6D7005EF-0CDC-A2FE-E87A-92394D6899D4}"/>
              </a:ext>
            </a:extLst>
          </p:cNvPr>
          <p:cNvSpPr/>
          <p:nvPr/>
        </p:nvSpPr>
        <p:spPr>
          <a:xfrm>
            <a:off x="878334" y="4341973"/>
            <a:ext cx="80461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+mj-lt"/>
              </a:rPr>
              <a:t>6</a:t>
            </a:r>
            <a:endParaRPr sz="3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Google Shape;565;p25">
            <a:extLst>
              <a:ext uri="{FF2B5EF4-FFF2-40B4-BE49-F238E27FC236}">
                <a16:creationId xmlns:a16="http://schemas.microsoft.com/office/drawing/2014/main" id="{DE2DE973-BAC1-10AA-FD01-AEBD80C3595B}"/>
              </a:ext>
            </a:extLst>
          </p:cNvPr>
          <p:cNvSpPr/>
          <p:nvPr/>
        </p:nvSpPr>
        <p:spPr>
          <a:xfrm>
            <a:off x="1881544" y="4341973"/>
            <a:ext cx="2550972" cy="638383"/>
          </a:xfrm>
          <a:prstGeom prst="roundRect">
            <a:avLst>
              <a:gd name="adj" fmla="val 148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+mj-lt"/>
              </a:rPr>
              <a:t>Безопасность</a:t>
            </a:r>
            <a:endParaRPr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Google Shape;565;p25">
            <a:extLst>
              <a:ext uri="{FF2B5EF4-FFF2-40B4-BE49-F238E27FC236}">
                <a16:creationId xmlns:a16="http://schemas.microsoft.com/office/drawing/2014/main" id="{1FC4230D-AC54-B160-0514-6F9A56AB4388}"/>
              </a:ext>
            </a:extLst>
          </p:cNvPr>
          <p:cNvSpPr/>
          <p:nvPr/>
        </p:nvSpPr>
        <p:spPr>
          <a:xfrm>
            <a:off x="4631114" y="4341112"/>
            <a:ext cx="4000490" cy="639244"/>
          </a:xfrm>
          <a:prstGeom prst="roundRect">
            <a:avLst>
              <a:gd name="adj" fmla="val 14818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Присвоение уникального </a:t>
            </a:r>
            <a:r>
              <a:rPr lang="en-US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ID</a:t>
            </a:r>
            <a:r>
              <a:rPr lang="ru-RU" sz="1400" dirty="0">
                <a:solidFill>
                  <a:schemeClr val="accent6"/>
                </a:solidFill>
                <a:latin typeface="+mj-lt"/>
                <a:ea typeface="Roboto"/>
                <a:cs typeface="Roboto"/>
                <a:sym typeface="Roboto"/>
              </a:rPr>
              <a:t> пациенту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C1A51-BF71-5A20-8344-1BDA50A5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8" y="24047"/>
            <a:ext cx="438979" cy="40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Графика, Шрифт, логотип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D4F2C252-E563-DD9E-1066-D8A5B3C37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093" y="10397"/>
            <a:ext cx="601240" cy="411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A0722C-759C-2B30-3105-24B0332AD0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62" y="22185"/>
            <a:ext cx="683955" cy="4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7677"/>
      </p:ext>
    </p:extLst>
  </p:cSld>
  <p:clrMapOvr>
    <a:masterClrMapping/>
  </p:clrMapOvr>
</p:sld>
</file>

<file path=ppt/theme/theme1.xml><?xml version="1.0" encoding="utf-8"?>
<a:theme xmlns:a="http://schemas.openxmlformats.org/drawingml/2006/main" name="Flat Startup Infographics by Slidesgo">
  <a:themeElements>
    <a:clrScheme name="Simple Light">
      <a:dk1>
        <a:srgbClr val="D81652"/>
      </a:dk1>
      <a:lt1>
        <a:srgbClr val="0A5F9E"/>
      </a:lt1>
      <a:dk2>
        <a:srgbClr val="5C1CA0"/>
      </a:dk2>
      <a:lt2>
        <a:srgbClr val="FF6700"/>
      </a:lt2>
      <a:accent1>
        <a:srgbClr val="024F59"/>
      </a:accent1>
      <a:accent2>
        <a:srgbClr val="327B8A"/>
      </a:accent2>
      <a:accent3>
        <a:srgbClr val="7BACB0"/>
      </a:accent3>
      <a:accent4>
        <a:srgbClr val="86B4C2"/>
      </a:accent4>
      <a:accent5>
        <a:srgbClr val="C7D4CF"/>
      </a:accent5>
      <a:accent6>
        <a:srgbClr val="000000"/>
      </a:accent6>
      <a:hlink>
        <a:srgbClr val="86B4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800</Words>
  <Application>Microsoft Office PowerPoint</Application>
  <PresentationFormat>Экран (16:9)</PresentationFormat>
  <Paragraphs>244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Roboto</vt:lpstr>
      <vt:lpstr>Roboto Condensed</vt:lpstr>
      <vt:lpstr>Fira Sans Extra Condensed</vt:lpstr>
      <vt:lpstr>Flat Startup Infographics by Slidesgo</vt:lpstr>
      <vt:lpstr>SBS 2 з4 Модель машинного обучения для обработки медицинских изображений</vt:lpstr>
      <vt:lpstr>Презентация PowerPoint</vt:lpstr>
      <vt:lpstr>Целевая аудитория</vt:lpstr>
      <vt:lpstr>Решение</vt:lpstr>
      <vt:lpstr>Извлечение и токенизация</vt:lpstr>
      <vt:lpstr>Разметка</vt:lpstr>
      <vt:lpstr>Модель NER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</vt:lpstr>
      <vt:lpstr>Кейсы команды</vt:lpstr>
      <vt:lpstr>Презентация PowerPoint</vt:lpstr>
      <vt:lpstr>Продажи и варианты возвращения средств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 2 з4 Модель машинного обучения для обработки медицинских изображений</dc:title>
  <cp:lastModifiedBy>Душенко Наталья Андреевна</cp:lastModifiedBy>
  <cp:revision>15</cp:revision>
  <dcterms:modified xsi:type="dcterms:W3CDTF">2023-12-08T14:06:40Z</dcterms:modified>
</cp:coreProperties>
</file>