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928225" cy="14357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032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7"/>
      </p:cViewPr>
      <p:guideLst>
        <p:guide pos="4032"/>
        <p:guide orient="horz" pos="3024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725" tIns="138725" rIns="138725" bIns="1387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Цель проекта – поддержка пациентов и врачей знаниями для эффективного решения задач охраны и восстановления здоровья пациентов</a:t>
            </a:r>
            <a:endParaRPr dirty="0"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 внедрению проектных решений «снизу – вверх»</a:t>
            </a:r>
            <a:endParaRPr dirty="0"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 результатам научной, социальной и профессиональной экспертизы концепции проекта с 2007 года</a:t>
            </a:r>
            <a:endParaRPr dirty="0"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 вакансиях для совместного с медицинским партнёром НИР «Видеоаналитика в предметной области»</a:t>
            </a:r>
            <a:endParaRPr dirty="0"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Для заинтересованных в совместных проектах физических и юридических лиц</a:t>
            </a:r>
            <a:endParaRPr dirty="0"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50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  Главные причины пропуска патологий и врачебных ошибок – ограниченные возможности зрения и интеллекта человека, мыслящего образами</a:t>
            </a: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   Зрительное обнаружение диагностических признаков в изображениях пациентов – «ключ» к знаниям врачей о состоянии здоровья пациентов</a:t>
            </a:r>
            <a:endParaRPr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Оптимальные алгоритмы видеоаналитики повышают клиническую, экономическую и временную эффективность медицинской диагностики</a:t>
            </a:r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установке УАР-2 апробированы алгоритмы видеоаналитики для эффективного решения оператором типовых задач анализа изображений</a:t>
            </a:r>
            <a:endParaRPr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Телевизионные методы многократно повышают контрастную чувствительность и градационную разрешающую способность зрения человека</a:t>
            </a:r>
            <a:endParaRPr dirty="0"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Концепция единого информационного пространства для эффективной системы здравоохранения и медицинского обслуживания населения</a:t>
            </a:r>
            <a:endParaRPr dirty="0"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Алгоритмы видеоаналитики и искусственного интеллекта, имитирующие алгоритмы зрительного обнаружения и распознавания</a:t>
            </a:r>
            <a:endParaRPr dirty="0"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25" tIns="138725" rIns="138725" bIns="138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 методике имитационного моделирования и синтеза эффективных телемедицинских технологий «пациент – врач» и «врач- врач»</a:t>
            </a:r>
            <a:endParaRPr dirty="0"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71037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1600" tIns="81600" rIns="81600" bIns="81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28"/>
              </a:spcBef>
              <a:spcAft>
                <a:spcPts val="14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2" name="Google Shape;62;p11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6" name="Google Shape;66;p12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 hasCustomPrompt="1"/>
          </p:nvPr>
        </p:nvSpPr>
        <p:spPr>
          <a:xfrm>
            <a:off x="311701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428"/>
              </a:spcBef>
              <a:spcAft>
                <a:spcPts val="14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1" name="Google Shape;71;p13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23889" y="1282308"/>
            <a:ext cx="7886700" cy="213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50" tIns="16400" rIns="32850" bIns="164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23889" y="3442104"/>
            <a:ext cx="7886700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50" tIns="16400" rIns="32850" bIns="16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0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0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0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0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8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6286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50" tIns="16400" rIns="32850" bIns="16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028951" y="4767269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50" tIns="16400" rIns="32850" bIns="16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50" tIns="16400" rIns="32850" bIns="16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8" name="Google Shape;78;p14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t="1752" r="2179" b="-2370"/>
          <a:stretch/>
        </p:blipFill>
        <p:spPr>
          <a:xfrm rot="10800000">
            <a:off x="-1" y="184710"/>
            <a:ext cx="3370997" cy="495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7593270" y="4217807"/>
            <a:ext cx="1422664" cy="863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1" y="154338"/>
            <a:ext cx="8520600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11701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28"/>
              </a:spcBef>
              <a:spcAft>
                <a:spcPts val="14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8" name="Google Shape;18;p3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1" y="154338"/>
            <a:ext cx="8520600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1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28"/>
              </a:spcBef>
              <a:spcAft>
                <a:spcPts val="14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3" name="Google Shape;23;p4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t="1752" r="2179" b="4329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132604" y="4283434"/>
            <a:ext cx="1314557" cy="79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1" y="154338"/>
            <a:ext cx="6484885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1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28"/>
              </a:spcBef>
              <a:spcAft>
                <a:spcPts val="14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0" name="Google Shape;30;p5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 3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91854" y="-157226"/>
            <a:ext cx="1278078" cy="182782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01" y="154338"/>
            <a:ext cx="8520600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11701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28"/>
              </a:spcBef>
              <a:spcAft>
                <a:spcPts val="14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6" name="Google Shape;36;p6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28"/>
              </a:spcBef>
              <a:spcAft>
                <a:spcPts val="1428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28"/>
              </a:spcBef>
              <a:spcAft>
                <a:spcPts val="1428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2" name="Google Shape;42;p7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6" name="Google Shape;46;p8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28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28"/>
              </a:spcBef>
              <a:spcAft>
                <a:spcPts val="1428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1" name="Google Shape;51;p9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5" name="Google Shape;55;p10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4" y="242442"/>
            <a:ext cx="453179" cy="22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81722"/>
            <a:ext cx="6754618" cy="33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724" y="4767603"/>
            <a:ext cx="30865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774220" y="4767603"/>
            <a:ext cx="205808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info@medtelekom.ru" TargetMode="External"/><Relationship Id="rId4" Type="http://schemas.openxmlformats.org/officeDocument/2006/relationships/hyperlink" Target="https://medtelekom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 descr="E:\-=Tanya=-\2035 Работа\Презентация Архипелаг\Шаблоны презентаций Архипелаг\Presentation\Шаблон_Архипелаг_16х9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2921" y="4259094"/>
            <a:ext cx="617523" cy="45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descr="E:\-=Tanya=-\2035 Работа\-=Айдентика 2035=-\лого университета\Univer20_35_RGB_white.e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43" y="4260844"/>
            <a:ext cx="904591" cy="44763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470848" y="1434790"/>
            <a:ext cx="3870691" cy="128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750" rIns="51525" bIns="25750" anchor="t" anchorCtr="0">
            <a:noAutofit/>
          </a:bodyPr>
          <a:lstStyle/>
          <a:p>
            <a:pPr>
              <a:buClr>
                <a:srgbClr val="262626"/>
              </a:buClr>
              <a:buSzPts val="1600"/>
            </a:pPr>
            <a:endParaRPr lang="ru-RU" sz="1600" b="1" dirty="0">
              <a:solidFill>
                <a:schemeClr val="lt1"/>
              </a:solidFill>
            </a:endParaRPr>
          </a:p>
          <a:p>
            <a:pPr algn="ctr">
              <a:buClr>
                <a:srgbClr val="262626"/>
              </a:buClr>
              <a:buSzPts val="1600"/>
            </a:pPr>
            <a:r>
              <a:rPr lang="ru-RU" sz="1600" b="1" dirty="0">
                <a:solidFill>
                  <a:schemeClr val="lt1"/>
                </a:solidFill>
              </a:rPr>
              <a:t>МЕДТЕЛЕКОМ</a:t>
            </a:r>
          </a:p>
          <a:p>
            <a:pPr algn="ctr">
              <a:buClr>
                <a:srgbClr val="262626"/>
              </a:buClr>
              <a:buSzPts val="1600"/>
            </a:pPr>
            <a:r>
              <a:rPr lang="ru-RU" b="1" dirty="0">
                <a:solidFill>
                  <a:schemeClr val="lt1"/>
                </a:solidFill>
              </a:rPr>
              <a:t>(Интернет-центры интеллектуальной поддержки решений пациентов и врачей)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0848" y="426410"/>
            <a:ext cx="964406" cy="38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8095" y="438420"/>
            <a:ext cx="1033623" cy="35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35645" y="415747"/>
            <a:ext cx="1320271" cy="41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72753" y="257501"/>
            <a:ext cx="1238125" cy="6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6;p15">
            <a:extLst>
              <a:ext uri="{FF2B5EF4-FFF2-40B4-BE49-F238E27FC236}">
                <a16:creationId xmlns:a16="http://schemas.microsoft.com/office/drawing/2014/main" id="{511DBFAA-B9F0-4EC2-A757-81D17DD597B3}"/>
              </a:ext>
            </a:extLst>
          </p:cNvPr>
          <p:cNvSpPr txBox="1"/>
          <p:nvPr/>
        </p:nvSpPr>
        <p:spPr>
          <a:xfrm>
            <a:off x="2066693" y="2723522"/>
            <a:ext cx="3211551" cy="110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750" rIns="51525" bIns="25750" anchor="t" anchorCtr="0">
            <a:noAutofit/>
          </a:bodyPr>
          <a:lstStyle/>
          <a:p>
            <a:pPr>
              <a:buClr>
                <a:srgbClr val="262626"/>
              </a:buClr>
              <a:buSzPts val="1600"/>
            </a:pPr>
            <a:endParaRPr lang="ru-RU" sz="1600" dirty="0">
              <a:solidFill>
                <a:schemeClr val="lt1"/>
              </a:solidFill>
            </a:endParaRPr>
          </a:p>
          <a:p>
            <a:pPr>
              <a:buClr>
                <a:srgbClr val="262626"/>
              </a:buClr>
              <a:buSzPts val="1600"/>
            </a:pPr>
            <a:r>
              <a:rPr lang="ru-RU" sz="1200" dirty="0">
                <a:solidFill>
                  <a:schemeClr val="lt1"/>
                </a:solidFill>
              </a:rPr>
              <a:t>ООО «Медицина и телесистемы»</a:t>
            </a:r>
          </a:p>
          <a:p>
            <a:pPr>
              <a:buClr>
                <a:srgbClr val="262626"/>
              </a:buClr>
              <a:buSzPts val="1600"/>
            </a:pPr>
            <a:r>
              <a:rPr lang="ru-RU" sz="1200" dirty="0">
                <a:solidFill>
                  <a:schemeClr val="lt1"/>
                </a:solidFill>
              </a:rPr>
              <a:t>Генеральный директор, к.т.н.</a:t>
            </a:r>
          </a:p>
          <a:p>
            <a:pPr>
              <a:buClr>
                <a:srgbClr val="262626"/>
              </a:buClr>
              <a:buSzPts val="1600"/>
            </a:pPr>
            <a:r>
              <a:rPr lang="ru-RU" sz="1200" dirty="0">
                <a:solidFill>
                  <a:schemeClr val="lt1"/>
                </a:solidFill>
              </a:rPr>
              <a:t>Николаев Евгений Иванович</a:t>
            </a:r>
            <a:endParaRPr sz="1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788020" y="154340"/>
            <a:ext cx="8044280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b="1" dirty="0"/>
              <a:t>ПРЕДЛОЖЕНИЯ ДЛЯ ИНВЕСТОРОВ И ПАРТНЁРОВ</a:t>
            </a:r>
            <a:br>
              <a:rPr lang="ru-RU" b="1" dirty="0"/>
            </a:br>
            <a:endParaRPr dirty="0"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/>
          <a:p>
            <a:fld id="{00000000-1234-1234-1234-123412341234}" type="slidenum">
              <a:rPr lang="ru-RU"/>
              <a:pPr/>
              <a:t>10</a:t>
            </a:fld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D73C3C-2208-4ED7-89C3-45E00C015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47" y="514836"/>
            <a:ext cx="7370956" cy="43546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936702" y="154340"/>
            <a:ext cx="7895597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b="1" dirty="0"/>
              <a:t>ИЗ ОТЗЫВОВ ПО КОНЦЕПЦИИ ПРОЕКТА</a:t>
            </a:r>
            <a:br>
              <a:rPr lang="ru-RU" b="1" dirty="0"/>
            </a:b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/>
          <a:p>
            <a:fld id="{00000000-1234-1234-1234-123412341234}" type="slidenum">
              <a:rPr lang="ru-RU"/>
              <a:pPr/>
              <a:t>11</a:t>
            </a:fld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E250D-0FD0-416E-9696-A3F42B2A1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02" y="524131"/>
            <a:ext cx="7180311" cy="4405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386643" y="167779"/>
            <a:ext cx="8520600" cy="40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sz="1600" b="1" dirty="0"/>
              <a:t>КОМАНДА ПРОЕКТА</a:t>
            </a:r>
            <a:br>
              <a:rPr lang="ru-RU" sz="1600" b="1" dirty="0"/>
            </a:br>
            <a:endParaRPr sz="1600" b="1" dirty="0"/>
          </a:p>
        </p:txBody>
      </p:sp>
      <p:sp>
        <p:nvSpPr>
          <p:cNvPr id="169" name="Google Shape;169;p26"/>
          <p:cNvSpPr txBox="1"/>
          <p:nvPr/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z="1200">
                <a:solidFill>
                  <a:srgbClr val="3C84FF"/>
                </a:solidFill>
              </a:rPr>
              <a:pPr algn="r">
                <a:buSzPts val="1200"/>
              </a:pPr>
              <a:t>12</a:t>
            </a:fld>
            <a:endParaRPr sz="1200" dirty="0">
              <a:solidFill>
                <a:srgbClr val="3C84FF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CE8527-B20B-444A-842B-AF7A927AD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94" y="667377"/>
            <a:ext cx="8314855" cy="42619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1018478" y="252761"/>
            <a:ext cx="6817112" cy="3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sz="1600" b="1" dirty="0"/>
              <a:t>КОНТАКТЫ</a:t>
            </a:r>
            <a:br>
              <a:rPr lang="ru-RU" sz="1600" b="1" dirty="0"/>
            </a:br>
            <a:endParaRPr sz="1600" b="1" dirty="0"/>
          </a:p>
        </p:txBody>
      </p:sp>
      <p:sp>
        <p:nvSpPr>
          <p:cNvPr id="169" name="Google Shape;169;p26"/>
          <p:cNvSpPr txBox="1"/>
          <p:nvPr/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z="1200">
                <a:solidFill>
                  <a:srgbClr val="3C84FF"/>
                </a:solidFill>
              </a:rPr>
              <a:pPr algn="r">
                <a:buSzPts val="1200"/>
              </a:pPr>
              <a:t>13</a:t>
            </a:fld>
            <a:endParaRPr sz="1200" dirty="0">
              <a:solidFill>
                <a:srgbClr val="3C84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F21FA3-2E86-4FF3-A506-DDEC84ACA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78" y="1168202"/>
            <a:ext cx="2695575" cy="22498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663DA6-D557-40DF-9763-59FA654D92A8}"/>
              </a:ext>
            </a:extLst>
          </p:cNvPr>
          <p:cNvSpPr/>
          <p:nvPr/>
        </p:nvSpPr>
        <p:spPr>
          <a:xfrm>
            <a:off x="3802567" y="1297558"/>
            <a:ext cx="4769004" cy="22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ООО «Медицина и телесистемы»</a:t>
            </a:r>
            <a:br>
              <a:rPr lang="ru-RU" sz="1600" b="1" dirty="0"/>
            </a:br>
            <a:r>
              <a:rPr lang="ru-RU" sz="1600" b="1" dirty="0"/>
              <a:t>195253, Санкт-Петербург,</a:t>
            </a:r>
            <a:br>
              <a:rPr lang="ru-RU" sz="1600" b="1" dirty="0"/>
            </a:br>
            <a:r>
              <a:rPr lang="ru-RU" sz="1600" b="1" dirty="0"/>
              <a:t>Салтыковская дорога, д. 18, лит. А, офис 13</a:t>
            </a:r>
          </a:p>
          <a:p>
            <a:pPr>
              <a:lnSpc>
                <a:spcPct val="150000"/>
              </a:lnSpc>
            </a:pPr>
            <a:r>
              <a:rPr lang="ru-RU" sz="1600" b="1" dirty="0"/>
              <a:t>сайт: 	</a:t>
            </a:r>
            <a:r>
              <a:rPr lang="en-US" sz="1600" b="1" dirty="0">
                <a:hlinkClick r:id="rId4"/>
              </a:rPr>
              <a:t>https://medtelekom.ru/</a:t>
            </a:r>
            <a:r>
              <a:rPr lang="ru-RU" sz="1600" b="1" dirty="0"/>
              <a:t> </a:t>
            </a:r>
            <a:r>
              <a:rPr lang="en-US" sz="1600" b="1" dirty="0"/>
              <a:t> </a:t>
            </a:r>
            <a:endParaRPr lang="ru-RU" sz="1600" b="1" dirty="0"/>
          </a:p>
          <a:p>
            <a:pPr>
              <a:lnSpc>
                <a:spcPct val="150000"/>
              </a:lnSpc>
            </a:pPr>
            <a:r>
              <a:rPr lang="ru-RU" sz="1600" b="1" dirty="0"/>
              <a:t>тел.:	+7 (921) 306-88-22 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email</a:t>
            </a:r>
            <a:r>
              <a:rPr lang="ru-RU" sz="1600" b="1" dirty="0"/>
              <a:t>: 	</a:t>
            </a:r>
            <a:r>
              <a:rPr lang="en-US" sz="1600" b="1" dirty="0">
                <a:hlinkClick r:id="rId5"/>
              </a:rPr>
              <a:t>info@medtelekom.ru</a:t>
            </a:r>
            <a:r>
              <a:rPr lang="ru-RU" sz="1600" b="1" dirty="0"/>
              <a:t> </a:t>
            </a:r>
            <a:r>
              <a:rPr lang="en-US" sz="1600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32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154340"/>
            <a:ext cx="6293140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b="1" dirty="0"/>
              <a:t>«ГОЛОВНАЯ БОЛЬ» И ПАЦИЕНТОВ И ВРАЧЕЙ</a:t>
            </a:r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/>
          <a:p>
            <a:fld id="{00000000-1234-1234-1234-123412341234}" type="slidenum">
              <a:rPr lang="ru-RU"/>
              <a:pPr/>
              <a:t>2</a:t>
            </a:fld>
            <a:endParaRPr dirty="0"/>
          </a:p>
        </p:txBody>
      </p:sp>
      <p:sp>
        <p:nvSpPr>
          <p:cNvPr id="98" name="Google Shape;98;p16"/>
          <p:cNvSpPr txBox="1"/>
          <p:nvPr/>
        </p:nvSpPr>
        <p:spPr>
          <a:xfrm>
            <a:off x="7440248" y="312617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dirty="0"/>
          </a:p>
        </p:txBody>
      </p:sp>
      <p:sp>
        <p:nvSpPr>
          <p:cNvPr id="6" name="Google Shape;95;p16">
            <a:extLst>
              <a:ext uri="{FF2B5EF4-FFF2-40B4-BE49-F238E27FC236}">
                <a16:creationId xmlns:a16="http://schemas.microsoft.com/office/drawing/2014/main" id="{809B3BF3-D2FD-43FF-9EE1-3E551AF7359E}"/>
              </a:ext>
            </a:extLst>
          </p:cNvPr>
          <p:cNvSpPr txBox="1">
            <a:spLocks/>
          </p:cNvSpPr>
          <p:nvPr/>
        </p:nvSpPr>
        <p:spPr>
          <a:xfrm>
            <a:off x="386644" y="449713"/>
            <a:ext cx="85205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200" b="1" dirty="0">
                <a:solidFill>
                  <a:schemeClr val="tx1"/>
                </a:solidFill>
              </a:rPr>
              <a:t>Медицинский Консультативный Совет международного проекта по телерадиологии Diagnose.me: </a:t>
            </a:r>
            <a:endParaRPr lang="ru-RU" sz="1200" i="1" dirty="0">
              <a:solidFill>
                <a:schemeClr val="tx1"/>
              </a:solidFill>
            </a:endParaRPr>
          </a:p>
          <a:p>
            <a:r>
              <a:rPr lang="ru-RU" sz="1100" i="1" dirty="0">
                <a:solidFill>
                  <a:srgbClr val="FF0000"/>
                </a:solidFill>
              </a:rPr>
              <a:t>«Врач не диагностирует реальное заболевание в 25–32% случаях, 4 из 5 ошибочных диагнозов связаны с неверной интер-претацией медицинских снимков и есть заболевания, при которых в 50% случаев врач не уверен, болен пациент или нет»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9F7870-3476-49B0-BE01-FCCC5AE2B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70" y="1074066"/>
            <a:ext cx="4510684" cy="15139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2B435E-5735-4D8E-B80D-3A3B2C4C7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99" y="2926310"/>
            <a:ext cx="4693255" cy="188358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EB69E1-CE38-4CD2-A41B-F78C93B66584}"/>
              </a:ext>
            </a:extLst>
          </p:cNvPr>
          <p:cNvSpPr/>
          <p:nvPr/>
        </p:nvSpPr>
        <p:spPr>
          <a:xfrm>
            <a:off x="630882" y="2603422"/>
            <a:ext cx="46627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050" b="1" dirty="0"/>
              <a:t>Признаки здоровья («нормы») и патологий в изображениях языка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CE83E2-91EC-4860-A284-F57A8E31DF9A}"/>
              </a:ext>
            </a:extLst>
          </p:cNvPr>
          <p:cNvSpPr/>
          <p:nvPr/>
        </p:nvSpPr>
        <p:spPr>
          <a:xfrm>
            <a:off x="630881" y="4825280"/>
            <a:ext cx="47668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+mn-lt"/>
              </a:rPr>
              <a:t>Рентгенограмма грудной клетки исходная (а) и с аннотациями (б)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880560-1BD0-48C9-8F59-23D6639D198B}"/>
              </a:ext>
            </a:extLst>
          </p:cNvPr>
          <p:cNvSpPr/>
          <p:nvPr/>
        </p:nvSpPr>
        <p:spPr>
          <a:xfrm>
            <a:off x="5653669" y="1137125"/>
            <a:ext cx="31786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Причины пропуска патологий </a:t>
            </a:r>
          </a:p>
          <a:p>
            <a:pPr marL="357188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</a:rPr>
              <a:t>ограниченность зрения человека</a:t>
            </a:r>
          </a:p>
          <a:p>
            <a:pPr marL="357188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</a:rPr>
              <a:t>незнание признаков патологий </a:t>
            </a:r>
          </a:p>
          <a:p>
            <a:pPr marL="357188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100" dirty="0"/>
              <a:t>малый контраст признаков </a:t>
            </a:r>
          </a:p>
          <a:p>
            <a:pPr marL="357188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100" dirty="0"/>
              <a:t>зависимость от времени анализа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0B9298-7759-4C6C-B8DE-FA99A8622891}"/>
              </a:ext>
            </a:extLst>
          </p:cNvPr>
          <p:cNvSpPr/>
          <p:nvPr/>
        </p:nvSpPr>
        <p:spPr>
          <a:xfrm>
            <a:off x="5705708" y="3114047"/>
            <a:ext cx="28509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/>
              <a:t>Причины врачебных ошибок </a:t>
            </a:r>
          </a:p>
          <a:p>
            <a:pPr marL="357188" indent="-17938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100" dirty="0"/>
              <a:t>пропуск патологий</a:t>
            </a:r>
          </a:p>
          <a:p>
            <a:pPr marL="357188" indent="-17938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100" dirty="0"/>
              <a:t>невыявление динамики патологий</a:t>
            </a:r>
          </a:p>
          <a:p>
            <a:pPr marL="357188" indent="-17938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</a:rPr>
              <a:t>ограниченность памяти человека</a:t>
            </a:r>
          </a:p>
          <a:p>
            <a:pPr marL="357188" indent="-17938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</a:rPr>
              <a:t>ограниченность знаний человека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1107688" y="154340"/>
            <a:ext cx="7724612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b="1" dirty="0"/>
              <a:t>ДИАГНОСТИКА В СИСТЕМАХ МЕДИЦИНСКОЙ ВИЗУАЛИЗАЦИИ</a:t>
            </a:r>
            <a:endParaRPr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/>
          <a:p>
            <a:fld id="{00000000-1234-1234-1234-123412341234}" type="slidenum">
              <a:rPr lang="ru-RU"/>
              <a:pPr/>
              <a:t>3</a:t>
            </a:fld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804DE2-11CE-49C7-8EE1-0B2A57639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61" y="663407"/>
            <a:ext cx="6957823" cy="351283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6BE2C6-A81E-4097-82C3-5F6D427FFAC3}"/>
              </a:ext>
            </a:extLst>
          </p:cNvPr>
          <p:cNvSpPr/>
          <p:nvPr/>
        </p:nvSpPr>
        <p:spPr>
          <a:xfrm>
            <a:off x="2191643" y="464951"/>
            <a:ext cx="43075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ru-RU" sz="1200" b="1" i="1" dirty="0">
                <a:solidFill>
                  <a:srgbClr val="FF0000"/>
                </a:solidFill>
                <a:latin typeface="+mn-lt"/>
              </a:rPr>
              <a:t>Проблема - пропуск патологий и врачебные ошибки</a:t>
            </a:r>
          </a:p>
        </p:txBody>
      </p:sp>
      <p:graphicFrame>
        <p:nvGraphicFramePr>
          <p:cNvPr id="9" name="Таблица 2">
            <a:extLst>
              <a:ext uri="{FF2B5EF4-FFF2-40B4-BE49-F238E27FC236}">
                <a16:creationId xmlns:a16="http://schemas.microsoft.com/office/drawing/2014/main" id="{F5EAD1FA-ED24-4D92-ABD2-0664BD6AE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30551"/>
              </p:ext>
            </p:extLst>
          </p:nvPr>
        </p:nvGraphicFramePr>
        <p:xfrm>
          <a:off x="1167161" y="4169880"/>
          <a:ext cx="7031627" cy="548644"/>
        </p:xfrm>
        <a:graphic>
          <a:graphicData uri="http://schemas.openxmlformats.org/drawingml/2006/table">
            <a:tbl>
              <a:tblPr firstRow="1" bandRow="1"/>
              <a:tblGrid>
                <a:gridCol w="2076407">
                  <a:extLst>
                    <a:ext uri="{9D8B030D-6E8A-4147-A177-3AD203B41FA5}">
                      <a16:colId xmlns:a16="http://schemas.microsoft.com/office/drawing/2014/main" val="933281900"/>
                    </a:ext>
                  </a:extLst>
                </a:gridCol>
                <a:gridCol w="1804129">
                  <a:extLst>
                    <a:ext uri="{9D8B030D-6E8A-4147-A177-3AD203B41FA5}">
                      <a16:colId xmlns:a16="http://schemas.microsoft.com/office/drawing/2014/main" val="3933449669"/>
                    </a:ext>
                  </a:extLst>
                </a:gridCol>
                <a:gridCol w="3151091">
                  <a:extLst>
                    <a:ext uri="{9D8B030D-6E8A-4147-A177-3AD203B41FA5}">
                      <a16:colId xmlns:a16="http://schemas.microsoft.com/office/drawing/2014/main" val="169025891"/>
                    </a:ext>
                  </a:extLst>
                </a:gridCol>
              </a:tblGrid>
              <a:tr h="212492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ru-RU" sz="1200" b="1" dirty="0"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b="1" dirty="0">
                          <a:latin typeface="+mn-lt"/>
                        </a:rPr>
                        <a:t>Машинное зрение</a:t>
                      </a:r>
                    </a:p>
                  </a:txBody>
                  <a:tcPr marT="45721" marB="4572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b="1" dirty="0">
                          <a:latin typeface="+mn-lt"/>
                        </a:rPr>
                        <a:t>Машинный анализ</a:t>
                      </a:r>
                    </a:p>
                  </a:txBody>
                  <a:tcPr marT="45721" marB="4572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b="1" dirty="0">
                          <a:latin typeface="+mn-lt"/>
                        </a:rPr>
                        <a:t>Визуальный анализ</a:t>
                      </a:r>
                    </a:p>
                  </a:txBody>
                  <a:tcPr marT="45721" marB="45721">
                    <a:solidFill>
                      <a:srgbClr val="95E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65680"/>
                  </a:ext>
                </a:extLst>
              </a:tr>
              <a:tr h="212492">
                <a:tc vMerge="1">
                  <a:txBody>
                    <a:bodyPr/>
                    <a:lstStyle/>
                    <a:p>
                      <a:pPr algn="r"/>
                      <a:endParaRPr lang="ru-RU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ru-RU" sz="1200" b="1" dirty="0">
                          <a:latin typeface="+mn-lt"/>
                        </a:rPr>
                        <a:t>Человеко-машинный анализ (видеоаналитика)</a:t>
                      </a:r>
                    </a:p>
                  </a:txBody>
                  <a:tcPr marT="45721" marB="45721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26399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D3A2D53-7E2F-4319-8210-79980E7547D7}"/>
              </a:ext>
            </a:extLst>
          </p:cNvPr>
          <p:cNvSpPr/>
          <p:nvPr/>
        </p:nvSpPr>
        <p:spPr>
          <a:xfrm>
            <a:off x="1604344" y="4730979"/>
            <a:ext cx="6421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ru-RU" sz="1200" b="1" i="1" dirty="0">
                <a:solidFill>
                  <a:srgbClr val="FF0000"/>
                </a:solidFill>
                <a:latin typeface="+mn-lt"/>
              </a:rPr>
              <a:t>Качество диагностики по изображениям пациентов определяет слабое звено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20016" y="154340"/>
            <a:ext cx="8112284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b="1" dirty="0"/>
              <a:t>ОПТИМИЗАЦИЯ АЛГОРИТМОВ ВИДЕОАНАЛИТИКИ</a:t>
            </a:r>
            <a:br>
              <a:rPr lang="ru-RU" b="1" dirty="0"/>
            </a:br>
            <a:r>
              <a:rPr lang="ru-RU" b="1" dirty="0"/>
              <a:t>на основе моделирования и единой оценки качества</a:t>
            </a:r>
            <a:endParaRPr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/>
          <a:p>
            <a:fld id="{00000000-1234-1234-1234-123412341234}" type="slidenum">
              <a:rPr lang="ru-RU"/>
              <a:pPr/>
              <a:t>4</a:t>
            </a:fld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D557D1-AC16-4D88-B72C-56F6A9E90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16" y="814378"/>
            <a:ext cx="7670514" cy="386445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F5CC93-178E-40E2-B133-8AFCD4C6CFC3}"/>
              </a:ext>
            </a:extLst>
          </p:cNvPr>
          <p:cNvSpPr/>
          <p:nvPr/>
        </p:nvSpPr>
        <p:spPr>
          <a:xfrm>
            <a:off x="736743" y="4727550"/>
            <a:ext cx="76705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</a:rPr>
              <a:t>Качество видеоаналитики изображений пациента определяет точность, время и цену диагностики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25250" y="154340"/>
            <a:ext cx="7907049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b="1" dirty="0"/>
              <a:t>ВНЕДРЕНИЯ АЛГОРИТМОВ ВИДЕОАНАЛИТИКИ</a:t>
            </a:r>
            <a:endParaRPr dirty="0"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/>
          <a:p>
            <a:fld id="{00000000-1234-1234-1234-123412341234}" type="slidenum">
              <a:rPr lang="ru-RU"/>
              <a:pPr/>
              <a:t>5</a:t>
            </a:fld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640E9F-B2C3-4BD9-A4D3-FBE17C2D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50" y="949281"/>
            <a:ext cx="3646750" cy="35113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3D971E-673A-4858-861B-1EA87B103820}"/>
              </a:ext>
            </a:extLst>
          </p:cNvPr>
          <p:cNvSpPr/>
          <p:nvPr/>
        </p:nvSpPr>
        <p:spPr>
          <a:xfrm>
            <a:off x="4928841" y="858254"/>
            <a:ext cx="364675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Решаемые задачи видеоаналитики: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100" dirty="0"/>
              <a:t>поиск и обнаружение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100" dirty="0"/>
              <a:t>распознавание и локализация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100" dirty="0"/>
              <a:t>анализ изменений объектов</a:t>
            </a:r>
          </a:p>
          <a:p>
            <a:pPr>
              <a:spcBef>
                <a:spcPts val="600"/>
              </a:spcBef>
            </a:pPr>
            <a:r>
              <a:rPr lang="ru-RU" sz="1200" b="1" dirty="0"/>
              <a:t>Характеристики: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100" dirty="0"/>
              <a:t>увеличение размера до 100 раз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100" dirty="0"/>
              <a:t>увеличение контраста до 5 раз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100" dirty="0"/>
              <a:t>увеличение видимых градаций до 9 раз 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100" dirty="0"/>
              <a:t>анализ в реальном масштабе времени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100" dirty="0"/>
              <a:t>совмещение до 0,15% Н (ТВ кадра)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100" dirty="0"/>
              <a:t>координатные искажения до 1% Н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100" dirty="0"/>
              <a:t>искажения яркости до 3-5 % контраста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100" dirty="0"/>
              <a:t>точность измерения геометрии до 10%</a:t>
            </a:r>
          </a:p>
          <a:p>
            <a:pPr>
              <a:spcBef>
                <a:spcPts val="600"/>
              </a:spcBef>
            </a:pPr>
            <a:r>
              <a:rPr lang="ru-RU" sz="1200" b="1" dirty="0"/>
              <a:t>Применения: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200" dirty="0"/>
              <a:t>рентгенодиагностика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200" dirty="0"/>
              <a:t>судмедэкспертиза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200" dirty="0"/>
              <a:t>криминалистика</a:t>
            </a:r>
          </a:p>
          <a:p>
            <a:pPr marL="357188" indent="-179388">
              <a:buFont typeface="Wingdings" panose="05000000000000000000" pitchFamily="2" charset="2"/>
              <a:buChar char="ü"/>
            </a:pPr>
            <a:r>
              <a:rPr lang="ru-RU" sz="1200" dirty="0"/>
              <a:t>дешифровка космических снимков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CC24A1-D8E0-4589-843C-9A0FD39C20B1}"/>
              </a:ext>
            </a:extLst>
          </p:cNvPr>
          <p:cNvSpPr/>
          <p:nvPr/>
        </p:nvSpPr>
        <p:spPr>
          <a:xfrm>
            <a:off x="620693" y="523103"/>
            <a:ext cx="70364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Телевизионная установка для анализа рентгенограмм УАР-2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E8BEEB-C094-4484-8950-4FD1FBF895A9}"/>
              </a:ext>
            </a:extLst>
          </p:cNvPr>
          <p:cNvSpPr/>
          <p:nvPr/>
        </p:nvSpPr>
        <p:spPr>
          <a:xfrm>
            <a:off x="620693" y="4502310"/>
            <a:ext cx="6962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Tx/>
              <a:defRPr/>
            </a:pPr>
            <a:r>
              <a:rPr lang="ru-RU" sz="1200" b="1" kern="1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 медалей ВДНХ СССР (1 золотая, 4 серебряные, 9 бронзовых)</a:t>
            </a:r>
            <a:endParaRPr lang="ru-RU" sz="12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9BFABE-F4FB-42EF-93E8-6A6F052CC8C3}"/>
              </a:ext>
            </a:extLst>
          </p:cNvPr>
          <p:cNvSpPr/>
          <p:nvPr/>
        </p:nvSpPr>
        <p:spPr>
          <a:xfrm>
            <a:off x="977534" y="4730979"/>
            <a:ext cx="7598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УАР-2 создана на основе авторской методики, защищенной 8 патентами РФ на изобретения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549810" y="154340"/>
            <a:ext cx="6246778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b="1" dirty="0"/>
              <a:t>АВТОРСКИЕ АЛГОРИТМЫ ВИДЕОАНАЛИТИКИ В УАР-2</a:t>
            </a:r>
            <a:br>
              <a:rPr lang="ru-RU" b="1" dirty="0"/>
            </a:br>
            <a:endParaRPr dirty="0"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/>
          <a:p>
            <a:fld id="{00000000-1234-1234-1234-123412341234}" type="slidenum">
              <a:rPr lang="ru-RU"/>
              <a:pPr/>
              <a:t>6</a:t>
            </a:fld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695C1F-C398-4A6E-AB7B-E8F18236D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09" y="757364"/>
            <a:ext cx="7664923" cy="360231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4B604-6007-414E-B346-4EB8D0913090}"/>
              </a:ext>
            </a:extLst>
          </p:cNvPr>
          <p:cNvSpPr/>
          <p:nvPr/>
        </p:nvSpPr>
        <p:spPr>
          <a:xfrm>
            <a:off x="579863" y="480365"/>
            <a:ext cx="74050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</a:pPr>
            <a:r>
              <a:rPr lang="ru-RU" sz="1200" b="1" dirty="0">
                <a:latin typeface="+mn-lt"/>
              </a:rPr>
              <a:t>Увеличение градационного разрешения при телевизионной раскраске изображений</a:t>
            </a:r>
            <a:endParaRPr lang="ru-RU" sz="1200" dirty="0"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54B9B2-4833-4360-BCBD-F8EAC17A8FFB}"/>
              </a:ext>
            </a:extLst>
          </p:cNvPr>
          <p:cNvSpPr/>
          <p:nvPr/>
        </p:nvSpPr>
        <p:spPr>
          <a:xfrm>
            <a:off x="490654" y="4404333"/>
            <a:ext cx="7494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</a:pPr>
            <a:r>
              <a:rPr lang="ru-RU" sz="1200" b="1" dirty="0">
                <a:latin typeface="+mn-lt"/>
              </a:rPr>
              <a:t>а) Визуализация муаров ТИТ 0249                            б) Визуальная денситометрия томограмм</a:t>
            </a:r>
            <a:endParaRPr lang="ru-RU" sz="1200" dirty="0"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1BD2BB-0F59-49D8-BE6A-C876324D10D0}"/>
              </a:ext>
            </a:extLst>
          </p:cNvPr>
          <p:cNvSpPr/>
          <p:nvPr/>
        </p:nvSpPr>
        <p:spPr>
          <a:xfrm>
            <a:off x="549809" y="4712161"/>
            <a:ext cx="7761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FF0000"/>
                </a:solidFill>
              </a:rPr>
              <a:t>Алгоритмы адаптивны к решаемым задачам, параметрам изображений, искажениям ТВ систем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1040780" y="154340"/>
            <a:ext cx="6579220" cy="57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b="1" dirty="0"/>
              <a:t>ВИДЕОАНАЛИТИКА НА ОСНОВЕ БАЗ ДАННЫХ И ЗНАНИЙ</a:t>
            </a:r>
            <a:br>
              <a:rPr lang="ru-RU" b="1" dirty="0"/>
            </a:br>
            <a:r>
              <a:rPr lang="ru-RU" b="1" dirty="0"/>
              <a:t>по образам признаков здоровья («нормы») и патологий</a:t>
            </a:r>
            <a:br>
              <a:rPr lang="ru-RU" b="1" dirty="0"/>
            </a:br>
            <a:endParaRPr dirty="0"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/>
          <a:p>
            <a:fld id="{00000000-1234-1234-1234-123412341234}" type="slidenum">
              <a:rPr lang="ru-RU"/>
              <a:pPr/>
              <a:t>7</a:t>
            </a:fld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EBB0D0-768B-4438-8ADC-93199EADD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80" y="916333"/>
            <a:ext cx="7471348" cy="37682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3E688E-37B9-4AB6-A8FF-4C3C07474573}"/>
              </a:ext>
            </a:extLst>
          </p:cNvPr>
          <p:cNvSpPr/>
          <p:nvPr/>
        </p:nvSpPr>
        <p:spPr>
          <a:xfrm>
            <a:off x="1040780" y="4712161"/>
            <a:ext cx="7471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ИНТЕРНЕТ-ЦЕНТРЫ ИНТЕЛЛЕКТУАЛЬНОЙ ПОДДЕРЖКИ РЕШЕНИЙ ПАЦИЕНТОВ И ВРАЧЕЙ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944134" y="154336"/>
            <a:ext cx="7888165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b="1" dirty="0"/>
              <a:t>КОНКУРЕНТНЫЕ ПРЕИМУЩЕСТВА И РЫНКИ ПРОЕКТА</a:t>
            </a:r>
            <a:br>
              <a:rPr lang="ru-RU" b="1" dirty="0"/>
            </a:br>
            <a:endParaRPr dirty="0"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/>
          <a:p>
            <a:fld id="{00000000-1234-1234-1234-123412341234}" type="slidenum">
              <a:rPr lang="ru-RU"/>
              <a:pPr/>
              <a:t>8</a:t>
            </a:fld>
            <a:endParaRPr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80322B-17B0-4A15-8F8F-37F3E76B2640}"/>
              </a:ext>
            </a:extLst>
          </p:cNvPr>
          <p:cNvSpPr/>
          <p:nvPr/>
        </p:nvSpPr>
        <p:spPr>
          <a:xfrm>
            <a:off x="3029197" y="447713"/>
            <a:ext cx="2053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200" b="1" dirty="0"/>
              <a:t>Сравнение с аналогами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A07861-7834-416C-A8CD-B1ECA72D1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35" y="755490"/>
            <a:ext cx="6704103" cy="42336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1315844" y="154340"/>
            <a:ext cx="7516456" cy="3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r>
              <a:rPr lang="ru-RU" b="1" dirty="0"/>
              <a:t>К ЗАЩИТЕ ИНТЕЛЛЕКТУАЛЬНОЙ СОБСТВЕННОСТИ</a:t>
            </a:r>
            <a:br>
              <a:rPr lang="ru-RU" b="1" dirty="0"/>
            </a:br>
            <a:endParaRPr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117013" y="4869479"/>
            <a:ext cx="790230" cy="1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noAutofit/>
          </a:bodyPr>
          <a:lstStyle/>
          <a:p>
            <a:fld id="{00000000-1234-1234-1234-123412341234}" type="slidenum">
              <a:rPr lang="ru-RU"/>
              <a:pPr/>
              <a:t>9</a:t>
            </a:fld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098CC9-625D-47F1-9B63-FC6998199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44" y="559924"/>
            <a:ext cx="6894695" cy="43693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639</Words>
  <Application>Microsoft Office PowerPoint</Application>
  <PresentationFormat>Экран (16:9)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Simple Light</vt:lpstr>
      <vt:lpstr>Презентация PowerPoint</vt:lpstr>
      <vt:lpstr>«ГОЛОВНАЯ БОЛЬ» И ПАЦИЕНТОВ И ВРАЧЕЙ</vt:lpstr>
      <vt:lpstr>ДИАГНОСТИКА В СИСТЕМАХ МЕДИЦИНСКОЙ ВИЗУАЛИЗАЦИИ</vt:lpstr>
      <vt:lpstr>ОПТИМИЗАЦИЯ АЛГОРИТМОВ ВИДЕОАНАЛИТИКИ на основе моделирования и единой оценки качества</vt:lpstr>
      <vt:lpstr>ВНЕДРЕНИЯ АЛГОРИТМОВ ВИДЕОАНАЛИТИКИ</vt:lpstr>
      <vt:lpstr>АВТОРСКИЕ АЛГОРИТМЫ ВИДЕОАНАЛИТИКИ В УАР-2 </vt:lpstr>
      <vt:lpstr>ВИДЕОАНАЛИТИКА НА ОСНОВЕ БАЗ ДАННЫХ И ЗНАНИЙ по образам признаков здоровья («нормы») и патологий </vt:lpstr>
      <vt:lpstr>КОНКУРЕНТНЫЕ ПРЕИМУЩЕСТВА И РЫНКИ ПРОЕКТА </vt:lpstr>
      <vt:lpstr>К ЗАЩИТЕ ИНТЕЛЛЕКТУАЛЬНОЙ СОБСТВЕННОСТИ </vt:lpstr>
      <vt:lpstr>ПРЕДЛОЖЕНИЯ ДЛЯ ИНВЕСТОРОВ И ПАРТНЁРОВ </vt:lpstr>
      <vt:lpstr>ИЗ ОТЗЫВОВ ПО КОНЦЕПЦИИ ПРОЕКТА </vt:lpstr>
      <vt:lpstr>КОМАНДА ПРОЕКТА </vt:lpstr>
      <vt:lpstr>КОНТАКТЫ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 Nikolaev</dc:creator>
  <cp:lastModifiedBy>Eugene Nikolaev</cp:lastModifiedBy>
  <cp:revision>37</cp:revision>
  <dcterms:modified xsi:type="dcterms:W3CDTF">2022-11-15T07:16:43Z</dcterms:modified>
</cp:coreProperties>
</file>