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944A"/>
    <a:srgbClr val="A8E4A0"/>
    <a:srgbClr val="30BA8F"/>
    <a:srgbClr val="606060"/>
    <a:srgbClr val="C7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8" d="100"/>
          <a:sy n="98" d="100"/>
        </p:scale>
        <p:origin x="7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849482944338195E-2"/>
          <c:y val="2.3349139965684117E-2"/>
          <c:w val="0.35526706562317562"/>
          <c:h val="0.8585510939393814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87-415F-90E2-9D423A240FF5}"/>
              </c:ext>
            </c:extLst>
          </c:dPt>
          <c:dPt>
            <c:idx val="1"/>
            <c:bubble3D val="0"/>
            <c:spPr>
              <a:solidFill>
                <a:schemeClr val="accent6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87-415F-90E2-9D423A240FF5}"/>
              </c:ext>
            </c:extLst>
          </c:dPt>
          <c:dPt>
            <c:idx val="2"/>
            <c:bubble3D val="0"/>
            <c:spPr>
              <a:solidFill>
                <a:schemeClr val="accent6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87-415F-90E2-9D423A240FF5}"/>
              </c:ext>
            </c:extLst>
          </c:dPt>
          <c:dPt>
            <c:idx val="3"/>
            <c:bubble3D val="0"/>
            <c:spPr>
              <a:solidFill>
                <a:schemeClr val="accent6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C87-415F-90E2-9D423A240FF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Пенсионеры</c:v>
                </c:pt>
                <c:pt idx="1">
                  <c:v>Взрослые</c:v>
                </c:pt>
                <c:pt idx="2">
                  <c:v>Подростки</c:v>
                </c:pt>
                <c:pt idx="3">
                  <c:v>Дети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4.0999999999999996</c:v>
                </c:pt>
                <c:pt idx="1">
                  <c:v>7.2</c:v>
                </c:pt>
                <c:pt idx="2">
                  <c:v>5.3</c:v>
                </c:pt>
                <c:pt idx="3">
                  <c:v>1.2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4CB2-4A75-ABDA-F56DAB5496E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581967227924915"/>
          <c:y val="8.8029475071805488E-2"/>
          <c:w val="0.31974821405799142"/>
          <c:h val="0.687235052758484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EB222A-6A13-42EE-B08D-DFEBF00E1AAB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339F2F-A3E2-483E-887B-D9161E0A2D22}">
      <dgm:prSet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24765" tIns="16510" rIns="24765" bIns="16510" numCol="1" spcCol="1270" anchor="t" anchorCtr="0"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  <a:cs typeface="+mn-cs"/>
            </a:rPr>
            <a:t>Уменьшение стресса среди населения России</a:t>
          </a:r>
        </a:p>
      </dgm:t>
    </dgm:pt>
    <dgm:pt modelId="{66353208-F28C-4ABA-A44D-162D67FFFE43}" type="parTrans" cxnId="{EAA22A13-4F4F-459A-BAC7-0BB70F55E1B9}">
      <dgm:prSet/>
      <dgm:spPr/>
      <dgm:t>
        <a:bodyPr/>
        <a:lstStyle/>
        <a:p>
          <a:endParaRPr lang="ru-RU"/>
        </a:p>
      </dgm:t>
    </dgm:pt>
    <dgm:pt modelId="{16429471-8560-4395-964F-3AB928E779D4}" type="sibTrans" cxnId="{EAA22A13-4F4F-459A-BAC7-0BB70F55E1B9}">
      <dgm:prSet/>
      <dgm:spPr/>
      <dgm:t>
        <a:bodyPr/>
        <a:lstStyle/>
        <a:p>
          <a:endParaRPr lang="ru-RU"/>
        </a:p>
      </dgm:t>
    </dgm:pt>
    <dgm:pt modelId="{AD3CEF54-43E9-41E1-80A5-AC728454F7B7}">
      <dgm:prSet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24765" tIns="16510" rIns="24765" bIns="16510" numCol="1" spcCol="1270" anchor="t" anchorCtr="0"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  <a:cs typeface="+mn-cs"/>
            </a:rPr>
            <a:t>Возможность выращивать различные садовые культуры прямо у себя дома</a:t>
          </a:r>
        </a:p>
      </dgm:t>
    </dgm:pt>
    <dgm:pt modelId="{4DF85CE1-733A-4739-AFE5-A1A2027E4E0C}" type="parTrans" cxnId="{54EE550C-D24C-438D-B1FA-C8FF24EF761D}">
      <dgm:prSet/>
      <dgm:spPr/>
      <dgm:t>
        <a:bodyPr/>
        <a:lstStyle/>
        <a:p>
          <a:endParaRPr lang="ru-RU"/>
        </a:p>
      </dgm:t>
    </dgm:pt>
    <dgm:pt modelId="{C510EBC2-433F-49D6-8983-CF7510B4C92A}" type="sibTrans" cxnId="{54EE550C-D24C-438D-B1FA-C8FF24EF761D}">
      <dgm:prSet/>
      <dgm:spPr/>
      <dgm:t>
        <a:bodyPr/>
        <a:lstStyle/>
        <a:p>
          <a:endParaRPr lang="ru-RU"/>
        </a:p>
      </dgm:t>
    </dgm:pt>
    <dgm:pt modelId="{D79A73A5-3C49-4021-BAEE-E483C27B29C9}">
      <dgm:prSet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24765" tIns="16510" rIns="24765" bIns="16510" numCol="1" spcCol="1270" anchor="t" anchorCtr="0"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  <a:cs typeface="+mn-cs"/>
            </a:rPr>
            <a:t>Система </a:t>
          </a:r>
          <a:r>
            <a:rPr 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  <a:cs typeface="+mn-cs"/>
            </a:rPr>
            <a:t>Oasis</a:t>
          </a:r>
          <a:r>
            <a:rPr lang="ru-RU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  <a:cs typeface="+mn-cs"/>
            </a:rPr>
            <a:t> не требует большого внимания к себе</a:t>
          </a:r>
        </a:p>
      </dgm:t>
    </dgm:pt>
    <dgm:pt modelId="{17CBBF47-BDC0-4AC4-B87E-492787DFDB91}" type="parTrans" cxnId="{03852A2D-E42D-4332-8D12-73F5A2ECD781}">
      <dgm:prSet/>
      <dgm:spPr/>
      <dgm:t>
        <a:bodyPr/>
        <a:lstStyle/>
        <a:p>
          <a:endParaRPr lang="ru-RU"/>
        </a:p>
      </dgm:t>
    </dgm:pt>
    <dgm:pt modelId="{4F3F94AE-4D9E-4DC9-A8EE-FD211DD19B9A}" type="sibTrans" cxnId="{03852A2D-E42D-4332-8D12-73F5A2ECD781}">
      <dgm:prSet/>
      <dgm:spPr/>
      <dgm:t>
        <a:bodyPr/>
        <a:lstStyle/>
        <a:p>
          <a:endParaRPr lang="ru-RU"/>
        </a:p>
      </dgm:t>
    </dgm:pt>
    <dgm:pt modelId="{2FE18AF8-DB03-4DCB-AF2F-5F2E02934D7A}">
      <dgm:prSet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24765" tIns="16510" rIns="24765" bIns="16510" numCol="1" spcCol="1270" anchor="t" anchorCtr="0"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  <a:cs typeface="+mn-cs"/>
            </a:rPr>
            <a:t>Не имеет должного качества аналогов на территории России</a:t>
          </a:r>
        </a:p>
      </dgm:t>
    </dgm:pt>
    <dgm:pt modelId="{862AB625-512C-4B40-9CD6-5215AD155854}" type="parTrans" cxnId="{C2D026DF-85C3-46EA-AFE0-1BAE1A5FC636}">
      <dgm:prSet/>
      <dgm:spPr/>
      <dgm:t>
        <a:bodyPr/>
        <a:lstStyle/>
        <a:p>
          <a:endParaRPr lang="ru-RU"/>
        </a:p>
      </dgm:t>
    </dgm:pt>
    <dgm:pt modelId="{D1F66B21-D34A-4888-AF40-66D66899E3A1}" type="sibTrans" cxnId="{C2D026DF-85C3-46EA-AFE0-1BAE1A5FC636}">
      <dgm:prSet/>
      <dgm:spPr/>
      <dgm:t>
        <a:bodyPr/>
        <a:lstStyle/>
        <a:p>
          <a:endParaRPr lang="ru-RU"/>
        </a:p>
      </dgm:t>
    </dgm:pt>
    <dgm:pt modelId="{4C10DB27-E06D-4BBE-8988-3C4FCB49748C}">
      <dgm:prSet custT="1"/>
      <dgm:spPr>
        <a:noFill/>
        <a:ln>
          <a:noFill/>
        </a:ln>
      </dgm:spPr>
      <dgm:t>
        <a:bodyPr anchor="t" anchorCtr="0"/>
        <a:lstStyle/>
        <a:p>
          <a:r>
            <a: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</a:rPr>
            <a:t>Oasis</a:t>
          </a:r>
          <a:r>
            <a: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</a:rPr>
            <a:t> является отличной и доступной средой роста для всей флоры в жилых домах</a:t>
          </a:r>
        </a:p>
      </dgm:t>
    </dgm:pt>
    <dgm:pt modelId="{20EFB553-7DB7-491C-9EB7-05AC2DEAE21B}" type="parTrans" cxnId="{59B6382E-4750-406E-8B87-9257CFA36DCB}">
      <dgm:prSet/>
      <dgm:spPr/>
      <dgm:t>
        <a:bodyPr/>
        <a:lstStyle/>
        <a:p>
          <a:endParaRPr lang="ru-RU"/>
        </a:p>
      </dgm:t>
    </dgm:pt>
    <dgm:pt modelId="{8732636B-BA01-4E62-8F87-BCE1BAD7AD7F}" type="sibTrans" cxnId="{59B6382E-4750-406E-8B87-9257CFA36DCB}">
      <dgm:prSet/>
      <dgm:spPr/>
      <dgm:t>
        <a:bodyPr/>
        <a:lstStyle/>
        <a:p>
          <a:endParaRPr lang="ru-RU"/>
        </a:p>
      </dgm:t>
    </dgm:pt>
    <dgm:pt modelId="{30AC6107-D13E-4288-A60F-73E122320847}" type="pres">
      <dgm:prSet presAssocID="{58EB222A-6A13-42EE-B08D-DFEBF00E1AA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FE412A2-E121-429D-AA52-1CB949C852C8}" type="pres">
      <dgm:prSet presAssocID="{08339F2F-A3E2-483E-887B-D9161E0A2D22}" presName="root" presStyleCnt="0"/>
      <dgm:spPr/>
    </dgm:pt>
    <dgm:pt modelId="{6EC34015-2974-4593-9A99-ECEF7C544A76}" type="pres">
      <dgm:prSet presAssocID="{08339F2F-A3E2-483E-887B-D9161E0A2D22}" presName="rootComposite" presStyleCnt="0"/>
      <dgm:spPr/>
    </dgm:pt>
    <dgm:pt modelId="{37A87F60-03FF-44C1-B060-667770896536}" type="pres">
      <dgm:prSet presAssocID="{08339F2F-A3E2-483E-887B-D9161E0A2D22}" presName="rootText" presStyleLbl="node1" presStyleIdx="0" presStyleCnt="5" custLinFactNeighborX="-32" custLinFactNeighborY="-615"/>
      <dgm:spPr>
        <a:xfrm>
          <a:off x="5486" y="1936052"/>
          <a:ext cx="1870843" cy="935421"/>
        </a:xfrm>
        <a:prstGeom prst="roundRect">
          <a:avLst>
            <a:gd name="adj" fmla="val 10000"/>
          </a:avLst>
        </a:prstGeom>
      </dgm:spPr>
    </dgm:pt>
    <dgm:pt modelId="{B132A6A6-B593-44A6-A48A-10548CE6DE1B}" type="pres">
      <dgm:prSet presAssocID="{08339F2F-A3E2-483E-887B-D9161E0A2D22}" presName="rootConnector" presStyleLbl="node1" presStyleIdx="0" presStyleCnt="5"/>
      <dgm:spPr/>
    </dgm:pt>
    <dgm:pt modelId="{CA87B854-63D5-4C24-9983-1669FF4AECF5}" type="pres">
      <dgm:prSet presAssocID="{08339F2F-A3E2-483E-887B-D9161E0A2D22}" presName="childShape" presStyleCnt="0"/>
      <dgm:spPr/>
    </dgm:pt>
    <dgm:pt modelId="{4037820F-D427-4676-9A5A-F6AFFA30ED01}" type="pres">
      <dgm:prSet presAssocID="{AD3CEF54-43E9-41E1-80A5-AC728454F7B7}" presName="root" presStyleCnt="0"/>
      <dgm:spPr/>
    </dgm:pt>
    <dgm:pt modelId="{F14DFFF6-1AE6-47C7-845E-0A5D583BEF86}" type="pres">
      <dgm:prSet presAssocID="{AD3CEF54-43E9-41E1-80A5-AC728454F7B7}" presName="rootComposite" presStyleCnt="0"/>
      <dgm:spPr/>
    </dgm:pt>
    <dgm:pt modelId="{F63F5C70-BD46-436C-B5C4-B7C4A0C0BC11}" type="pres">
      <dgm:prSet presAssocID="{AD3CEF54-43E9-41E1-80A5-AC728454F7B7}" presName="rootText" presStyleLbl="node1" presStyleIdx="1" presStyleCnt="5" custLinFactNeighborX="2541" custLinFactNeighborY="11379"/>
      <dgm:spPr>
        <a:xfrm>
          <a:off x="2344041" y="1936052"/>
          <a:ext cx="1870843" cy="935421"/>
        </a:xfrm>
        <a:prstGeom prst="roundRect">
          <a:avLst>
            <a:gd name="adj" fmla="val 10000"/>
          </a:avLst>
        </a:prstGeom>
      </dgm:spPr>
    </dgm:pt>
    <dgm:pt modelId="{90F6632F-DD17-4F43-B37A-4E8F9E12D5A8}" type="pres">
      <dgm:prSet presAssocID="{AD3CEF54-43E9-41E1-80A5-AC728454F7B7}" presName="rootConnector" presStyleLbl="node1" presStyleIdx="1" presStyleCnt="5"/>
      <dgm:spPr/>
    </dgm:pt>
    <dgm:pt modelId="{1B00B10D-9B2A-493D-8F35-9553EB749C96}" type="pres">
      <dgm:prSet presAssocID="{AD3CEF54-43E9-41E1-80A5-AC728454F7B7}" presName="childShape" presStyleCnt="0"/>
      <dgm:spPr/>
    </dgm:pt>
    <dgm:pt modelId="{5C1536F4-0FAA-41A9-B2F2-8FBD70AA203F}" type="pres">
      <dgm:prSet presAssocID="{D79A73A5-3C49-4021-BAEE-E483C27B29C9}" presName="root" presStyleCnt="0"/>
      <dgm:spPr/>
    </dgm:pt>
    <dgm:pt modelId="{88A39E32-A55E-48E0-A8A5-5F08F8B75CC0}" type="pres">
      <dgm:prSet presAssocID="{D79A73A5-3C49-4021-BAEE-E483C27B29C9}" presName="rootComposite" presStyleCnt="0"/>
      <dgm:spPr/>
    </dgm:pt>
    <dgm:pt modelId="{FBE280EE-A100-4014-B191-F6A150B78B1D}" type="pres">
      <dgm:prSet presAssocID="{D79A73A5-3C49-4021-BAEE-E483C27B29C9}" presName="rootText" presStyleLbl="node1" presStyleIdx="2" presStyleCnt="5" custScaleX="106487"/>
      <dgm:spPr>
        <a:xfrm>
          <a:off x="4682596" y="1936052"/>
          <a:ext cx="1870843" cy="935421"/>
        </a:xfrm>
        <a:prstGeom prst="roundRect">
          <a:avLst>
            <a:gd name="adj" fmla="val 10000"/>
          </a:avLst>
        </a:prstGeom>
      </dgm:spPr>
    </dgm:pt>
    <dgm:pt modelId="{9B629B4C-A369-4785-9FD9-FB1FBF333F44}" type="pres">
      <dgm:prSet presAssocID="{D79A73A5-3C49-4021-BAEE-E483C27B29C9}" presName="rootConnector" presStyleLbl="node1" presStyleIdx="2" presStyleCnt="5"/>
      <dgm:spPr/>
    </dgm:pt>
    <dgm:pt modelId="{EFC17632-6C0E-43F0-BC69-FF2D4F5AD660}" type="pres">
      <dgm:prSet presAssocID="{D79A73A5-3C49-4021-BAEE-E483C27B29C9}" presName="childShape" presStyleCnt="0"/>
      <dgm:spPr/>
    </dgm:pt>
    <dgm:pt modelId="{3DA7BADF-AFC3-4BC0-84A9-21DE9F33FC6F}" type="pres">
      <dgm:prSet presAssocID="{2FE18AF8-DB03-4DCB-AF2F-5F2E02934D7A}" presName="root" presStyleCnt="0"/>
      <dgm:spPr/>
    </dgm:pt>
    <dgm:pt modelId="{3166D496-2353-4FAF-9BF8-5963AA5E6AC5}" type="pres">
      <dgm:prSet presAssocID="{2FE18AF8-DB03-4DCB-AF2F-5F2E02934D7A}" presName="rootComposite" presStyleCnt="0"/>
      <dgm:spPr/>
    </dgm:pt>
    <dgm:pt modelId="{CE6031D2-7869-4909-B501-3B82F65FAA41}" type="pres">
      <dgm:prSet presAssocID="{2FE18AF8-DB03-4DCB-AF2F-5F2E02934D7A}" presName="rootText" presStyleLbl="node1" presStyleIdx="3" presStyleCnt="5" custLinFactNeighborX="-670" custLinFactNeighborY="3125"/>
      <dgm:spPr>
        <a:xfrm>
          <a:off x="7021150" y="1936052"/>
          <a:ext cx="1870843" cy="935421"/>
        </a:xfrm>
        <a:prstGeom prst="roundRect">
          <a:avLst>
            <a:gd name="adj" fmla="val 10000"/>
          </a:avLst>
        </a:prstGeom>
      </dgm:spPr>
    </dgm:pt>
    <dgm:pt modelId="{040828CF-26FD-4BC7-94D1-F6F53343CD27}" type="pres">
      <dgm:prSet presAssocID="{2FE18AF8-DB03-4DCB-AF2F-5F2E02934D7A}" presName="rootConnector" presStyleLbl="node1" presStyleIdx="3" presStyleCnt="5"/>
      <dgm:spPr/>
    </dgm:pt>
    <dgm:pt modelId="{94C77184-1A6A-4CBB-A18E-9503342A7731}" type="pres">
      <dgm:prSet presAssocID="{2FE18AF8-DB03-4DCB-AF2F-5F2E02934D7A}" presName="childShape" presStyleCnt="0"/>
      <dgm:spPr/>
    </dgm:pt>
    <dgm:pt modelId="{B3A4BB79-C17A-4B44-94C1-65D8B25202D2}" type="pres">
      <dgm:prSet presAssocID="{4C10DB27-E06D-4BBE-8988-3C4FCB49748C}" presName="root" presStyleCnt="0"/>
      <dgm:spPr/>
    </dgm:pt>
    <dgm:pt modelId="{A1909CF0-79DB-4499-AE5B-B090C881C0ED}" type="pres">
      <dgm:prSet presAssocID="{4C10DB27-E06D-4BBE-8988-3C4FCB49748C}" presName="rootComposite" presStyleCnt="0"/>
      <dgm:spPr/>
    </dgm:pt>
    <dgm:pt modelId="{E0EFFD72-354A-485A-B866-DB5502B140A4}" type="pres">
      <dgm:prSet presAssocID="{4C10DB27-E06D-4BBE-8988-3C4FCB49748C}" presName="rootText" presStyleLbl="node1" presStyleIdx="4" presStyleCnt="5" custLinFactNeighborX="-1090" custLinFactNeighborY="-833"/>
      <dgm:spPr/>
    </dgm:pt>
    <dgm:pt modelId="{26B8A6B9-C99C-436F-A39D-B1BFA6E82670}" type="pres">
      <dgm:prSet presAssocID="{4C10DB27-E06D-4BBE-8988-3C4FCB49748C}" presName="rootConnector" presStyleLbl="node1" presStyleIdx="4" presStyleCnt="5"/>
      <dgm:spPr/>
    </dgm:pt>
    <dgm:pt modelId="{62A351AD-5D4B-43EA-AD61-1E45A7554861}" type="pres">
      <dgm:prSet presAssocID="{4C10DB27-E06D-4BBE-8988-3C4FCB49748C}" presName="childShape" presStyleCnt="0"/>
      <dgm:spPr/>
    </dgm:pt>
  </dgm:ptLst>
  <dgm:cxnLst>
    <dgm:cxn modelId="{54EE550C-D24C-438D-B1FA-C8FF24EF761D}" srcId="{58EB222A-6A13-42EE-B08D-DFEBF00E1AAB}" destId="{AD3CEF54-43E9-41E1-80A5-AC728454F7B7}" srcOrd="1" destOrd="0" parTransId="{4DF85CE1-733A-4739-AFE5-A1A2027E4E0C}" sibTransId="{C510EBC2-433F-49D6-8983-CF7510B4C92A}"/>
    <dgm:cxn modelId="{EAA22A13-4F4F-459A-BAC7-0BB70F55E1B9}" srcId="{58EB222A-6A13-42EE-B08D-DFEBF00E1AAB}" destId="{08339F2F-A3E2-483E-887B-D9161E0A2D22}" srcOrd="0" destOrd="0" parTransId="{66353208-F28C-4ABA-A44D-162D67FFFE43}" sibTransId="{16429471-8560-4395-964F-3AB928E779D4}"/>
    <dgm:cxn modelId="{E3512227-8FC2-4B11-B477-BD54A9DEC2DE}" type="presOf" srcId="{AD3CEF54-43E9-41E1-80A5-AC728454F7B7}" destId="{90F6632F-DD17-4F43-B37A-4E8F9E12D5A8}" srcOrd="1" destOrd="0" presId="urn:microsoft.com/office/officeart/2005/8/layout/hierarchy3"/>
    <dgm:cxn modelId="{03852A2D-E42D-4332-8D12-73F5A2ECD781}" srcId="{58EB222A-6A13-42EE-B08D-DFEBF00E1AAB}" destId="{D79A73A5-3C49-4021-BAEE-E483C27B29C9}" srcOrd="2" destOrd="0" parTransId="{17CBBF47-BDC0-4AC4-B87E-492787DFDB91}" sibTransId="{4F3F94AE-4D9E-4DC9-A8EE-FD211DD19B9A}"/>
    <dgm:cxn modelId="{59B6382E-4750-406E-8B87-9257CFA36DCB}" srcId="{58EB222A-6A13-42EE-B08D-DFEBF00E1AAB}" destId="{4C10DB27-E06D-4BBE-8988-3C4FCB49748C}" srcOrd="4" destOrd="0" parTransId="{20EFB553-7DB7-491C-9EB7-05AC2DEAE21B}" sibTransId="{8732636B-BA01-4E62-8F87-BCE1BAD7AD7F}"/>
    <dgm:cxn modelId="{9B771B55-937B-44B4-984C-AE75E5AE0065}" type="presOf" srcId="{D79A73A5-3C49-4021-BAEE-E483C27B29C9}" destId="{9B629B4C-A369-4785-9FD9-FB1FBF333F44}" srcOrd="1" destOrd="0" presId="urn:microsoft.com/office/officeart/2005/8/layout/hierarchy3"/>
    <dgm:cxn modelId="{A62C8955-055D-4EAD-BEEC-E8DD718E28BC}" type="presOf" srcId="{08339F2F-A3E2-483E-887B-D9161E0A2D22}" destId="{37A87F60-03FF-44C1-B060-667770896536}" srcOrd="0" destOrd="0" presId="urn:microsoft.com/office/officeart/2005/8/layout/hierarchy3"/>
    <dgm:cxn modelId="{73630C57-B347-40CD-8494-67439D58F7AE}" type="presOf" srcId="{AD3CEF54-43E9-41E1-80A5-AC728454F7B7}" destId="{F63F5C70-BD46-436C-B5C4-B7C4A0C0BC11}" srcOrd="0" destOrd="0" presId="urn:microsoft.com/office/officeart/2005/8/layout/hierarchy3"/>
    <dgm:cxn modelId="{AEDEC778-C3CB-4137-8417-009587A9463C}" type="presOf" srcId="{D79A73A5-3C49-4021-BAEE-E483C27B29C9}" destId="{FBE280EE-A100-4014-B191-F6A150B78B1D}" srcOrd="0" destOrd="0" presId="urn:microsoft.com/office/officeart/2005/8/layout/hierarchy3"/>
    <dgm:cxn modelId="{AF60CDD0-AFCA-4AC4-B49E-7E94122076ED}" type="presOf" srcId="{2FE18AF8-DB03-4DCB-AF2F-5F2E02934D7A}" destId="{CE6031D2-7869-4909-B501-3B82F65FAA41}" srcOrd="0" destOrd="0" presId="urn:microsoft.com/office/officeart/2005/8/layout/hierarchy3"/>
    <dgm:cxn modelId="{7E3D27D4-4951-4066-94B0-4FF10E9B42F7}" type="presOf" srcId="{4C10DB27-E06D-4BBE-8988-3C4FCB49748C}" destId="{26B8A6B9-C99C-436F-A39D-B1BFA6E82670}" srcOrd="1" destOrd="0" presId="urn:microsoft.com/office/officeart/2005/8/layout/hierarchy3"/>
    <dgm:cxn modelId="{C2D026DF-85C3-46EA-AFE0-1BAE1A5FC636}" srcId="{58EB222A-6A13-42EE-B08D-DFEBF00E1AAB}" destId="{2FE18AF8-DB03-4DCB-AF2F-5F2E02934D7A}" srcOrd="3" destOrd="0" parTransId="{862AB625-512C-4B40-9CD6-5215AD155854}" sibTransId="{D1F66B21-D34A-4888-AF40-66D66899E3A1}"/>
    <dgm:cxn modelId="{07447BEC-5124-4A7E-8E02-0E6A306EA64F}" type="presOf" srcId="{58EB222A-6A13-42EE-B08D-DFEBF00E1AAB}" destId="{30AC6107-D13E-4288-A60F-73E122320847}" srcOrd="0" destOrd="0" presId="urn:microsoft.com/office/officeart/2005/8/layout/hierarchy3"/>
    <dgm:cxn modelId="{702ACEF3-C55B-40B6-8EB4-42428BFBA779}" type="presOf" srcId="{4C10DB27-E06D-4BBE-8988-3C4FCB49748C}" destId="{E0EFFD72-354A-485A-B866-DB5502B140A4}" srcOrd="0" destOrd="0" presId="urn:microsoft.com/office/officeart/2005/8/layout/hierarchy3"/>
    <dgm:cxn modelId="{90310FF9-3047-4A9C-B3F3-C611A8411262}" type="presOf" srcId="{2FE18AF8-DB03-4DCB-AF2F-5F2E02934D7A}" destId="{040828CF-26FD-4BC7-94D1-F6F53343CD27}" srcOrd="1" destOrd="0" presId="urn:microsoft.com/office/officeart/2005/8/layout/hierarchy3"/>
    <dgm:cxn modelId="{6E7161FE-F81B-45C5-8678-F6C7BD76AA84}" type="presOf" srcId="{08339F2F-A3E2-483E-887B-D9161E0A2D22}" destId="{B132A6A6-B593-44A6-A48A-10548CE6DE1B}" srcOrd="1" destOrd="0" presId="urn:microsoft.com/office/officeart/2005/8/layout/hierarchy3"/>
    <dgm:cxn modelId="{1F22073A-CBD5-4C81-95CB-15255C2AF9E1}" type="presParOf" srcId="{30AC6107-D13E-4288-A60F-73E122320847}" destId="{4FE412A2-E121-429D-AA52-1CB949C852C8}" srcOrd="0" destOrd="0" presId="urn:microsoft.com/office/officeart/2005/8/layout/hierarchy3"/>
    <dgm:cxn modelId="{3B4B2371-6499-4C40-BCE8-D5E0A0E239AF}" type="presParOf" srcId="{4FE412A2-E121-429D-AA52-1CB949C852C8}" destId="{6EC34015-2974-4593-9A99-ECEF7C544A76}" srcOrd="0" destOrd="0" presId="urn:microsoft.com/office/officeart/2005/8/layout/hierarchy3"/>
    <dgm:cxn modelId="{74201433-1A1C-4D54-8017-13433E36D586}" type="presParOf" srcId="{6EC34015-2974-4593-9A99-ECEF7C544A76}" destId="{37A87F60-03FF-44C1-B060-667770896536}" srcOrd="0" destOrd="0" presId="urn:microsoft.com/office/officeart/2005/8/layout/hierarchy3"/>
    <dgm:cxn modelId="{DEA83CC4-E6B3-4F90-824C-3B7E9F99D73C}" type="presParOf" srcId="{6EC34015-2974-4593-9A99-ECEF7C544A76}" destId="{B132A6A6-B593-44A6-A48A-10548CE6DE1B}" srcOrd="1" destOrd="0" presId="urn:microsoft.com/office/officeart/2005/8/layout/hierarchy3"/>
    <dgm:cxn modelId="{84350BB3-698D-451A-BA70-0BA88AC7FDD6}" type="presParOf" srcId="{4FE412A2-E121-429D-AA52-1CB949C852C8}" destId="{CA87B854-63D5-4C24-9983-1669FF4AECF5}" srcOrd="1" destOrd="0" presId="urn:microsoft.com/office/officeart/2005/8/layout/hierarchy3"/>
    <dgm:cxn modelId="{CDE7E6A1-A9C2-460F-A75B-CADE7457E76C}" type="presParOf" srcId="{30AC6107-D13E-4288-A60F-73E122320847}" destId="{4037820F-D427-4676-9A5A-F6AFFA30ED01}" srcOrd="1" destOrd="0" presId="urn:microsoft.com/office/officeart/2005/8/layout/hierarchy3"/>
    <dgm:cxn modelId="{991C984B-2A41-4982-A18F-61EBA9BF8BDA}" type="presParOf" srcId="{4037820F-D427-4676-9A5A-F6AFFA30ED01}" destId="{F14DFFF6-1AE6-47C7-845E-0A5D583BEF86}" srcOrd="0" destOrd="0" presId="urn:microsoft.com/office/officeart/2005/8/layout/hierarchy3"/>
    <dgm:cxn modelId="{0CBC0A35-3EF2-48F9-9F6F-3E161CCB872B}" type="presParOf" srcId="{F14DFFF6-1AE6-47C7-845E-0A5D583BEF86}" destId="{F63F5C70-BD46-436C-B5C4-B7C4A0C0BC11}" srcOrd="0" destOrd="0" presId="urn:microsoft.com/office/officeart/2005/8/layout/hierarchy3"/>
    <dgm:cxn modelId="{2ACFE4F3-07AB-4763-9378-E5FABED40088}" type="presParOf" srcId="{F14DFFF6-1AE6-47C7-845E-0A5D583BEF86}" destId="{90F6632F-DD17-4F43-B37A-4E8F9E12D5A8}" srcOrd="1" destOrd="0" presId="urn:microsoft.com/office/officeart/2005/8/layout/hierarchy3"/>
    <dgm:cxn modelId="{A86CFC5D-4332-4433-A4BB-320B551D4312}" type="presParOf" srcId="{4037820F-D427-4676-9A5A-F6AFFA30ED01}" destId="{1B00B10D-9B2A-493D-8F35-9553EB749C96}" srcOrd="1" destOrd="0" presId="urn:microsoft.com/office/officeart/2005/8/layout/hierarchy3"/>
    <dgm:cxn modelId="{D76F1EFC-38F8-4FBC-80B1-33E5F8F5F810}" type="presParOf" srcId="{30AC6107-D13E-4288-A60F-73E122320847}" destId="{5C1536F4-0FAA-41A9-B2F2-8FBD70AA203F}" srcOrd="2" destOrd="0" presId="urn:microsoft.com/office/officeart/2005/8/layout/hierarchy3"/>
    <dgm:cxn modelId="{4138C3F4-A6AA-46E7-9636-196B786A76AE}" type="presParOf" srcId="{5C1536F4-0FAA-41A9-B2F2-8FBD70AA203F}" destId="{88A39E32-A55E-48E0-A8A5-5F08F8B75CC0}" srcOrd="0" destOrd="0" presId="urn:microsoft.com/office/officeart/2005/8/layout/hierarchy3"/>
    <dgm:cxn modelId="{53A22FF5-E191-4C67-B23E-387772C51EDF}" type="presParOf" srcId="{88A39E32-A55E-48E0-A8A5-5F08F8B75CC0}" destId="{FBE280EE-A100-4014-B191-F6A150B78B1D}" srcOrd="0" destOrd="0" presId="urn:microsoft.com/office/officeart/2005/8/layout/hierarchy3"/>
    <dgm:cxn modelId="{AD189440-18C7-4F55-8751-419F6DAA8E9A}" type="presParOf" srcId="{88A39E32-A55E-48E0-A8A5-5F08F8B75CC0}" destId="{9B629B4C-A369-4785-9FD9-FB1FBF333F44}" srcOrd="1" destOrd="0" presId="urn:microsoft.com/office/officeart/2005/8/layout/hierarchy3"/>
    <dgm:cxn modelId="{3A9E5326-19E0-4651-A6C2-1D7C0D472808}" type="presParOf" srcId="{5C1536F4-0FAA-41A9-B2F2-8FBD70AA203F}" destId="{EFC17632-6C0E-43F0-BC69-FF2D4F5AD660}" srcOrd="1" destOrd="0" presId="urn:microsoft.com/office/officeart/2005/8/layout/hierarchy3"/>
    <dgm:cxn modelId="{BE397703-4F0C-4E15-B2D7-8FB7692C9C03}" type="presParOf" srcId="{30AC6107-D13E-4288-A60F-73E122320847}" destId="{3DA7BADF-AFC3-4BC0-84A9-21DE9F33FC6F}" srcOrd="3" destOrd="0" presId="urn:microsoft.com/office/officeart/2005/8/layout/hierarchy3"/>
    <dgm:cxn modelId="{9FFC6E88-8EA0-4293-9E11-F2DF3D0D4F94}" type="presParOf" srcId="{3DA7BADF-AFC3-4BC0-84A9-21DE9F33FC6F}" destId="{3166D496-2353-4FAF-9BF8-5963AA5E6AC5}" srcOrd="0" destOrd="0" presId="urn:microsoft.com/office/officeart/2005/8/layout/hierarchy3"/>
    <dgm:cxn modelId="{5D61B9E4-BF04-444C-9BA8-2C1DF15A341A}" type="presParOf" srcId="{3166D496-2353-4FAF-9BF8-5963AA5E6AC5}" destId="{CE6031D2-7869-4909-B501-3B82F65FAA41}" srcOrd="0" destOrd="0" presId="urn:microsoft.com/office/officeart/2005/8/layout/hierarchy3"/>
    <dgm:cxn modelId="{36977903-4F09-4667-B781-4BE4897EC207}" type="presParOf" srcId="{3166D496-2353-4FAF-9BF8-5963AA5E6AC5}" destId="{040828CF-26FD-4BC7-94D1-F6F53343CD27}" srcOrd="1" destOrd="0" presId="urn:microsoft.com/office/officeart/2005/8/layout/hierarchy3"/>
    <dgm:cxn modelId="{68BBC89F-7772-4CE6-AED8-528CC2C4C334}" type="presParOf" srcId="{3DA7BADF-AFC3-4BC0-84A9-21DE9F33FC6F}" destId="{94C77184-1A6A-4CBB-A18E-9503342A7731}" srcOrd="1" destOrd="0" presId="urn:microsoft.com/office/officeart/2005/8/layout/hierarchy3"/>
    <dgm:cxn modelId="{CE6B6587-BE13-4DCA-85D8-85E90811427B}" type="presParOf" srcId="{30AC6107-D13E-4288-A60F-73E122320847}" destId="{B3A4BB79-C17A-4B44-94C1-65D8B25202D2}" srcOrd="4" destOrd="0" presId="urn:microsoft.com/office/officeart/2005/8/layout/hierarchy3"/>
    <dgm:cxn modelId="{F2F2650C-A5EC-459F-85B2-22A747EFC12E}" type="presParOf" srcId="{B3A4BB79-C17A-4B44-94C1-65D8B25202D2}" destId="{A1909CF0-79DB-4499-AE5B-B090C881C0ED}" srcOrd="0" destOrd="0" presId="urn:microsoft.com/office/officeart/2005/8/layout/hierarchy3"/>
    <dgm:cxn modelId="{F3BD3AE0-1AD0-41A9-BA5D-32DA269F68B9}" type="presParOf" srcId="{A1909CF0-79DB-4499-AE5B-B090C881C0ED}" destId="{E0EFFD72-354A-485A-B866-DB5502B140A4}" srcOrd="0" destOrd="0" presId="urn:microsoft.com/office/officeart/2005/8/layout/hierarchy3"/>
    <dgm:cxn modelId="{1B752590-33CC-44FF-B19C-FC3750755EE6}" type="presParOf" srcId="{A1909CF0-79DB-4499-AE5B-B090C881C0ED}" destId="{26B8A6B9-C99C-436F-A39D-B1BFA6E82670}" srcOrd="1" destOrd="0" presId="urn:microsoft.com/office/officeart/2005/8/layout/hierarchy3"/>
    <dgm:cxn modelId="{0E8215F2-07C5-4E1A-8EEC-F57A1FC05EC9}" type="presParOf" srcId="{B3A4BB79-C17A-4B44-94C1-65D8B25202D2}" destId="{62A351AD-5D4B-43EA-AD61-1E45A755486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87F60-03FF-44C1-B060-667770896536}">
      <dsp:nvSpPr>
        <dsp:cNvPr id="0" name=""/>
        <dsp:cNvSpPr/>
      </dsp:nvSpPr>
      <dsp:spPr>
        <a:xfrm>
          <a:off x="2442" y="2126669"/>
          <a:ext cx="1851641" cy="925820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  <a:cs typeface="+mn-cs"/>
            </a:rPr>
            <a:t>Уменьшение стресса среди населения России</a:t>
          </a:r>
        </a:p>
      </dsp:txBody>
      <dsp:txXfrm>
        <a:off x="29558" y="2153785"/>
        <a:ext cx="1797409" cy="871588"/>
      </dsp:txXfrm>
    </dsp:sp>
    <dsp:sp modelId="{F63F5C70-BD46-436C-B5C4-B7C4A0C0BC11}">
      <dsp:nvSpPr>
        <dsp:cNvPr id="0" name=""/>
        <dsp:cNvSpPr/>
      </dsp:nvSpPr>
      <dsp:spPr>
        <a:xfrm>
          <a:off x="2364637" y="2237712"/>
          <a:ext cx="1851641" cy="925820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  <a:cs typeface="+mn-cs"/>
            </a:rPr>
            <a:t>Возможность выращивать различные садовые культуры прямо у себя дома</a:t>
          </a:r>
        </a:p>
      </dsp:txBody>
      <dsp:txXfrm>
        <a:off x="2391753" y="2264828"/>
        <a:ext cx="1797409" cy="871588"/>
      </dsp:txXfrm>
    </dsp:sp>
    <dsp:sp modelId="{FBE280EE-A100-4014-B191-F6A150B78B1D}">
      <dsp:nvSpPr>
        <dsp:cNvPr id="0" name=""/>
        <dsp:cNvSpPr/>
      </dsp:nvSpPr>
      <dsp:spPr>
        <a:xfrm>
          <a:off x="4632139" y="2132363"/>
          <a:ext cx="1971757" cy="925820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  <a:cs typeface="+mn-cs"/>
            </a:rPr>
            <a:t>Система </a:t>
          </a:r>
          <a:r>
            <a:rPr 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  <a:cs typeface="+mn-cs"/>
            </a:rPr>
            <a:t>Oasis</a:t>
          </a:r>
          <a:r>
            <a:rPr lang="ru-RU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  <a:cs typeface="+mn-cs"/>
            </a:rPr>
            <a:t> не требует большого внимания к себе</a:t>
          </a:r>
        </a:p>
      </dsp:txBody>
      <dsp:txXfrm>
        <a:off x="4659255" y="2159479"/>
        <a:ext cx="1917525" cy="871588"/>
      </dsp:txXfrm>
    </dsp:sp>
    <dsp:sp modelId="{CE6031D2-7869-4909-B501-3B82F65FAA41}">
      <dsp:nvSpPr>
        <dsp:cNvPr id="0" name=""/>
        <dsp:cNvSpPr/>
      </dsp:nvSpPr>
      <dsp:spPr>
        <a:xfrm>
          <a:off x="7054401" y="2161295"/>
          <a:ext cx="1851641" cy="925820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  <a:cs typeface="+mn-cs"/>
            </a:rPr>
            <a:t>Не имеет должного качества аналогов на территории России</a:t>
          </a:r>
        </a:p>
      </dsp:txBody>
      <dsp:txXfrm>
        <a:off x="7081517" y="2188411"/>
        <a:ext cx="1797409" cy="871588"/>
      </dsp:txXfrm>
    </dsp:sp>
    <dsp:sp modelId="{E0EFFD72-354A-485A-B866-DB5502B140A4}">
      <dsp:nvSpPr>
        <dsp:cNvPr id="0" name=""/>
        <dsp:cNvSpPr/>
      </dsp:nvSpPr>
      <dsp:spPr>
        <a:xfrm>
          <a:off x="9361176" y="2124651"/>
          <a:ext cx="1851641" cy="925820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</a:rPr>
            <a:t>Oasis</a:t>
          </a:r>
          <a:r>
            <a:rPr lang="ru-RU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</a:rPr>
            <a:t> является отличной и доступной средой роста для всей флоры в жилых домах</a:t>
          </a:r>
        </a:p>
      </dsp:txBody>
      <dsp:txXfrm>
        <a:off x="9388292" y="2151767"/>
        <a:ext cx="1797409" cy="8715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C42D3-549D-4ABA-B8B5-5759B8FE13DF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C2784-D794-4868-8D48-66E4476E9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043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C2784-D794-4868-8D48-66E4476E9DB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525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CC939-3FCC-E8CD-B82A-5AC75BF93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D37ED5-6106-C162-7DAE-F870084287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6ADA2A-183F-6658-1EC3-B3D5309FE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8BF7-D082-4786-AE83-370DFCB8CE84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890354-1204-A7A8-DD5C-52434E94E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0A2340-3BB7-3029-C397-A578226CE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16733-A306-47FE-980A-120139488E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775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27764-60BB-717C-49EF-E360E6C43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BEDC05-F95B-B8BE-84CA-720AD923F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F3F317-2133-CA63-10ED-AE8BA6A53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8BF7-D082-4786-AE83-370DFCB8CE84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BAE6CA-2043-42F1-D1F7-62EC97D2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8DD3-66B5-F8AB-CB7F-AEA8DE12F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16733-A306-47FE-980A-120139488E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828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8570D56-93AD-4B72-A942-5C0A7A1A82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B87626-E461-14B2-5BE5-349E0ECC9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3CAF52-5E8A-037E-578C-BA255A09F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8BF7-D082-4786-AE83-370DFCB8CE84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A5796-AEE6-0E74-2CAB-3B8F045B7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56B279-4D21-293E-6647-50BD3415A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16733-A306-47FE-980A-120139488E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926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554A56-9E45-D0F6-9DC0-2E1A72234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2A4ECD-A16C-38CA-7F32-E28E9E0AD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07A7A2-5A28-0DAD-6150-DCBC425FD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8BF7-D082-4786-AE83-370DFCB8CE84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4D0C2-1DA2-B672-9096-5B8AAAEFD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F893A0-4649-DA45-0966-AF73357A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16733-A306-47FE-980A-120139488E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871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85F2B-F629-5EB6-6FDD-5B0337A95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C4F48E-A70C-AD0D-FB3E-205B311F3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87272-25AB-24A7-0493-F5F6EB6DD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8BF7-D082-4786-AE83-370DFCB8CE84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A18C29-F5ED-1F0E-3B4D-B792F6B4E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C46083-9164-0D2F-B7BA-E6018B46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16733-A306-47FE-980A-120139488E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22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02A37-8BBA-8EA7-6AF8-277C4B745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361520-3416-506D-F2E6-B102474D4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685175-3333-D0ED-9ED9-3F231F27F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3A694F-A5BF-4173-2F08-ADA68EFE2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8BF7-D082-4786-AE83-370DFCB8CE84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8D0D7F-5319-C4E9-FA46-B926412F9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AA2386-3735-D96A-D33E-59F55DF6B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16733-A306-47FE-980A-120139488E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083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0D8A4-47F9-8FD2-8D45-ABF130D0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28BEF1-48F0-E90D-1692-0EE48C49C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9ED43F-F718-9A0B-04F1-770FE5D3E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2BC795-56D2-F709-B880-C7943CDCE6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378BD1-FA38-299B-DA06-40C897F5E1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2FB13D-33FF-0905-61A4-9632EFF3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8BF7-D082-4786-AE83-370DFCB8CE84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00C8614-5302-A542-AD40-1E72CD4DD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BAE213-360B-1651-896E-D4C123BC2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16733-A306-47FE-980A-120139488E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603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A7B74-9C4B-1CD3-3920-EDD798D6E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0558D4F-A09C-6B09-DDFC-19CC2FD08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8BF7-D082-4786-AE83-370DFCB8CE84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8B41199-8135-4C49-0712-500FE6852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C2B8F7-524F-2589-E52A-7B954E87E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16733-A306-47FE-980A-120139488E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667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954F13C-8B77-EB6C-A10C-D6AF900FD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8BF7-D082-4786-AE83-370DFCB8CE84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BAFDD0-CC39-AEF1-9A4D-05D013748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B67556-134D-77F7-CD0A-C666EB47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16733-A306-47FE-980A-120139488E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82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86E56A-4471-0450-B70B-D97C39B64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A1079A-059D-4DC2-0797-B7F84E49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F7F1ED-52E5-31C7-F0E0-0DF9241C2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990C46-E933-4E4E-2F67-2E5B457A9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8BF7-D082-4786-AE83-370DFCB8CE84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2EE5AC-EC1E-BB3A-4DCA-73D52185C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67D098-7072-048E-615D-36FAFF8F8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16733-A306-47FE-980A-120139488E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496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1DA13-740F-2F0D-5509-585DE0979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9DFD617-8E6E-FFA3-D668-FF23B2F57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029821-7AC9-1BD8-E23F-0A3FE4CE4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0BCE8A-7BE7-A71D-1C95-B24FDAFE5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8BF7-D082-4786-AE83-370DFCB8CE84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17B7A7-5A26-77D6-CCB4-4C3F35C2D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41F7DA-10F8-CDAF-F483-992065D8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16733-A306-47FE-980A-120139488E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485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96EFEF-9124-8361-8FE6-257E9AAC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8CD637-FCA2-A4A1-B5FC-07F62E958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143B68-5558-E50C-22B7-124A25842C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58BF7-D082-4786-AE83-370DFCB8CE84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AC68CD-2F6A-9453-8247-753821E0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65EFA6-F1F0-A231-34FB-3E619B305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16733-A306-47FE-980A-120139488E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59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3B052E5E-15D7-DB3F-3A09-FAC6554A45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E56A6A73-1548-D9DD-4833-883DAF5FDE55}"/>
              </a:ext>
            </a:extLst>
          </p:cNvPr>
          <p:cNvGrpSpPr/>
          <p:nvPr/>
        </p:nvGrpSpPr>
        <p:grpSpPr>
          <a:xfrm>
            <a:off x="264000" y="-996202"/>
            <a:ext cx="12929978" cy="8464234"/>
            <a:chOff x="264000" y="-996202"/>
            <a:chExt cx="12929978" cy="8464234"/>
          </a:xfrm>
          <a:blipFill dpi="0" rotWithShape="0">
            <a:blip r:embed="rId2"/>
            <a:srcRect/>
            <a:stretch>
              <a:fillRect/>
            </a:stretch>
          </a:blipFill>
        </p:grpSpPr>
        <p:sp>
          <p:nvSpPr>
            <p:cNvPr id="51" name="Шестиугольник 50">
              <a:extLst>
                <a:ext uri="{FF2B5EF4-FFF2-40B4-BE49-F238E27FC236}">
                  <a16:creationId xmlns:a16="http://schemas.microsoft.com/office/drawing/2014/main" id="{00B790AB-CB98-2672-D6D0-E3AADC79995B}"/>
                </a:ext>
              </a:extLst>
            </p:cNvPr>
            <p:cNvSpPr/>
            <p:nvPr/>
          </p:nvSpPr>
          <p:spPr>
            <a:xfrm>
              <a:off x="7775418" y="707874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Шестиугольник 51">
              <a:extLst>
                <a:ext uri="{FF2B5EF4-FFF2-40B4-BE49-F238E27FC236}">
                  <a16:creationId xmlns:a16="http://schemas.microsoft.com/office/drawing/2014/main" id="{075911EE-7EDF-24AA-6901-43858CB38627}"/>
                </a:ext>
              </a:extLst>
            </p:cNvPr>
            <p:cNvSpPr/>
            <p:nvPr/>
          </p:nvSpPr>
          <p:spPr>
            <a:xfrm>
              <a:off x="6735778" y="1270893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Шестиугольник 53">
              <a:extLst>
                <a:ext uri="{FF2B5EF4-FFF2-40B4-BE49-F238E27FC236}">
                  <a16:creationId xmlns:a16="http://schemas.microsoft.com/office/drawing/2014/main" id="{F512B42E-0198-5653-F417-0B5DF1BA98B2}"/>
                </a:ext>
              </a:extLst>
            </p:cNvPr>
            <p:cNvSpPr/>
            <p:nvPr/>
          </p:nvSpPr>
          <p:spPr>
            <a:xfrm>
              <a:off x="7775418" y="2959950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Шестиугольник 55">
              <a:extLst>
                <a:ext uri="{FF2B5EF4-FFF2-40B4-BE49-F238E27FC236}">
                  <a16:creationId xmlns:a16="http://schemas.microsoft.com/office/drawing/2014/main" id="{5D09465C-C00C-1F5C-443C-FFE37E9FCA99}"/>
                </a:ext>
              </a:extLst>
            </p:cNvPr>
            <p:cNvSpPr/>
            <p:nvPr/>
          </p:nvSpPr>
          <p:spPr>
            <a:xfrm>
              <a:off x="7775418" y="1836623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Шестиугольник 56">
              <a:extLst>
                <a:ext uri="{FF2B5EF4-FFF2-40B4-BE49-F238E27FC236}">
                  <a16:creationId xmlns:a16="http://schemas.microsoft.com/office/drawing/2014/main" id="{F0A9FBEE-0278-C8A7-A8E2-4D9732CBE96D}"/>
                </a:ext>
              </a:extLst>
            </p:cNvPr>
            <p:cNvSpPr/>
            <p:nvPr/>
          </p:nvSpPr>
          <p:spPr>
            <a:xfrm>
              <a:off x="6735778" y="4651962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Шестиугольник 57">
              <a:extLst>
                <a:ext uri="{FF2B5EF4-FFF2-40B4-BE49-F238E27FC236}">
                  <a16:creationId xmlns:a16="http://schemas.microsoft.com/office/drawing/2014/main" id="{3A711457-EE02-DB18-D072-C19B83F59222}"/>
                </a:ext>
              </a:extLst>
            </p:cNvPr>
            <p:cNvSpPr/>
            <p:nvPr/>
          </p:nvSpPr>
          <p:spPr>
            <a:xfrm>
              <a:off x="7775418" y="5214981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Шестиугольник 58">
              <a:extLst>
                <a:ext uri="{FF2B5EF4-FFF2-40B4-BE49-F238E27FC236}">
                  <a16:creationId xmlns:a16="http://schemas.microsoft.com/office/drawing/2014/main" id="{F7B01D87-36AE-665F-2042-113EDEB3D8B1}"/>
                </a:ext>
              </a:extLst>
            </p:cNvPr>
            <p:cNvSpPr/>
            <p:nvPr/>
          </p:nvSpPr>
          <p:spPr>
            <a:xfrm>
              <a:off x="6735778" y="5778000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Шестиугольник 60">
              <a:extLst>
                <a:ext uri="{FF2B5EF4-FFF2-40B4-BE49-F238E27FC236}">
                  <a16:creationId xmlns:a16="http://schemas.microsoft.com/office/drawing/2014/main" id="{1D750C3B-34E5-E620-053F-AB3C965F7C5D}"/>
                </a:ext>
              </a:extLst>
            </p:cNvPr>
            <p:cNvSpPr/>
            <p:nvPr/>
          </p:nvSpPr>
          <p:spPr>
            <a:xfrm>
              <a:off x="7775418" y="4080728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Шестиугольник 61">
              <a:extLst>
                <a:ext uri="{FF2B5EF4-FFF2-40B4-BE49-F238E27FC236}">
                  <a16:creationId xmlns:a16="http://schemas.microsoft.com/office/drawing/2014/main" id="{B8764DDB-B3F1-574A-9757-61F95DC70217}"/>
                </a:ext>
              </a:extLst>
            </p:cNvPr>
            <p:cNvSpPr/>
            <p:nvPr/>
          </p:nvSpPr>
          <p:spPr>
            <a:xfrm>
              <a:off x="7775418" y="-428177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Шестиугольник 62">
              <a:extLst>
                <a:ext uri="{FF2B5EF4-FFF2-40B4-BE49-F238E27FC236}">
                  <a16:creationId xmlns:a16="http://schemas.microsoft.com/office/drawing/2014/main" id="{940D377D-61C0-D0AC-C432-8E26C4AC306B}"/>
                </a:ext>
              </a:extLst>
            </p:cNvPr>
            <p:cNvSpPr/>
            <p:nvPr/>
          </p:nvSpPr>
          <p:spPr>
            <a:xfrm>
              <a:off x="7775418" y="6343730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Шестиугольник 63">
              <a:extLst>
                <a:ext uri="{FF2B5EF4-FFF2-40B4-BE49-F238E27FC236}">
                  <a16:creationId xmlns:a16="http://schemas.microsoft.com/office/drawing/2014/main" id="{18F362CF-7B8E-CF45-0F12-C86E6DB5767B}"/>
                </a:ext>
              </a:extLst>
            </p:cNvPr>
            <p:cNvSpPr/>
            <p:nvPr/>
          </p:nvSpPr>
          <p:spPr>
            <a:xfrm>
              <a:off x="8815058" y="144855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Шестиугольник 64">
              <a:extLst>
                <a:ext uri="{FF2B5EF4-FFF2-40B4-BE49-F238E27FC236}">
                  <a16:creationId xmlns:a16="http://schemas.microsoft.com/office/drawing/2014/main" id="{C29B3894-59DA-6B49-B9C2-A18531DF2994}"/>
                </a:ext>
              </a:extLst>
            </p:cNvPr>
            <p:cNvSpPr/>
            <p:nvPr/>
          </p:nvSpPr>
          <p:spPr>
            <a:xfrm>
              <a:off x="9854698" y="707874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Шестиугольник 65">
              <a:extLst>
                <a:ext uri="{FF2B5EF4-FFF2-40B4-BE49-F238E27FC236}">
                  <a16:creationId xmlns:a16="http://schemas.microsoft.com/office/drawing/2014/main" id="{33039704-BB1B-5523-1CFD-6860ED9804F5}"/>
                </a:ext>
              </a:extLst>
            </p:cNvPr>
            <p:cNvSpPr/>
            <p:nvPr/>
          </p:nvSpPr>
          <p:spPr>
            <a:xfrm>
              <a:off x="8815058" y="1270893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Шестиугольник 66">
              <a:extLst>
                <a:ext uri="{FF2B5EF4-FFF2-40B4-BE49-F238E27FC236}">
                  <a16:creationId xmlns:a16="http://schemas.microsoft.com/office/drawing/2014/main" id="{A80C4A68-0238-6FEB-98BD-B5A699558F31}"/>
                </a:ext>
              </a:extLst>
            </p:cNvPr>
            <p:cNvSpPr/>
            <p:nvPr/>
          </p:nvSpPr>
          <p:spPr>
            <a:xfrm>
              <a:off x="8815058" y="2396931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Шестиугольник 67">
              <a:extLst>
                <a:ext uri="{FF2B5EF4-FFF2-40B4-BE49-F238E27FC236}">
                  <a16:creationId xmlns:a16="http://schemas.microsoft.com/office/drawing/2014/main" id="{A9296633-CA2A-D947-FE8E-FD5E36EA14B5}"/>
                </a:ext>
              </a:extLst>
            </p:cNvPr>
            <p:cNvSpPr/>
            <p:nvPr/>
          </p:nvSpPr>
          <p:spPr>
            <a:xfrm>
              <a:off x="9854698" y="2959950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Шестиугольник 68">
              <a:extLst>
                <a:ext uri="{FF2B5EF4-FFF2-40B4-BE49-F238E27FC236}">
                  <a16:creationId xmlns:a16="http://schemas.microsoft.com/office/drawing/2014/main" id="{EA16BEDB-96F0-56CF-4BA1-912C91058006}"/>
                </a:ext>
              </a:extLst>
            </p:cNvPr>
            <p:cNvSpPr/>
            <p:nvPr/>
          </p:nvSpPr>
          <p:spPr>
            <a:xfrm>
              <a:off x="8815058" y="3522969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Шестиугольник 69">
              <a:extLst>
                <a:ext uri="{FF2B5EF4-FFF2-40B4-BE49-F238E27FC236}">
                  <a16:creationId xmlns:a16="http://schemas.microsoft.com/office/drawing/2014/main" id="{5566C502-27BC-6270-9B6C-4C6BC00AFD17}"/>
                </a:ext>
              </a:extLst>
            </p:cNvPr>
            <p:cNvSpPr/>
            <p:nvPr/>
          </p:nvSpPr>
          <p:spPr>
            <a:xfrm>
              <a:off x="9854698" y="1836623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Шестиугольник 70">
              <a:extLst>
                <a:ext uri="{FF2B5EF4-FFF2-40B4-BE49-F238E27FC236}">
                  <a16:creationId xmlns:a16="http://schemas.microsoft.com/office/drawing/2014/main" id="{7D2613A9-BC4F-A1EF-6856-FD12498F5C07}"/>
                </a:ext>
              </a:extLst>
            </p:cNvPr>
            <p:cNvSpPr/>
            <p:nvPr/>
          </p:nvSpPr>
          <p:spPr>
            <a:xfrm>
              <a:off x="8815058" y="4651962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Шестиугольник 71">
              <a:extLst>
                <a:ext uri="{FF2B5EF4-FFF2-40B4-BE49-F238E27FC236}">
                  <a16:creationId xmlns:a16="http://schemas.microsoft.com/office/drawing/2014/main" id="{BCFA3DE2-3B94-4FC2-04CB-E8BF5CF6B938}"/>
                </a:ext>
              </a:extLst>
            </p:cNvPr>
            <p:cNvSpPr/>
            <p:nvPr/>
          </p:nvSpPr>
          <p:spPr>
            <a:xfrm>
              <a:off x="9854698" y="5214981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Шестиугольник 72">
              <a:extLst>
                <a:ext uri="{FF2B5EF4-FFF2-40B4-BE49-F238E27FC236}">
                  <a16:creationId xmlns:a16="http://schemas.microsoft.com/office/drawing/2014/main" id="{3FB39A55-41CF-9783-69DD-C5CF8D8AFBBA}"/>
                </a:ext>
              </a:extLst>
            </p:cNvPr>
            <p:cNvSpPr/>
            <p:nvPr/>
          </p:nvSpPr>
          <p:spPr>
            <a:xfrm>
              <a:off x="8815058" y="5778000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Шестиугольник 73">
              <a:extLst>
                <a:ext uri="{FF2B5EF4-FFF2-40B4-BE49-F238E27FC236}">
                  <a16:creationId xmlns:a16="http://schemas.microsoft.com/office/drawing/2014/main" id="{1C45351D-71E7-86D4-56AF-978107AD5F1E}"/>
                </a:ext>
              </a:extLst>
            </p:cNvPr>
            <p:cNvSpPr/>
            <p:nvPr/>
          </p:nvSpPr>
          <p:spPr>
            <a:xfrm>
              <a:off x="8815058" y="-996202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Шестиугольник 74">
              <a:extLst>
                <a:ext uri="{FF2B5EF4-FFF2-40B4-BE49-F238E27FC236}">
                  <a16:creationId xmlns:a16="http://schemas.microsoft.com/office/drawing/2014/main" id="{90D09D6C-D48E-1450-9690-887A99B6032A}"/>
                </a:ext>
              </a:extLst>
            </p:cNvPr>
            <p:cNvSpPr/>
            <p:nvPr/>
          </p:nvSpPr>
          <p:spPr>
            <a:xfrm>
              <a:off x="9854698" y="4080728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Шестиугольник 75">
              <a:extLst>
                <a:ext uri="{FF2B5EF4-FFF2-40B4-BE49-F238E27FC236}">
                  <a16:creationId xmlns:a16="http://schemas.microsoft.com/office/drawing/2014/main" id="{998656A9-2D12-265B-2EB6-AAEDA289BC22}"/>
                </a:ext>
              </a:extLst>
            </p:cNvPr>
            <p:cNvSpPr/>
            <p:nvPr/>
          </p:nvSpPr>
          <p:spPr>
            <a:xfrm>
              <a:off x="9854698" y="-428177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Шестиугольник 76">
              <a:extLst>
                <a:ext uri="{FF2B5EF4-FFF2-40B4-BE49-F238E27FC236}">
                  <a16:creationId xmlns:a16="http://schemas.microsoft.com/office/drawing/2014/main" id="{68C0E40C-C2E9-0EAC-F4B1-545881C9534D}"/>
                </a:ext>
              </a:extLst>
            </p:cNvPr>
            <p:cNvSpPr/>
            <p:nvPr/>
          </p:nvSpPr>
          <p:spPr>
            <a:xfrm>
              <a:off x="9854698" y="6343730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Шестиугольник 77">
              <a:extLst>
                <a:ext uri="{FF2B5EF4-FFF2-40B4-BE49-F238E27FC236}">
                  <a16:creationId xmlns:a16="http://schemas.microsoft.com/office/drawing/2014/main" id="{29B1A098-14F1-1AE7-9323-3D2D5E714CA5}"/>
                </a:ext>
              </a:extLst>
            </p:cNvPr>
            <p:cNvSpPr/>
            <p:nvPr/>
          </p:nvSpPr>
          <p:spPr>
            <a:xfrm>
              <a:off x="10894338" y="144855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Шестиугольник 78">
              <a:extLst>
                <a:ext uri="{FF2B5EF4-FFF2-40B4-BE49-F238E27FC236}">
                  <a16:creationId xmlns:a16="http://schemas.microsoft.com/office/drawing/2014/main" id="{9CEEC518-B3C4-5102-3CFD-2A2B4720C898}"/>
                </a:ext>
              </a:extLst>
            </p:cNvPr>
            <p:cNvSpPr/>
            <p:nvPr/>
          </p:nvSpPr>
          <p:spPr>
            <a:xfrm>
              <a:off x="11933978" y="707874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Шестиугольник 79">
              <a:extLst>
                <a:ext uri="{FF2B5EF4-FFF2-40B4-BE49-F238E27FC236}">
                  <a16:creationId xmlns:a16="http://schemas.microsoft.com/office/drawing/2014/main" id="{32B9EE07-82FE-8C7F-56C0-76070B5B6E96}"/>
                </a:ext>
              </a:extLst>
            </p:cNvPr>
            <p:cNvSpPr/>
            <p:nvPr/>
          </p:nvSpPr>
          <p:spPr>
            <a:xfrm>
              <a:off x="10894338" y="1270893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Шестиугольник 80">
              <a:extLst>
                <a:ext uri="{FF2B5EF4-FFF2-40B4-BE49-F238E27FC236}">
                  <a16:creationId xmlns:a16="http://schemas.microsoft.com/office/drawing/2014/main" id="{2AE8FEA0-2A6E-630D-109D-FC2A3DD444DD}"/>
                </a:ext>
              </a:extLst>
            </p:cNvPr>
            <p:cNvSpPr/>
            <p:nvPr/>
          </p:nvSpPr>
          <p:spPr>
            <a:xfrm>
              <a:off x="10894338" y="2396931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Шестиугольник 81">
              <a:extLst>
                <a:ext uri="{FF2B5EF4-FFF2-40B4-BE49-F238E27FC236}">
                  <a16:creationId xmlns:a16="http://schemas.microsoft.com/office/drawing/2014/main" id="{AF1C9795-879D-9A0E-535D-469B558C1F43}"/>
                </a:ext>
              </a:extLst>
            </p:cNvPr>
            <p:cNvSpPr/>
            <p:nvPr/>
          </p:nvSpPr>
          <p:spPr>
            <a:xfrm>
              <a:off x="11933978" y="2959950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Шестиугольник 82">
              <a:extLst>
                <a:ext uri="{FF2B5EF4-FFF2-40B4-BE49-F238E27FC236}">
                  <a16:creationId xmlns:a16="http://schemas.microsoft.com/office/drawing/2014/main" id="{23E5C582-8157-6DE4-2134-49B94D9FF0FE}"/>
                </a:ext>
              </a:extLst>
            </p:cNvPr>
            <p:cNvSpPr/>
            <p:nvPr/>
          </p:nvSpPr>
          <p:spPr>
            <a:xfrm>
              <a:off x="10894338" y="3522969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Шестиугольник 83">
              <a:extLst>
                <a:ext uri="{FF2B5EF4-FFF2-40B4-BE49-F238E27FC236}">
                  <a16:creationId xmlns:a16="http://schemas.microsoft.com/office/drawing/2014/main" id="{B9B98E43-DC96-8895-A2B5-B518750E2D04}"/>
                </a:ext>
              </a:extLst>
            </p:cNvPr>
            <p:cNvSpPr/>
            <p:nvPr/>
          </p:nvSpPr>
          <p:spPr>
            <a:xfrm>
              <a:off x="11933978" y="1836623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Шестиугольник 84">
              <a:extLst>
                <a:ext uri="{FF2B5EF4-FFF2-40B4-BE49-F238E27FC236}">
                  <a16:creationId xmlns:a16="http://schemas.microsoft.com/office/drawing/2014/main" id="{071D4FB2-4C0B-224D-4D93-B4B451007821}"/>
                </a:ext>
              </a:extLst>
            </p:cNvPr>
            <p:cNvSpPr/>
            <p:nvPr/>
          </p:nvSpPr>
          <p:spPr>
            <a:xfrm>
              <a:off x="10894338" y="4651962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Шестиугольник 85">
              <a:extLst>
                <a:ext uri="{FF2B5EF4-FFF2-40B4-BE49-F238E27FC236}">
                  <a16:creationId xmlns:a16="http://schemas.microsoft.com/office/drawing/2014/main" id="{8DC31A47-47AC-95DE-FB41-4A923B399EC4}"/>
                </a:ext>
              </a:extLst>
            </p:cNvPr>
            <p:cNvSpPr/>
            <p:nvPr/>
          </p:nvSpPr>
          <p:spPr>
            <a:xfrm>
              <a:off x="11933978" y="5214981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Шестиугольник 86">
              <a:extLst>
                <a:ext uri="{FF2B5EF4-FFF2-40B4-BE49-F238E27FC236}">
                  <a16:creationId xmlns:a16="http://schemas.microsoft.com/office/drawing/2014/main" id="{52C137FD-975B-598A-8348-D722B64F04A4}"/>
                </a:ext>
              </a:extLst>
            </p:cNvPr>
            <p:cNvSpPr/>
            <p:nvPr/>
          </p:nvSpPr>
          <p:spPr>
            <a:xfrm>
              <a:off x="10894338" y="5778000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Шестиугольник 87">
              <a:extLst>
                <a:ext uri="{FF2B5EF4-FFF2-40B4-BE49-F238E27FC236}">
                  <a16:creationId xmlns:a16="http://schemas.microsoft.com/office/drawing/2014/main" id="{8C3826AA-2D88-2ED4-37A5-4DDD7972E0AF}"/>
                </a:ext>
              </a:extLst>
            </p:cNvPr>
            <p:cNvSpPr/>
            <p:nvPr/>
          </p:nvSpPr>
          <p:spPr>
            <a:xfrm>
              <a:off x="10894338" y="-996202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Шестиугольник 88">
              <a:extLst>
                <a:ext uri="{FF2B5EF4-FFF2-40B4-BE49-F238E27FC236}">
                  <a16:creationId xmlns:a16="http://schemas.microsoft.com/office/drawing/2014/main" id="{E4D66EF6-F686-DB0D-09B5-D8E2F35EC27F}"/>
                </a:ext>
              </a:extLst>
            </p:cNvPr>
            <p:cNvSpPr/>
            <p:nvPr/>
          </p:nvSpPr>
          <p:spPr>
            <a:xfrm>
              <a:off x="11933978" y="4080728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Шестиугольник 89">
              <a:extLst>
                <a:ext uri="{FF2B5EF4-FFF2-40B4-BE49-F238E27FC236}">
                  <a16:creationId xmlns:a16="http://schemas.microsoft.com/office/drawing/2014/main" id="{CA72B0DA-6E4A-0933-CB96-18506A4F4112}"/>
                </a:ext>
              </a:extLst>
            </p:cNvPr>
            <p:cNvSpPr/>
            <p:nvPr/>
          </p:nvSpPr>
          <p:spPr>
            <a:xfrm>
              <a:off x="11933978" y="-428177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Шестиугольник 90">
              <a:extLst>
                <a:ext uri="{FF2B5EF4-FFF2-40B4-BE49-F238E27FC236}">
                  <a16:creationId xmlns:a16="http://schemas.microsoft.com/office/drawing/2014/main" id="{7116A5C1-8737-D9C3-9502-C9A1F501F0E0}"/>
                </a:ext>
              </a:extLst>
            </p:cNvPr>
            <p:cNvSpPr/>
            <p:nvPr/>
          </p:nvSpPr>
          <p:spPr>
            <a:xfrm>
              <a:off x="11933978" y="6343730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Шестиугольник 91">
              <a:extLst>
                <a:ext uri="{FF2B5EF4-FFF2-40B4-BE49-F238E27FC236}">
                  <a16:creationId xmlns:a16="http://schemas.microsoft.com/office/drawing/2014/main" id="{5B191B6A-59EF-BF15-75F6-740D95A14CA6}"/>
                </a:ext>
              </a:extLst>
            </p:cNvPr>
            <p:cNvSpPr/>
            <p:nvPr/>
          </p:nvSpPr>
          <p:spPr>
            <a:xfrm>
              <a:off x="5696138" y="5212270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Шестиугольник 92">
              <a:extLst>
                <a:ext uri="{FF2B5EF4-FFF2-40B4-BE49-F238E27FC236}">
                  <a16:creationId xmlns:a16="http://schemas.microsoft.com/office/drawing/2014/main" id="{44E44BD7-6C84-D106-DCC6-A42710BE3A30}"/>
                </a:ext>
              </a:extLst>
            </p:cNvPr>
            <p:cNvSpPr/>
            <p:nvPr/>
          </p:nvSpPr>
          <p:spPr>
            <a:xfrm>
              <a:off x="264000" y="5263730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Шестиугольник 93">
              <a:extLst>
                <a:ext uri="{FF2B5EF4-FFF2-40B4-BE49-F238E27FC236}">
                  <a16:creationId xmlns:a16="http://schemas.microsoft.com/office/drawing/2014/main" id="{1BFDF67E-3DAF-5F73-3A9A-B282F645952B}"/>
                </a:ext>
              </a:extLst>
            </p:cNvPr>
            <p:cNvSpPr/>
            <p:nvPr/>
          </p:nvSpPr>
          <p:spPr>
            <a:xfrm>
              <a:off x="1310102" y="5825881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Шестиугольник 94">
              <a:extLst>
                <a:ext uri="{FF2B5EF4-FFF2-40B4-BE49-F238E27FC236}">
                  <a16:creationId xmlns:a16="http://schemas.microsoft.com/office/drawing/2014/main" id="{B3F81AB2-6B87-9B60-225E-C729D691AAE5}"/>
                </a:ext>
              </a:extLst>
            </p:cNvPr>
            <p:cNvSpPr/>
            <p:nvPr/>
          </p:nvSpPr>
          <p:spPr>
            <a:xfrm>
              <a:off x="264000" y="6388032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Шестиугольник 95">
              <a:extLst>
                <a:ext uri="{FF2B5EF4-FFF2-40B4-BE49-F238E27FC236}">
                  <a16:creationId xmlns:a16="http://schemas.microsoft.com/office/drawing/2014/main" id="{6D0865DC-188F-3C41-C179-D7BB800C6968}"/>
                </a:ext>
              </a:extLst>
            </p:cNvPr>
            <p:cNvSpPr/>
            <p:nvPr/>
          </p:nvSpPr>
          <p:spPr>
            <a:xfrm>
              <a:off x="264000" y="-431799"/>
              <a:ext cx="1260000" cy="108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6DF44062-A065-EFB6-6ACF-234AC6CCB5FF}"/>
              </a:ext>
            </a:extLst>
          </p:cNvPr>
          <p:cNvSpPr txBox="1"/>
          <p:nvPr/>
        </p:nvSpPr>
        <p:spPr>
          <a:xfrm>
            <a:off x="1215190" y="1888672"/>
            <a:ext cx="589849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dirty="0">
                <a:solidFill>
                  <a:schemeClr val="tx1">
                    <a:lumMod val="85000"/>
                    <a:lumOff val="1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Oasis</a:t>
            </a:r>
            <a:endParaRPr lang="ru-RU" sz="17000" dirty="0">
              <a:solidFill>
                <a:schemeClr val="tx1">
                  <a:lumMod val="85000"/>
                  <a:lumOff val="15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E30686F-AEEF-6F09-047E-BE3102E16CE2}"/>
              </a:ext>
            </a:extLst>
          </p:cNvPr>
          <p:cNvSpPr txBox="1"/>
          <p:nvPr/>
        </p:nvSpPr>
        <p:spPr>
          <a:xfrm>
            <a:off x="2594433" y="6295399"/>
            <a:ext cx="2776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Презетация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by:</a:t>
            </a:r>
          </a:p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Oasis.team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группа 151110</a:t>
            </a:r>
          </a:p>
        </p:txBody>
      </p:sp>
    </p:spTree>
    <p:extLst>
      <p:ext uri="{BB962C8B-B14F-4D97-AF65-F5344CB8AC3E}">
        <p14:creationId xmlns:p14="http://schemas.microsoft.com/office/powerpoint/2010/main" val="1208085769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16B2542-FEA9-12FB-7C5C-10FF57083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1F3FF0E-9238-64BD-6AEF-FB3F414C8840}"/>
              </a:ext>
            </a:extLst>
          </p:cNvPr>
          <p:cNvSpPr/>
          <p:nvPr/>
        </p:nvSpPr>
        <p:spPr>
          <a:xfrm>
            <a:off x="1393476" y="2527017"/>
            <a:ext cx="9405047" cy="1011220"/>
          </a:xfrm>
          <a:prstGeom prst="round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D6FE9-DDAF-B434-A187-5AB248822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477" y="2409320"/>
            <a:ext cx="9405048" cy="1325563"/>
          </a:xfrm>
        </p:spPr>
        <p:txBody>
          <a:bodyPr/>
          <a:lstStyle/>
          <a:p>
            <a:r>
              <a:rPr lang="ru-RU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Позаботимся о растениях с </a:t>
            </a:r>
            <a:r>
              <a:rPr lang="en-US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Oasis</a:t>
            </a:r>
            <a:r>
              <a:rPr lang="ru-RU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7742136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Объект 27">
            <a:extLst>
              <a:ext uri="{FF2B5EF4-FFF2-40B4-BE49-F238E27FC236}">
                <a16:creationId xmlns:a16="http://schemas.microsoft.com/office/drawing/2014/main" id="{194FEC1E-E7D4-44AA-687E-03715C826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3" y="0"/>
            <a:ext cx="12192000" cy="6858000"/>
          </a:xfrm>
        </p:spPr>
      </p:pic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5EC5CCDE-0568-C748-A53C-6A8D2BBF27BB}"/>
              </a:ext>
            </a:extLst>
          </p:cNvPr>
          <p:cNvSpPr/>
          <p:nvPr/>
        </p:nvSpPr>
        <p:spPr>
          <a:xfrm>
            <a:off x="0" y="-2743199"/>
            <a:ext cx="15586364" cy="12621491"/>
          </a:xfrm>
          <a:custGeom>
            <a:avLst/>
            <a:gdLst>
              <a:gd name="connsiteX0" fmla="*/ 0 w 15544799"/>
              <a:gd name="connsiteY0" fmla="*/ 2743200 h 12621491"/>
              <a:gd name="connsiteX1" fmla="*/ 9581719 w 15544799"/>
              <a:gd name="connsiteY1" fmla="*/ 2743200 h 12621491"/>
              <a:gd name="connsiteX2" fmla="*/ 7232073 w 15544799"/>
              <a:gd name="connsiteY2" fmla="*/ 6310746 h 12621491"/>
              <a:gd name="connsiteX3" fmla="*/ 9399222 w 15544799"/>
              <a:gd name="connsiteY3" fmla="*/ 9601200 h 12621491"/>
              <a:gd name="connsiteX4" fmla="*/ 0 w 15544799"/>
              <a:gd name="connsiteY4" fmla="*/ 9601200 h 12621491"/>
              <a:gd name="connsiteX5" fmla="*/ 11388436 w 15544799"/>
              <a:gd name="connsiteY5" fmla="*/ 0 h 12621491"/>
              <a:gd name="connsiteX6" fmla="*/ 15544799 w 15544799"/>
              <a:gd name="connsiteY6" fmla="*/ 6310746 h 12621491"/>
              <a:gd name="connsiteX7" fmla="*/ 11388436 w 15544799"/>
              <a:gd name="connsiteY7" fmla="*/ 12621491 h 12621491"/>
              <a:gd name="connsiteX8" fmla="*/ 9399222 w 15544799"/>
              <a:gd name="connsiteY8" fmla="*/ 9601200 h 12621491"/>
              <a:gd name="connsiteX9" fmla="*/ 12192000 w 15544799"/>
              <a:gd name="connsiteY9" fmla="*/ 9601200 h 12621491"/>
              <a:gd name="connsiteX10" fmla="*/ 12192000 w 15544799"/>
              <a:gd name="connsiteY10" fmla="*/ 2743200 h 12621491"/>
              <a:gd name="connsiteX11" fmla="*/ 9581719 w 15544799"/>
              <a:gd name="connsiteY11" fmla="*/ 2743200 h 1262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544799" h="12621491">
                <a:moveTo>
                  <a:pt x="0" y="2743200"/>
                </a:moveTo>
                <a:lnTo>
                  <a:pt x="9581719" y="2743200"/>
                </a:lnTo>
                <a:lnTo>
                  <a:pt x="7232073" y="6310746"/>
                </a:lnTo>
                <a:lnTo>
                  <a:pt x="9399222" y="9601200"/>
                </a:lnTo>
                <a:lnTo>
                  <a:pt x="0" y="9601200"/>
                </a:lnTo>
                <a:close/>
                <a:moveTo>
                  <a:pt x="11388436" y="0"/>
                </a:moveTo>
                <a:lnTo>
                  <a:pt x="15544799" y="6310746"/>
                </a:lnTo>
                <a:lnTo>
                  <a:pt x="11388436" y="12621491"/>
                </a:lnTo>
                <a:lnTo>
                  <a:pt x="9399222" y="9601200"/>
                </a:lnTo>
                <a:lnTo>
                  <a:pt x="12192000" y="9601200"/>
                </a:lnTo>
                <a:lnTo>
                  <a:pt x="12192000" y="2743200"/>
                </a:lnTo>
                <a:lnTo>
                  <a:pt x="9581719" y="2743200"/>
                </a:lnTo>
                <a:close/>
              </a:path>
            </a:pathLst>
          </a:cu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2A6B00B7-73D6-D97E-252C-11B6E2882133}"/>
              </a:ext>
            </a:extLst>
          </p:cNvPr>
          <p:cNvSpPr/>
          <p:nvPr/>
        </p:nvSpPr>
        <p:spPr>
          <a:xfrm>
            <a:off x="595745" y="290945"/>
            <a:ext cx="4087091" cy="13993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76B55-E783-DF75-5FF4-CEF51DD82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Oasis</a:t>
            </a:r>
            <a:r>
              <a:rPr lang="ru-RU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 это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49AA6952-3115-CE23-5C69-620D21C1EB07}"/>
              </a:ext>
            </a:extLst>
          </p:cNvPr>
          <p:cNvSpPr/>
          <p:nvPr/>
        </p:nvSpPr>
        <p:spPr>
          <a:xfrm>
            <a:off x="595745" y="1966912"/>
            <a:ext cx="6428510" cy="452553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DB5BCE-1CD3-BB4A-06D7-5D9D1D0BA65E}"/>
              </a:ext>
            </a:extLst>
          </p:cNvPr>
          <p:cNvSpPr txBox="1"/>
          <p:nvPr/>
        </p:nvSpPr>
        <p:spPr>
          <a:xfrm>
            <a:off x="1039090" y="2288752"/>
            <a:ext cx="57773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Умная изолированная среда обитания для комнатных и диких растений с возможностью редактирования внутреннего климата, а так же возможностью оповещения владельца об различных неполадках и изменениях внутри системы. </a:t>
            </a:r>
          </a:p>
        </p:txBody>
      </p:sp>
    </p:spTree>
    <p:extLst>
      <p:ext uri="{BB962C8B-B14F-4D97-AF65-F5344CB8AC3E}">
        <p14:creationId xmlns:p14="http://schemas.microsoft.com/office/powerpoint/2010/main" val="1735457359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Рисунок 153">
            <a:extLst>
              <a:ext uri="{FF2B5EF4-FFF2-40B4-BE49-F238E27FC236}">
                <a16:creationId xmlns:a16="http://schemas.microsoft.com/office/drawing/2014/main" id="{BBA05EA0-71E3-B3AD-B814-3A25B9FBC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9" name="Прямоугольник: скругленные углы 158">
            <a:extLst>
              <a:ext uri="{FF2B5EF4-FFF2-40B4-BE49-F238E27FC236}">
                <a16:creationId xmlns:a16="http://schemas.microsoft.com/office/drawing/2014/main" id="{1AF190F0-CC3F-23E4-E74B-7ADFE1D65EB5}"/>
              </a:ext>
            </a:extLst>
          </p:cNvPr>
          <p:cNvSpPr/>
          <p:nvPr/>
        </p:nvSpPr>
        <p:spPr>
          <a:xfrm>
            <a:off x="9822878" y="3235469"/>
            <a:ext cx="1884215" cy="28743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: скругленные углы 157">
            <a:extLst>
              <a:ext uri="{FF2B5EF4-FFF2-40B4-BE49-F238E27FC236}">
                <a16:creationId xmlns:a16="http://schemas.microsoft.com/office/drawing/2014/main" id="{6FCB3B4E-22C5-43DB-59D4-FADF96353A94}"/>
              </a:ext>
            </a:extLst>
          </p:cNvPr>
          <p:cNvSpPr/>
          <p:nvPr/>
        </p:nvSpPr>
        <p:spPr>
          <a:xfrm>
            <a:off x="7481451" y="3235470"/>
            <a:ext cx="1953481" cy="28743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: скругленные углы 156">
            <a:extLst>
              <a:ext uri="{FF2B5EF4-FFF2-40B4-BE49-F238E27FC236}">
                <a16:creationId xmlns:a16="http://schemas.microsoft.com/office/drawing/2014/main" id="{7F230438-0BF4-C99E-109D-9EDE77E4F1BB}"/>
              </a:ext>
            </a:extLst>
          </p:cNvPr>
          <p:cNvSpPr/>
          <p:nvPr/>
        </p:nvSpPr>
        <p:spPr>
          <a:xfrm>
            <a:off x="5140034" y="3235470"/>
            <a:ext cx="1953486" cy="20154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: скругленные углы 155">
            <a:extLst>
              <a:ext uri="{FF2B5EF4-FFF2-40B4-BE49-F238E27FC236}">
                <a16:creationId xmlns:a16="http://schemas.microsoft.com/office/drawing/2014/main" id="{9E74DE21-FBC1-33C2-BA0B-EFF9C97F6C37}"/>
              </a:ext>
            </a:extLst>
          </p:cNvPr>
          <p:cNvSpPr/>
          <p:nvPr/>
        </p:nvSpPr>
        <p:spPr>
          <a:xfrm>
            <a:off x="2784771" y="3235471"/>
            <a:ext cx="1967332" cy="28743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: скругленные углы 154">
            <a:extLst>
              <a:ext uri="{FF2B5EF4-FFF2-40B4-BE49-F238E27FC236}">
                <a16:creationId xmlns:a16="http://schemas.microsoft.com/office/drawing/2014/main" id="{15EAF72D-9AE9-9A4E-3F3B-2123CE61AC75}"/>
              </a:ext>
            </a:extLst>
          </p:cNvPr>
          <p:cNvSpPr/>
          <p:nvPr/>
        </p:nvSpPr>
        <p:spPr>
          <a:xfrm>
            <a:off x="457200" y="3283527"/>
            <a:ext cx="1884215" cy="1828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5" name="Объект 144">
            <a:extLst>
              <a:ext uri="{FF2B5EF4-FFF2-40B4-BE49-F238E27FC236}">
                <a16:creationId xmlns:a16="http://schemas.microsoft.com/office/drawing/2014/main" id="{F9511C7C-B2C0-468A-E40F-36294E75AC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7544029"/>
              </p:ext>
            </p:extLst>
          </p:nvPr>
        </p:nvGraphicFramePr>
        <p:xfrm>
          <a:off x="498759" y="1302327"/>
          <a:ext cx="11236036" cy="5190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47" name="Прямая соединительная линия 146">
            <a:extLst>
              <a:ext uri="{FF2B5EF4-FFF2-40B4-BE49-F238E27FC236}">
                <a16:creationId xmlns:a16="http://schemas.microsoft.com/office/drawing/2014/main" id="{114CB1E7-A356-794A-AEFA-0F19DDCC7240}"/>
              </a:ext>
            </a:extLst>
          </p:cNvPr>
          <p:cNvCxnSpPr/>
          <p:nvPr/>
        </p:nvCxnSpPr>
        <p:spPr>
          <a:xfrm>
            <a:off x="2576945" y="2891127"/>
            <a:ext cx="0" cy="2359746"/>
          </a:xfrm>
          <a:prstGeom prst="line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>
            <a:extLst>
              <a:ext uri="{FF2B5EF4-FFF2-40B4-BE49-F238E27FC236}">
                <a16:creationId xmlns:a16="http://schemas.microsoft.com/office/drawing/2014/main" id="{FB119943-A1DC-7A1A-2A9E-CBDC89E51E38}"/>
              </a:ext>
            </a:extLst>
          </p:cNvPr>
          <p:cNvCxnSpPr/>
          <p:nvPr/>
        </p:nvCxnSpPr>
        <p:spPr>
          <a:xfrm>
            <a:off x="4959926" y="2891127"/>
            <a:ext cx="0" cy="2359746"/>
          </a:xfrm>
          <a:prstGeom prst="line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>
            <a:extLst>
              <a:ext uri="{FF2B5EF4-FFF2-40B4-BE49-F238E27FC236}">
                <a16:creationId xmlns:a16="http://schemas.microsoft.com/office/drawing/2014/main" id="{54EAD91C-E4B1-860D-F1AC-42C39E7B4D14}"/>
              </a:ext>
            </a:extLst>
          </p:cNvPr>
          <p:cNvCxnSpPr/>
          <p:nvPr/>
        </p:nvCxnSpPr>
        <p:spPr>
          <a:xfrm>
            <a:off x="7301344" y="2891127"/>
            <a:ext cx="0" cy="2359746"/>
          </a:xfrm>
          <a:prstGeom prst="line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CF57A1C5-3826-DCF8-9A88-ABC7F6EF5076}"/>
              </a:ext>
            </a:extLst>
          </p:cNvPr>
          <p:cNvCxnSpPr/>
          <p:nvPr/>
        </p:nvCxnSpPr>
        <p:spPr>
          <a:xfrm>
            <a:off x="9615053" y="2891127"/>
            <a:ext cx="0" cy="2359746"/>
          </a:xfrm>
          <a:prstGeom prst="line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Прямоугольник: скругленные углы 159">
            <a:extLst>
              <a:ext uri="{FF2B5EF4-FFF2-40B4-BE49-F238E27FC236}">
                <a16:creationId xmlns:a16="http://schemas.microsoft.com/office/drawing/2014/main" id="{5CE55636-EF22-95F6-7A0B-61DC411005FF}"/>
              </a:ext>
            </a:extLst>
          </p:cNvPr>
          <p:cNvSpPr/>
          <p:nvPr/>
        </p:nvSpPr>
        <p:spPr>
          <a:xfrm>
            <a:off x="3415141" y="365125"/>
            <a:ext cx="5403272" cy="13255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D3872-9D1D-AD9A-1157-14A11CA80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622" y="365124"/>
            <a:ext cx="4928760" cy="1325563"/>
          </a:xfrm>
        </p:spPr>
        <p:txBody>
          <a:bodyPr/>
          <a:lstStyle/>
          <a:p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Потенциал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Oasis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09058597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9DE7B7D5-6448-734B-A388-FB8A926CB949}"/>
              </a:ext>
            </a:extLst>
          </p:cNvPr>
          <p:cNvSpPr/>
          <p:nvPr/>
        </p:nvSpPr>
        <p:spPr>
          <a:xfrm>
            <a:off x="602925" y="4776227"/>
            <a:ext cx="4461809" cy="19083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00EFB958-65E7-B011-404C-D3BBDD2D4E0F}"/>
              </a:ext>
            </a:extLst>
          </p:cNvPr>
          <p:cNvSpPr/>
          <p:nvPr/>
        </p:nvSpPr>
        <p:spPr>
          <a:xfrm>
            <a:off x="9254836" y="1898071"/>
            <a:ext cx="2687782" cy="27089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782C05D-D386-07B0-3EC3-9BF808EB516E}"/>
              </a:ext>
            </a:extLst>
          </p:cNvPr>
          <p:cNvSpPr/>
          <p:nvPr/>
        </p:nvSpPr>
        <p:spPr>
          <a:xfrm>
            <a:off x="602925" y="2060735"/>
            <a:ext cx="3210666" cy="20817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11B78F48-9B76-73B9-1262-0B33177D45B6}"/>
              </a:ext>
            </a:extLst>
          </p:cNvPr>
          <p:cNvSpPr/>
          <p:nvPr/>
        </p:nvSpPr>
        <p:spPr>
          <a:xfrm>
            <a:off x="4031673" y="1898071"/>
            <a:ext cx="2341418" cy="2230583"/>
          </a:xfrm>
          <a:prstGeom prst="ellipse">
            <a:avLst/>
          </a:prstGeom>
          <a:solidFill>
            <a:srgbClr val="4494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3D9B75B-938D-650D-B909-B214563D9B45}"/>
              </a:ext>
            </a:extLst>
          </p:cNvPr>
          <p:cNvSpPr/>
          <p:nvPr/>
        </p:nvSpPr>
        <p:spPr>
          <a:xfrm>
            <a:off x="-727364" y="429492"/>
            <a:ext cx="10190019" cy="99752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D8FEE-AC39-68E6-E640-C2F3A51AF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300758"/>
            <a:ext cx="10515600" cy="1325563"/>
          </a:xfrm>
        </p:spPr>
        <p:txBody>
          <a:bodyPr/>
          <a:lstStyle/>
          <a:p>
            <a:r>
              <a:rPr lang="ru-RU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МИССИИ, ВИДЕНИЕ И ЦЕННОСТИ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FEC818E-8742-3C15-2DAA-8EDE5E005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274" y="2251110"/>
            <a:ext cx="1552215" cy="1552215"/>
          </a:xfr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4E27A6D4-AB3F-4A98-16EF-B9E795AB0F63}"/>
              </a:ext>
            </a:extLst>
          </p:cNvPr>
          <p:cNvSpPr/>
          <p:nvPr/>
        </p:nvSpPr>
        <p:spPr>
          <a:xfrm>
            <a:off x="6567055" y="1911925"/>
            <a:ext cx="2341418" cy="2230583"/>
          </a:xfrm>
          <a:prstGeom prst="ellipse">
            <a:avLst/>
          </a:prstGeom>
          <a:solidFill>
            <a:srgbClr val="A8E4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9A1AB4F-F0E7-E1AE-AA36-976B22E63E0A}"/>
              </a:ext>
            </a:extLst>
          </p:cNvPr>
          <p:cNvSpPr/>
          <p:nvPr/>
        </p:nvSpPr>
        <p:spPr>
          <a:xfrm>
            <a:off x="5299364" y="4128654"/>
            <a:ext cx="2341418" cy="2230583"/>
          </a:xfrm>
          <a:prstGeom prst="ellipse">
            <a:avLst/>
          </a:prstGeom>
          <a:solidFill>
            <a:srgbClr val="30BA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FCBD9F-7B90-7241-592A-F1408734D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37" y="2060735"/>
            <a:ext cx="1905254" cy="19052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67D527-CCA6-2083-43FE-BFC86BB987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623" y="4400404"/>
            <a:ext cx="1596863" cy="15968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9B6DB3-6205-8960-686F-D0BC7FE40880}"/>
              </a:ext>
            </a:extLst>
          </p:cNvPr>
          <p:cNvSpPr txBox="1"/>
          <p:nvPr/>
        </p:nvSpPr>
        <p:spPr>
          <a:xfrm>
            <a:off x="779445" y="2511292"/>
            <a:ext cx="30341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Обеспечить комфортное содержание растений и минимизировать за ними уход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BF1350-8F82-CA7D-EA14-6BCB7F20C2B2}"/>
              </a:ext>
            </a:extLst>
          </p:cNvPr>
          <p:cNvSpPr txBox="1"/>
          <p:nvPr/>
        </p:nvSpPr>
        <p:spPr>
          <a:xfrm>
            <a:off x="779445" y="2096545"/>
            <a:ext cx="13577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Миссии</a:t>
            </a:r>
            <a:endParaRPr lang="ru-RU" sz="2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E92DC3-97BA-2B66-949F-E41574CFE2C1}"/>
              </a:ext>
            </a:extLst>
          </p:cNvPr>
          <p:cNvSpPr txBox="1"/>
          <p:nvPr/>
        </p:nvSpPr>
        <p:spPr>
          <a:xfrm>
            <a:off x="9462655" y="1911925"/>
            <a:ext cx="16625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Видение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A7B8B0-C86F-9D7D-E765-A02F54CDAB15}"/>
              </a:ext>
            </a:extLst>
          </p:cNvPr>
          <p:cNvSpPr txBox="1"/>
          <p:nvPr/>
        </p:nvSpPr>
        <p:spPr>
          <a:xfrm>
            <a:off x="9462655" y="2360286"/>
            <a:ext cx="24799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Освободить человека то рутинного ухода за флорой в своём доме и всё так же радоваться её наличию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635B21-7382-F767-818A-E422135D3012}"/>
              </a:ext>
            </a:extLst>
          </p:cNvPr>
          <p:cNvSpPr txBox="1"/>
          <p:nvPr/>
        </p:nvSpPr>
        <p:spPr>
          <a:xfrm>
            <a:off x="779445" y="4857752"/>
            <a:ext cx="15794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200" b="1">
                <a:latin typeface="Artifakt Element" panose="020B0503050000020004" pitchFamily="34" charset="-52"/>
                <a:ea typeface="Artifakt Element" panose="020B0503050000020004" pitchFamily="34" charset="-52"/>
              </a:defRPr>
            </a:lvl1pPr>
          </a:lstStyle>
          <a:p>
            <a:r>
              <a:rPr lang="ru-RU" dirty="0"/>
              <a:t>Ценности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5A464A-C95B-1A0F-CE01-82E1659E9BD0}"/>
              </a:ext>
            </a:extLst>
          </p:cNvPr>
          <p:cNvSpPr txBox="1"/>
          <p:nvPr/>
        </p:nvSpPr>
        <p:spPr>
          <a:xfrm>
            <a:off x="749940" y="5274785"/>
            <a:ext cx="45494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Обеспечить безопасность растений и дать пользователю возможность выращивать у себя дома различные виды флоры</a:t>
            </a:r>
          </a:p>
        </p:txBody>
      </p:sp>
    </p:spTree>
    <p:extLst>
      <p:ext uri="{BB962C8B-B14F-4D97-AF65-F5344CB8AC3E}">
        <p14:creationId xmlns:p14="http://schemas.microsoft.com/office/powerpoint/2010/main" val="1863126777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2508C2B-BA13-ACBE-E96D-68F0DB31469E}"/>
              </a:ext>
            </a:extLst>
          </p:cNvPr>
          <p:cNvSpPr/>
          <p:nvPr/>
        </p:nvSpPr>
        <p:spPr>
          <a:xfrm>
            <a:off x="7952510" y="1967346"/>
            <a:ext cx="3903518" cy="35887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0DDF857-B24D-369D-8196-7EFBD4B8DF90}"/>
              </a:ext>
            </a:extLst>
          </p:cNvPr>
          <p:cNvSpPr/>
          <p:nvPr/>
        </p:nvSpPr>
        <p:spPr>
          <a:xfrm>
            <a:off x="335973" y="1519527"/>
            <a:ext cx="7048500" cy="435133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551EC9B-479A-75B8-5350-57ACC310CE90}"/>
              </a:ext>
            </a:extLst>
          </p:cNvPr>
          <p:cNvSpPr/>
          <p:nvPr/>
        </p:nvSpPr>
        <p:spPr>
          <a:xfrm>
            <a:off x="3976255" y="193964"/>
            <a:ext cx="8562109" cy="11360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4BCEC1-13F7-D948-BA88-1CB92222B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436" y="99218"/>
            <a:ext cx="8042564" cy="1325563"/>
          </a:xfrm>
        </p:spPr>
        <p:txBody>
          <a:bodyPr/>
          <a:lstStyle/>
          <a:p>
            <a:r>
              <a:rPr lang="ru-RU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Заинтересованность в </a:t>
            </a:r>
            <a:r>
              <a:rPr lang="en-US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Oasis</a:t>
            </a:r>
            <a:endParaRPr lang="ru-RU" b="1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1FB2B00B-A710-7B53-EC7A-5AA5B520E8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9044545"/>
              </p:ext>
            </p:extLst>
          </p:nvPr>
        </p:nvGraphicFramePr>
        <p:xfrm>
          <a:off x="335972" y="1709018"/>
          <a:ext cx="10515599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3D9B7BF-437A-D3FC-8172-0AE683F22A51}"/>
              </a:ext>
            </a:extLst>
          </p:cNvPr>
          <p:cNvSpPr txBox="1"/>
          <p:nvPr/>
        </p:nvSpPr>
        <p:spPr>
          <a:xfrm>
            <a:off x="8285018" y="2078182"/>
            <a:ext cx="35710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Oasis</a:t>
            </a:r>
            <a:r>
              <a:rPr lang="ru-RU" sz="22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нацелен на аудиторию подростков и более взрослую часть населения. Беря в расчёт быстрый ритм жизни, нам не всегда удаётся своевременно ухаживать и заботиться о наших комнатных растениях.</a:t>
            </a:r>
          </a:p>
        </p:txBody>
      </p:sp>
    </p:spTree>
    <p:extLst>
      <p:ext uri="{BB962C8B-B14F-4D97-AF65-F5344CB8AC3E}">
        <p14:creationId xmlns:p14="http://schemas.microsoft.com/office/powerpoint/2010/main" val="3653144689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467A8B0-FAE0-4CB7-D7CB-FF9C63964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2" y="0"/>
            <a:ext cx="12215091" cy="6870989"/>
          </a:xfr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198FD9A5-C919-4C17-4E2D-5ED48717A7B7}"/>
              </a:ext>
            </a:extLst>
          </p:cNvPr>
          <p:cNvSpPr/>
          <p:nvPr/>
        </p:nvSpPr>
        <p:spPr>
          <a:xfrm>
            <a:off x="2320636" y="235527"/>
            <a:ext cx="3554844" cy="6963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A435337-5C56-3BFC-7376-6F4B72328C22}"/>
              </a:ext>
            </a:extLst>
          </p:cNvPr>
          <p:cNvSpPr/>
          <p:nvPr/>
        </p:nvSpPr>
        <p:spPr>
          <a:xfrm>
            <a:off x="-23093" y="0"/>
            <a:ext cx="6229929" cy="6857999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A6E59-DA17-1F81-86AC-CCA380B78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417" y="110403"/>
            <a:ext cx="3616036" cy="992135"/>
          </a:xfrm>
        </p:spPr>
        <p:txBody>
          <a:bodyPr/>
          <a:lstStyle/>
          <a:p>
            <a:r>
              <a:rPr lang="ru-RU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Наши цели</a:t>
            </a:r>
          </a:p>
        </p:txBody>
      </p:sp>
      <p:sp>
        <p:nvSpPr>
          <p:cNvPr id="7" name="Блок-схема: узел 6">
            <a:extLst>
              <a:ext uri="{FF2B5EF4-FFF2-40B4-BE49-F238E27FC236}">
                <a16:creationId xmlns:a16="http://schemas.microsoft.com/office/drawing/2014/main" id="{4F7B2048-70C2-02F3-3426-08920F84BA2C}"/>
              </a:ext>
            </a:extLst>
          </p:cNvPr>
          <p:cNvSpPr/>
          <p:nvPr/>
        </p:nvSpPr>
        <p:spPr>
          <a:xfrm>
            <a:off x="230909" y="992135"/>
            <a:ext cx="1835727" cy="1749282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E6B7D9-494F-9AA3-6266-652345ACAE7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34" y="1102538"/>
            <a:ext cx="1528476" cy="15284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603767-1B55-6E37-B5E2-69ADEFFE668B}"/>
              </a:ext>
            </a:extLst>
          </p:cNvPr>
          <p:cNvSpPr txBox="1"/>
          <p:nvPr/>
        </p:nvSpPr>
        <p:spPr>
          <a:xfrm>
            <a:off x="2320636" y="1256721"/>
            <a:ext cx="3616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Комфортное</a:t>
            </a:r>
            <a:r>
              <a:rPr lang="ru-RU" sz="20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и </a:t>
            </a:r>
            <a:r>
              <a:rPr lang="ru-RU" sz="20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безопасное</a:t>
            </a:r>
            <a:r>
              <a:rPr lang="ru-RU" sz="20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содержание фауны у себя дома</a:t>
            </a:r>
          </a:p>
        </p:txBody>
      </p:sp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2757BD9A-41F3-4732-B289-D4833091E45E}"/>
              </a:ext>
            </a:extLst>
          </p:cNvPr>
          <p:cNvSpPr/>
          <p:nvPr/>
        </p:nvSpPr>
        <p:spPr>
          <a:xfrm>
            <a:off x="4051807" y="2803711"/>
            <a:ext cx="1835727" cy="1749282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4E5859-7937-AAD7-68FB-FC81AA1BD5E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153" y="2952435"/>
            <a:ext cx="1640109" cy="16401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31C6F2-7431-E74F-A87A-E51FAC745B9D}"/>
              </a:ext>
            </a:extLst>
          </p:cNvPr>
          <p:cNvSpPr txBox="1"/>
          <p:nvPr/>
        </p:nvSpPr>
        <p:spPr>
          <a:xfrm>
            <a:off x="117693" y="2895600"/>
            <a:ext cx="40201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Дать пользователю возможность заводить у себя дома </a:t>
            </a:r>
            <a:r>
              <a:rPr lang="ru-RU" sz="20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всевозможные виды фауны</a:t>
            </a:r>
            <a:r>
              <a:rPr lang="ru-RU" sz="20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не переживая за её состояние</a:t>
            </a:r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111D6818-A356-83DF-FB2D-4DE1CF4D0AA6}"/>
              </a:ext>
            </a:extLst>
          </p:cNvPr>
          <p:cNvSpPr/>
          <p:nvPr/>
        </p:nvSpPr>
        <p:spPr>
          <a:xfrm>
            <a:off x="230908" y="4817766"/>
            <a:ext cx="1835727" cy="1749282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439770AA-EA73-7539-3BCE-FDEE70F81C9F}"/>
              </a:ext>
            </a:extLst>
          </p:cNvPr>
          <p:cNvCxnSpPr/>
          <p:nvPr/>
        </p:nvCxnSpPr>
        <p:spPr>
          <a:xfrm>
            <a:off x="323165" y="2866108"/>
            <a:ext cx="3179689" cy="0"/>
          </a:xfrm>
          <a:prstGeom prst="line">
            <a:avLst/>
          </a:prstGeom>
          <a:ln w="22225">
            <a:solidFill>
              <a:srgbClr val="60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4F39E573-AD9B-ACB6-1D67-C5B349BEB8EB}"/>
              </a:ext>
            </a:extLst>
          </p:cNvPr>
          <p:cNvCxnSpPr/>
          <p:nvPr/>
        </p:nvCxnSpPr>
        <p:spPr>
          <a:xfrm>
            <a:off x="384534" y="4538888"/>
            <a:ext cx="3179689" cy="0"/>
          </a:xfrm>
          <a:prstGeom prst="line">
            <a:avLst/>
          </a:prstGeom>
          <a:ln w="22225">
            <a:solidFill>
              <a:srgbClr val="60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9336FE9-10EF-2BA1-129A-08A95A0278D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27" y="4915330"/>
            <a:ext cx="1542082" cy="15420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E3C2DE2-6071-AA07-096D-25BF90A076A0}"/>
              </a:ext>
            </a:extLst>
          </p:cNvPr>
          <p:cNvSpPr txBox="1"/>
          <p:nvPr/>
        </p:nvSpPr>
        <p:spPr>
          <a:xfrm>
            <a:off x="2381827" y="4901901"/>
            <a:ext cx="34936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Сделать </a:t>
            </a:r>
            <a:r>
              <a:rPr lang="en-US" sz="20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Oasis</a:t>
            </a:r>
            <a:r>
              <a:rPr lang="ru-RU" sz="20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не только </a:t>
            </a:r>
            <a:r>
              <a:rPr lang="ru-RU" sz="20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полезным</a:t>
            </a:r>
            <a:r>
              <a:rPr lang="ru-RU" sz="20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но и </a:t>
            </a:r>
            <a:r>
              <a:rPr lang="ru-RU" sz="20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доступным</a:t>
            </a:r>
            <a:r>
              <a:rPr lang="ru-RU" sz="20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для покупки всем желающим</a:t>
            </a:r>
          </a:p>
        </p:txBody>
      </p:sp>
    </p:spTree>
    <p:extLst>
      <p:ext uri="{BB962C8B-B14F-4D97-AF65-F5344CB8AC3E}">
        <p14:creationId xmlns:p14="http://schemas.microsoft.com/office/powerpoint/2010/main" val="1109474290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Изображение выглядит как домашнее растение, цветок, ваза, цветочный горшок&#10;&#10;Автоматически созданное описание">
            <a:extLst>
              <a:ext uri="{FF2B5EF4-FFF2-40B4-BE49-F238E27FC236}">
                <a16:creationId xmlns:a16="http://schemas.microsoft.com/office/drawing/2014/main" id="{4D1F63CD-377A-F241-0EB0-9B8208F10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43" y="-96488"/>
            <a:ext cx="12487685" cy="7024323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CE37ED6-1DFD-5E48-C45A-1C1CB9D5AD0E}"/>
              </a:ext>
            </a:extLst>
          </p:cNvPr>
          <p:cNvSpPr/>
          <p:nvPr/>
        </p:nvSpPr>
        <p:spPr>
          <a:xfrm>
            <a:off x="-765483" y="149656"/>
            <a:ext cx="11485419" cy="99752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A23E1-962E-A667-13E6-D16CA4176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19" y="-14363"/>
            <a:ext cx="10758055" cy="1325563"/>
          </a:xfrm>
        </p:spPr>
        <p:txBody>
          <a:bodyPr/>
          <a:lstStyle/>
          <a:p>
            <a:r>
              <a:rPr lang="ru-RU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Планы и идеи на ближайшее будущее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B06C4BC-F2BF-B908-1230-3A0A51A94A60}"/>
              </a:ext>
            </a:extLst>
          </p:cNvPr>
          <p:cNvSpPr/>
          <p:nvPr/>
        </p:nvSpPr>
        <p:spPr>
          <a:xfrm>
            <a:off x="1976335" y="1365649"/>
            <a:ext cx="8239328" cy="5151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с двумя скругленными соседними углами 3">
            <a:extLst>
              <a:ext uri="{FF2B5EF4-FFF2-40B4-BE49-F238E27FC236}">
                <a16:creationId xmlns:a16="http://schemas.microsoft.com/office/drawing/2014/main" id="{FEC6B2A5-B19E-9E29-554E-285082201EB7}"/>
              </a:ext>
            </a:extLst>
          </p:cNvPr>
          <p:cNvSpPr/>
          <p:nvPr/>
        </p:nvSpPr>
        <p:spPr>
          <a:xfrm>
            <a:off x="2619051" y="4060079"/>
            <a:ext cx="6716684" cy="36000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AB34D1-4643-C365-54DF-C39B4676FB24}"/>
              </a:ext>
            </a:extLst>
          </p:cNvPr>
          <p:cNvSpPr txBox="1"/>
          <p:nvPr/>
        </p:nvSpPr>
        <p:spPr>
          <a:xfrm>
            <a:off x="3171574" y="3577465"/>
            <a:ext cx="5630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Ebrima" panose="02000000000000000000" pitchFamily="2" charset="0"/>
              </a:rPr>
              <a:t>Начало 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Ebrima" panose="02000000000000000000" pitchFamily="2" charset="0"/>
              </a:rPr>
              <a:t>202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Ebrima" panose="02000000000000000000" pitchFamily="2" charset="0"/>
              </a:rPr>
              <a:t>4 - Начало 2026</a:t>
            </a:r>
          </a:p>
        </p:txBody>
      </p:sp>
      <p:sp>
        <p:nvSpPr>
          <p:cNvPr id="15" name="Скругленный прямоугольник 5">
            <a:extLst>
              <a:ext uri="{FF2B5EF4-FFF2-40B4-BE49-F238E27FC236}">
                <a16:creationId xmlns:a16="http://schemas.microsoft.com/office/drawing/2014/main" id="{8523BD3F-9788-431F-3514-DBAF56733B39}"/>
              </a:ext>
            </a:extLst>
          </p:cNvPr>
          <p:cNvSpPr/>
          <p:nvPr/>
        </p:nvSpPr>
        <p:spPr>
          <a:xfrm>
            <a:off x="5788670" y="2638622"/>
            <a:ext cx="36000" cy="6840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1A47CE-3102-273B-338D-E72435555DA1}"/>
              </a:ext>
            </a:extLst>
          </p:cNvPr>
          <p:cNvSpPr txBox="1"/>
          <p:nvPr/>
        </p:nvSpPr>
        <p:spPr>
          <a:xfrm>
            <a:off x="5365806" y="3237889"/>
            <a:ext cx="881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Ebrima" panose="02000000000000000000" pitchFamily="2" charset="0"/>
              </a:rPr>
              <a:t>2025</a:t>
            </a:r>
            <a:r>
              <a:rPr lang="ru-RU" sz="16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B8EABA-D665-A09E-9104-70CA5EFD9F0F}"/>
              </a:ext>
            </a:extLst>
          </p:cNvPr>
          <p:cNvSpPr txBox="1"/>
          <p:nvPr/>
        </p:nvSpPr>
        <p:spPr>
          <a:xfrm>
            <a:off x="4962047" y="1635740"/>
            <a:ext cx="1689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Ebrima" panose="02000000000000000000" pitchFamily="2" charset="0"/>
              </a:rPr>
              <a:t>Создание </a:t>
            </a:r>
            <a:br>
              <a:rPr lang="ru-RU" sz="2200" dirty="0">
                <a:solidFill>
                  <a:schemeClr val="bg2">
                    <a:lumMod val="2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Ebrima" panose="02000000000000000000" pitchFamily="2" charset="0"/>
              </a:rPr>
            </a:br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Ebrima" panose="02000000000000000000" pitchFamily="2" charset="0"/>
              </a:rPr>
              <a:t>клиентской базы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02E551-2F7B-0515-3DEC-B0171AD8F42C}"/>
              </a:ext>
            </a:extLst>
          </p:cNvPr>
          <p:cNvSpPr txBox="1"/>
          <p:nvPr/>
        </p:nvSpPr>
        <p:spPr>
          <a:xfrm>
            <a:off x="6136531" y="4012894"/>
            <a:ext cx="1955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Ebrima" panose="02000000000000000000" pitchFamily="2" charset="0"/>
              </a:rPr>
              <a:t>Середина</a:t>
            </a:r>
            <a:br>
              <a:rPr lang="ru-RU" sz="2400" dirty="0">
                <a:solidFill>
                  <a:schemeClr val="bg2">
                    <a:lumMod val="2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Ebrima" panose="02000000000000000000" pitchFamily="2" charset="0"/>
              </a:rPr>
            </a:b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Ebrima" panose="02000000000000000000" pitchFamily="2" charset="0"/>
              </a:rPr>
              <a:t>2024 - 2025</a:t>
            </a:r>
          </a:p>
        </p:txBody>
      </p:sp>
      <p:sp>
        <p:nvSpPr>
          <p:cNvPr id="19" name="Скругленный прямоугольник 10">
            <a:extLst>
              <a:ext uri="{FF2B5EF4-FFF2-40B4-BE49-F238E27FC236}">
                <a16:creationId xmlns:a16="http://schemas.microsoft.com/office/drawing/2014/main" id="{849E6FAD-A274-6377-1BBA-A7ED8D1DA3D1}"/>
              </a:ext>
            </a:extLst>
          </p:cNvPr>
          <p:cNvSpPr/>
          <p:nvPr/>
        </p:nvSpPr>
        <p:spPr>
          <a:xfrm>
            <a:off x="7101717" y="4656393"/>
            <a:ext cx="36000" cy="6840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DA04B-A672-149B-DAE9-EBFB6B323B2D}"/>
              </a:ext>
            </a:extLst>
          </p:cNvPr>
          <p:cNvSpPr txBox="1"/>
          <p:nvPr/>
        </p:nvSpPr>
        <p:spPr>
          <a:xfrm>
            <a:off x="5913832" y="5226336"/>
            <a:ext cx="240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Ebrima" panose="02000000000000000000" pitchFamily="2" charset="0"/>
              </a:rPr>
              <a:t>Выход на крупный рынок по всей РФ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49769C-3DD6-5A7A-71D0-EFC0BC1DF235}"/>
              </a:ext>
            </a:extLst>
          </p:cNvPr>
          <p:cNvSpPr txBox="1"/>
          <p:nvPr/>
        </p:nvSpPr>
        <p:spPr>
          <a:xfrm>
            <a:off x="3171574" y="3241721"/>
            <a:ext cx="881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Ebrima" panose="02000000000000000000" pitchFamily="2" charset="0"/>
              </a:rPr>
              <a:t>2024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5F6C13-E392-A65C-EF18-65CC0EDB6EB3}"/>
              </a:ext>
            </a:extLst>
          </p:cNvPr>
          <p:cNvSpPr txBox="1"/>
          <p:nvPr/>
        </p:nvSpPr>
        <p:spPr>
          <a:xfrm>
            <a:off x="8014067" y="3247490"/>
            <a:ext cx="881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Ebrima" panose="02000000000000000000" pitchFamily="2" charset="0"/>
              </a:rPr>
              <a:t>2026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FDA44E-513C-1CCE-24E6-D9906CC19A04}"/>
              </a:ext>
            </a:extLst>
          </p:cNvPr>
          <p:cNvSpPr txBox="1"/>
          <p:nvPr/>
        </p:nvSpPr>
        <p:spPr>
          <a:xfrm>
            <a:off x="3455924" y="4012894"/>
            <a:ext cx="1898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Ebrima" panose="02000000000000000000" pitchFamily="2" charset="0"/>
              </a:rPr>
              <a:t>Середина</a:t>
            </a:r>
            <a:br>
              <a:rPr lang="ru-RU" sz="2400" dirty="0">
                <a:solidFill>
                  <a:schemeClr val="bg2">
                    <a:lumMod val="2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Ebrima" panose="02000000000000000000" pitchFamily="2" charset="0"/>
              </a:rPr>
            </a:b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Ebrima" panose="02000000000000000000" pitchFamily="2" charset="0"/>
              </a:rPr>
              <a:t>2024 - 2025</a:t>
            </a:r>
          </a:p>
        </p:txBody>
      </p:sp>
      <p:sp>
        <p:nvSpPr>
          <p:cNvPr id="24" name="Скругленный прямоугольник 15">
            <a:extLst>
              <a:ext uri="{FF2B5EF4-FFF2-40B4-BE49-F238E27FC236}">
                <a16:creationId xmlns:a16="http://schemas.microsoft.com/office/drawing/2014/main" id="{9B9E1D14-041F-749F-6ECD-F246DC8BC914}"/>
              </a:ext>
            </a:extLst>
          </p:cNvPr>
          <p:cNvSpPr/>
          <p:nvPr/>
        </p:nvSpPr>
        <p:spPr>
          <a:xfrm>
            <a:off x="4387615" y="4714558"/>
            <a:ext cx="36000" cy="6840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17">
            <a:extLst>
              <a:ext uri="{FF2B5EF4-FFF2-40B4-BE49-F238E27FC236}">
                <a16:creationId xmlns:a16="http://schemas.microsoft.com/office/drawing/2014/main" id="{33CB05E8-62F6-4C76-D920-A40C480D6336}"/>
              </a:ext>
            </a:extLst>
          </p:cNvPr>
          <p:cNvSpPr/>
          <p:nvPr/>
        </p:nvSpPr>
        <p:spPr>
          <a:xfrm>
            <a:off x="8436932" y="2661014"/>
            <a:ext cx="36000" cy="6840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BDE5EE-8B74-1303-A3B1-B955E595CE1D}"/>
              </a:ext>
            </a:extLst>
          </p:cNvPr>
          <p:cNvSpPr txBox="1"/>
          <p:nvPr/>
        </p:nvSpPr>
        <p:spPr>
          <a:xfrm>
            <a:off x="2559720" y="1604346"/>
            <a:ext cx="2105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Ebrima" panose="02000000000000000000" pitchFamily="2" charset="0"/>
              </a:rPr>
              <a:t>Закупка необходимых компонентов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0435A4-E4BD-27A6-A6F8-7E4AB5D712EB}"/>
              </a:ext>
            </a:extLst>
          </p:cNvPr>
          <p:cNvSpPr txBox="1"/>
          <p:nvPr/>
        </p:nvSpPr>
        <p:spPr>
          <a:xfrm>
            <a:off x="7114032" y="1672151"/>
            <a:ext cx="2656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Ebrima" panose="02000000000000000000" pitchFamily="2" charset="0"/>
              </a:rPr>
              <a:t>Разработка плана по выходу на мировой уровень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8B3883-C418-79DE-07F7-E3C15E59B9B4}"/>
              </a:ext>
            </a:extLst>
          </p:cNvPr>
          <p:cNvSpPr txBox="1"/>
          <p:nvPr/>
        </p:nvSpPr>
        <p:spPr>
          <a:xfrm>
            <a:off x="3204612" y="5291479"/>
            <a:ext cx="24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Ebrima" panose="02000000000000000000" pitchFamily="2" charset="0"/>
              </a:rPr>
              <a:t>Формирование</a:t>
            </a:r>
            <a:br>
              <a:rPr lang="ru-RU" sz="2200" dirty="0">
                <a:solidFill>
                  <a:schemeClr val="bg2">
                    <a:lumMod val="2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Ebrima" panose="02000000000000000000" pitchFamily="2" charset="0"/>
              </a:rPr>
            </a:br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Artifakt Element" panose="020B0503050000020004" pitchFamily="34" charset="-52"/>
                <a:ea typeface="Artifakt Element" panose="020B0503050000020004" pitchFamily="34" charset="-52"/>
                <a:cs typeface="Ebrima" panose="02000000000000000000" pitchFamily="2" charset="0"/>
              </a:rPr>
              <a:t>кадров</a:t>
            </a:r>
          </a:p>
        </p:txBody>
      </p:sp>
      <p:sp>
        <p:nvSpPr>
          <p:cNvPr id="30" name="Прямоугольник с двумя скругленными соседними углами 3">
            <a:extLst>
              <a:ext uri="{FF2B5EF4-FFF2-40B4-BE49-F238E27FC236}">
                <a16:creationId xmlns:a16="http://schemas.microsoft.com/office/drawing/2014/main" id="{EFB7CF28-9E6E-3945-751D-486712FC2803}"/>
              </a:ext>
            </a:extLst>
          </p:cNvPr>
          <p:cNvSpPr/>
          <p:nvPr/>
        </p:nvSpPr>
        <p:spPr>
          <a:xfrm>
            <a:off x="2619051" y="3608172"/>
            <a:ext cx="6716684" cy="36000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15">
            <a:extLst>
              <a:ext uri="{FF2B5EF4-FFF2-40B4-BE49-F238E27FC236}">
                <a16:creationId xmlns:a16="http://schemas.microsoft.com/office/drawing/2014/main" id="{04C37206-3E1E-7648-93B0-31AA08BF9187}"/>
              </a:ext>
            </a:extLst>
          </p:cNvPr>
          <p:cNvSpPr/>
          <p:nvPr/>
        </p:nvSpPr>
        <p:spPr>
          <a:xfrm>
            <a:off x="3556161" y="2638622"/>
            <a:ext cx="36000" cy="6840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848422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E0E45917-FDA8-366A-4652-1CE57D5F32B5}"/>
              </a:ext>
            </a:extLst>
          </p:cNvPr>
          <p:cNvSpPr/>
          <p:nvPr/>
        </p:nvSpPr>
        <p:spPr>
          <a:xfrm>
            <a:off x="9132087" y="3858882"/>
            <a:ext cx="2878593" cy="2678967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8C813C8C-379F-2863-36EA-EE9738992E4D}"/>
              </a:ext>
            </a:extLst>
          </p:cNvPr>
          <p:cNvSpPr/>
          <p:nvPr/>
        </p:nvSpPr>
        <p:spPr>
          <a:xfrm>
            <a:off x="7915345" y="2153778"/>
            <a:ext cx="2142516" cy="2016534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CCE8E1DD-F5F8-71D9-A9F1-E4285C32C35F}"/>
              </a:ext>
            </a:extLst>
          </p:cNvPr>
          <p:cNvSpPr/>
          <p:nvPr/>
        </p:nvSpPr>
        <p:spPr>
          <a:xfrm>
            <a:off x="9913292" y="1225059"/>
            <a:ext cx="2049487" cy="1902700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CE37ED6-1DFD-5E48-C45A-1C1CB9D5AD0E}"/>
              </a:ext>
            </a:extLst>
          </p:cNvPr>
          <p:cNvSpPr/>
          <p:nvPr/>
        </p:nvSpPr>
        <p:spPr>
          <a:xfrm>
            <a:off x="1639155" y="253466"/>
            <a:ext cx="8618899" cy="99752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A23E1-962E-A667-13E6-D16CA4176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155" y="89447"/>
            <a:ext cx="8781861" cy="1325563"/>
          </a:xfrm>
        </p:spPr>
        <p:txBody>
          <a:bodyPr/>
          <a:lstStyle/>
          <a:p>
            <a:r>
              <a:rPr lang="ru-RU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Имеющиеся аналоги на рынке</a:t>
            </a:r>
          </a:p>
        </p:txBody>
      </p:sp>
      <p:sp>
        <p:nvSpPr>
          <p:cNvPr id="5" name="Блок-схема: узел 4">
            <a:extLst>
              <a:ext uri="{FF2B5EF4-FFF2-40B4-BE49-F238E27FC236}">
                <a16:creationId xmlns:a16="http://schemas.microsoft.com/office/drawing/2014/main" id="{EF5F4E2E-0F4C-D9FC-E8DE-06197EB10AED}"/>
              </a:ext>
            </a:extLst>
          </p:cNvPr>
          <p:cNvSpPr/>
          <p:nvPr/>
        </p:nvSpPr>
        <p:spPr>
          <a:xfrm>
            <a:off x="10018935" y="1343486"/>
            <a:ext cx="1852783" cy="1633278"/>
          </a:xfrm>
          <a:prstGeom prst="flowChartConnector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721" t="-11687" r="-2721" b="-2996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>
            <a:extLst>
              <a:ext uri="{FF2B5EF4-FFF2-40B4-BE49-F238E27FC236}">
                <a16:creationId xmlns:a16="http://schemas.microsoft.com/office/drawing/2014/main" id="{63887D23-0A4F-DE85-FDE4-D27AED271DBE}"/>
              </a:ext>
            </a:extLst>
          </p:cNvPr>
          <p:cNvSpPr/>
          <p:nvPr/>
        </p:nvSpPr>
        <p:spPr>
          <a:xfrm>
            <a:off x="8011090" y="2297128"/>
            <a:ext cx="1930728" cy="1751691"/>
          </a:xfrm>
          <a:prstGeom prst="flowChartConnector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26566" t="26566" r="26566" b="2656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>
            <a:extLst>
              <a:ext uri="{FF2B5EF4-FFF2-40B4-BE49-F238E27FC236}">
                <a16:creationId xmlns:a16="http://schemas.microsoft.com/office/drawing/2014/main" id="{04BAB31E-D8C1-22F5-F996-D41648D0567C}"/>
              </a:ext>
            </a:extLst>
          </p:cNvPr>
          <p:cNvSpPr/>
          <p:nvPr/>
        </p:nvSpPr>
        <p:spPr>
          <a:xfrm>
            <a:off x="9260827" y="4004497"/>
            <a:ext cx="2610891" cy="2425486"/>
          </a:xfrm>
          <a:prstGeom prst="flowChartConnector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6019" r="-80" b="-601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B06C4BC-F2BF-B908-1230-3A0A51A94A60}"/>
              </a:ext>
            </a:extLst>
          </p:cNvPr>
          <p:cNvSpPr/>
          <p:nvPr/>
        </p:nvSpPr>
        <p:spPr>
          <a:xfrm>
            <a:off x="413464" y="1453778"/>
            <a:ext cx="7285453" cy="447061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4484FF-D004-82A8-9EF6-C5D9132B2C79}"/>
              </a:ext>
            </a:extLst>
          </p:cNvPr>
          <p:cNvSpPr txBox="1"/>
          <p:nvPr/>
        </p:nvSpPr>
        <p:spPr>
          <a:xfrm>
            <a:off x="848681" y="1614952"/>
            <a:ext cx="3364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tifakt Element" panose="020B0503050000020004" pitchFamily="34" charset="-52"/>
                <a:ea typeface="Artifakt Element" panose="020B0503050000020004" pitchFamily="34" charset="-52"/>
              </a:rPr>
              <a:t>Motion</a:t>
            </a:r>
            <a:r>
              <a:rPr lang="en-US" sz="3600" dirty="0" err="1">
                <a:latin typeface="Artifakt Element" panose="020B0503050000020004" pitchFamily="34" charset="-52"/>
                <a:ea typeface="Artifakt Element" panose="020B0503050000020004" pitchFamily="34" charset="-52"/>
              </a:rPr>
              <a:t>Lamps</a:t>
            </a:r>
            <a:endParaRPr lang="ru-RU" sz="36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856077-0D65-23CE-3A30-2884B94C8032}"/>
              </a:ext>
            </a:extLst>
          </p:cNvPr>
          <p:cNvSpPr txBox="1"/>
          <p:nvPr/>
        </p:nvSpPr>
        <p:spPr>
          <a:xfrm>
            <a:off x="848681" y="2261283"/>
            <a:ext cx="67271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44944A"/>
              </a:buClr>
            </a:pPr>
            <a:r>
              <a:rPr lang="ru-RU" sz="22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Сильные стороны</a:t>
            </a:r>
            <a:r>
              <a:rPr lang="en-US" sz="22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:</a:t>
            </a:r>
            <a:r>
              <a:rPr lang="ru-RU" sz="22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Сформированная база клиентов и имеющееся место на рынке</a:t>
            </a:r>
            <a:r>
              <a:rPr lang="en-US" sz="22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;</a:t>
            </a:r>
            <a:endParaRPr lang="ru-RU" sz="22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buClr>
                <a:srgbClr val="A8E4A0"/>
              </a:buClr>
            </a:pPr>
            <a:r>
              <a:rPr lang="ru-RU" sz="22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Слабые стороны</a:t>
            </a:r>
            <a:r>
              <a:rPr lang="en-US" sz="22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:</a:t>
            </a:r>
            <a:r>
              <a:rPr lang="ru-RU" sz="22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Отсутствие полной автоматизации процесса ухода за фауной</a:t>
            </a:r>
            <a:r>
              <a:rPr lang="en-US" sz="22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;</a:t>
            </a:r>
            <a:endParaRPr lang="ru-RU" sz="22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buClr>
                <a:srgbClr val="44944A"/>
              </a:buClr>
            </a:pPr>
            <a:r>
              <a:rPr lang="ru-RU" sz="22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Возможности</a:t>
            </a:r>
            <a:r>
              <a:rPr lang="en-US" sz="22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:</a:t>
            </a:r>
            <a:r>
              <a:rPr lang="ru-RU" sz="22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За счёт имеющейся клиентской базы больше возможностей для реализации проектов</a:t>
            </a:r>
            <a:r>
              <a:rPr lang="en-US" sz="22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;</a:t>
            </a:r>
            <a:endParaRPr lang="ru-RU" sz="2200" dirty="0"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>
              <a:buClr>
                <a:srgbClr val="44944A"/>
              </a:buClr>
            </a:pPr>
            <a:r>
              <a:rPr lang="ru-RU" sz="22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Угрозы</a:t>
            </a:r>
            <a:r>
              <a:rPr lang="en-US" sz="22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:</a:t>
            </a:r>
            <a:r>
              <a:rPr lang="ru-RU" sz="22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Популярность на рынке. Имея более значимое место на рынке могут проста не дать сформироваться нашей клиентской базе.</a:t>
            </a:r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86855574-FE21-A417-D4E6-3C890FA4244C}"/>
              </a:ext>
            </a:extLst>
          </p:cNvPr>
          <p:cNvSpPr/>
          <p:nvPr/>
        </p:nvSpPr>
        <p:spPr>
          <a:xfrm>
            <a:off x="752839" y="2422457"/>
            <a:ext cx="95842" cy="95842"/>
          </a:xfrm>
          <a:prstGeom prst="flowChartConnector">
            <a:avLst/>
          </a:prstGeom>
          <a:solidFill>
            <a:srgbClr val="44944A"/>
          </a:solidFill>
          <a:ln>
            <a:solidFill>
              <a:srgbClr val="606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id="{DAEC0131-544D-048C-2274-CD0C803EB2AA}"/>
              </a:ext>
            </a:extLst>
          </p:cNvPr>
          <p:cNvSpPr/>
          <p:nvPr/>
        </p:nvSpPr>
        <p:spPr>
          <a:xfrm>
            <a:off x="752839" y="3092748"/>
            <a:ext cx="95842" cy="95842"/>
          </a:xfrm>
          <a:prstGeom prst="flowChartConnector">
            <a:avLst/>
          </a:prstGeom>
          <a:solidFill>
            <a:srgbClr val="30BA8F"/>
          </a:solidFill>
          <a:ln>
            <a:solidFill>
              <a:srgbClr val="606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>
            <a:extLst>
              <a:ext uri="{FF2B5EF4-FFF2-40B4-BE49-F238E27FC236}">
                <a16:creationId xmlns:a16="http://schemas.microsoft.com/office/drawing/2014/main" id="{610133E1-8DC7-394F-F308-08FE9AF789AE}"/>
              </a:ext>
            </a:extLst>
          </p:cNvPr>
          <p:cNvSpPr/>
          <p:nvPr/>
        </p:nvSpPr>
        <p:spPr>
          <a:xfrm>
            <a:off x="752839" y="3763040"/>
            <a:ext cx="95842" cy="95842"/>
          </a:xfrm>
          <a:prstGeom prst="flowChartConnector">
            <a:avLst/>
          </a:prstGeom>
          <a:solidFill>
            <a:srgbClr val="A8E4A0"/>
          </a:solidFill>
          <a:ln>
            <a:solidFill>
              <a:srgbClr val="606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>
            <a:extLst>
              <a:ext uri="{FF2B5EF4-FFF2-40B4-BE49-F238E27FC236}">
                <a16:creationId xmlns:a16="http://schemas.microsoft.com/office/drawing/2014/main" id="{90E45E03-CA05-17D9-30B7-7F28F1FAD732}"/>
              </a:ext>
            </a:extLst>
          </p:cNvPr>
          <p:cNvSpPr/>
          <p:nvPr/>
        </p:nvSpPr>
        <p:spPr>
          <a:xfrm>
            <a:off x="752839" y="4751099"/>
            <a:ext cx="95842" cy="95842"/>
          </a:xfrm>
          <a:prstGeom prst="flowChartConnector">
            <a:avLst/>
          </a:prstGeom>
          <a:solidFill>
            <a:srgbClr val="44944A"/>
          </a:solidFill>
          <a:ln>
            <a:solidFill>
              <a:srgbClr val="606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17233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домашнее растение, цветочный горшок,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81F6DAC9-EAD6-2046-85BC-549CCF5AF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E19E8E3-5E55-BF05-448E-B79EABD34520}"/>
              </a:ext>
            </a:extLst>
          </p:cNvPr>
          <p:cNvSpPr/>
          <p:nvPr/>
        </p:nvSpPr>
        <p:spPr>
          <a:xfrm>
            <a:off x="-23093" y="0"/>
            <a:ext cx="7309112" cy="6857999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BACC6F4E-7ED1-5378-D3F4-6AAC2DE103C5}"/>
              </a:ext>
            </a:extLst>
          </p:cNvPr>
          <p:cNvSpPr/>
          <p:nvPr/>
        </p:nvSpPr>
        <p:spPr>
          <a:xfrm>
            <a:off x="-787940" y="338187"/>
            <a:ext cx="3570051" cy="8925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CE37ED6-1DFD-5E48-C45A-1C1CB9D5AD0E}"/>
              </a:ext>
            </a:extLst>
          </p:cNvPr>
          <p:cNvSpPr/>
          <p:nvPr/>
        </p:nvSpPr>
        <p:spPr>
          <a:xfrm>
            <a:off x="7735154" y="168320"/>
            <a:ext cx="5544971" cy="99752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A23E1-962E-A667-13E6-D16CA4176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155" y="33841"/>
            <a:ext cx="4456845" cy="1325563"/>
          </a:xfrm>
        </p:spPr>
        <p:txBody>
          <a:bodyPr/>
          <a:lstStyle/>
          <a:p>
            <a:r>
              <a:rPr lang="ru-RU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Бизнес-модель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4484FF-D004-82A8-9EF6-C5D9132B2C79}"/>
              </a:ext>
            </a:extLst>
          </p:cNvPr>
          <p:cNvSpPr txBox="1"/>
          <p:nvPr/>
        </p:nvSpPr>
        <p:spPr>
          <a:xfrm>
            <a:off x="206655" y="390553"/>
            <a:ext cx="33925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Ценники всех товаров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856077-0D65-23CE-3A30-2884B94C8032}"/>
              </a:ext>
            </a:extLst>
          </p:cNvPr>
          <p:cNvSpPr txBox="1"/>
          <p:nvPr/>
        </p:nvSpPr>
        <p:spPr>
          <a:xfrm>
            <a:off x="124718" y="1359404"/>
            <a:ext cx="67271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ru-RU" sz="22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Маленький формат – 7400р.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ru-RU" sz="22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Средний формат – 8500р.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ru-RU" sz="22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Большой формат – 9900р.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A2091D91-007C-07BE-F307-6893B72DD64A}"/>
              </a:ext>
            </a:extLst>
          </p:cNvPr>
          <p:cNvSpPr/>
          <p:nvPr/>
        </p:nvSpPr>
        <p:spPr>
          <a:xfrm>
            <a:off x="-797668" y="2590143"/>
            <a:ext cx="2295727" cy="8045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0A827D-A23F-EE6E-92AF-FF063C4F503C}"/>
              </a:ext>
            </a:extLst>
          </p:cNvPr>
          <p:cNvSpPr txBox="1"/>
          <p:nvPr/>
        </p:nvSpPr>
        <p:spPr>
          <a:xfrm>
            <a:off x="114990" y="2748317"/>
            <a:ext cx="13830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Рынок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33ED3C-E911-0030-FAB2-D170C64EF001}"/>
              </a:ext>
            </a:extLst>
          </p:cNvPr>
          <p:cNvSpPr txBox="1"/>
          <p:nvPr/>
        </p:nvSpPr>
        <p:spPr>
          <a:xfrm>
            <a:off x="48638" y="3463268"/>
            <a:ext cx="72373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lvl="0" indent="-174625">
              <a:buFont typeface="Arial" panose="020B0604020202020204" pitchFamily="34" charset="0"/>
              <a:buChar char="•"/>
            </a:pPr>
            <a:r>
              <a:rPr lang="ru-RU" sz="20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TAM</a:t>
            </a:r>
            <a:r>
              <a:rPr lang="ru-RU" sz="20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– Общее количество запросов в месяц (без учёта праздников и т.д.) - 8 380 * 8 600р = 72 068 000р.</a:t>
            </a:r>
          </a:p>
          <a:p>
            <a:pPr marL="174625" lvl="0" indent="-174625">
              <a:buFont typeface="Arial" panose="020B0604020202020204" pitchFamily="34" charset="0"/>
              <a:buChar char="•"/>
            </a:pPr>
            <a:r>
              <a:rPr lang="ru-RU" sz="20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SAM</a:t>
            </a:r>
            <a:r>
              <a:rPr lang="ru-RU" sz="20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– По нашим расчетам основной потребитель, это женская аудитория, которая составляет 80%, от всего числа потребителей – 6 704 * 8 600 = 57 654 400р.</a:t>
            </a:r>
          </a:p>
          <a:p>
            <a:pPr marL="174625" lvl="0" indent="-174625">
              <a:buFont typeface="Arial" panose="020B0604020202020204" pitchFamily="34" charset="0"/>
              <a:buChar char="•"/>
            </a:pPr>
            <a:r>
              <a:rPr lang="ru-RU" sz="2000" b="1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SOM</a:t>
            </a:r>
            <a:r>
              <a:rPr lang="ru-RU" sz="2000" dirty="0">
                <a:latin typeface="Artifakt Element" panose="020B0503050000020004" pitchFamily="34" charset="-52"/>
                <a:ea typeface="Artifakt Element" panose="020B0503050000020004" pitchFamily="34" charset="-52"/>
              </a:rPr>
              <a:t> –На данный момент по статистике мы имеем 8 380 людей готовых купить данную продукцию, но по итогу полноценно заказов товара будет около 10%, от всего количества – 838 * 8 600 = 7 206 800р.</a:t>
            </a:r>
          </a:p>
        </p:txBody>
      </p:sp>
    </p:spTree>
    <p:extLst>
      <p:ext uri="{BB962C8B-B14F-4D97-AF65-F5344CB8AC3E}">
        <p14:creationId xmlns:p14="http://schemas.microsoft.com/office/powerpoint/2010/main" val="1832302237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441</Words>
  <Application>Microsoft Office PowerPoint</Application>
  <PresentationFormat>Широкоэкранный</PresentationFormat>
  <Paragraphs>53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Artifakt Element</vt:lpstr>
      <vt:lpstr>Calibri</vt:lpstr>
      <vt:lpstr>Calibri Light</vt:lpstr>
      <vt:lpstr>Тема Office</vt:lpstr>
      <vt:lpstr>Презентация PowerPoint</vt:lpstr>
      <vt:lpstr>Oasis это</vt:lpstr>
      <vt:lpstr>Потенциал Oasis</vt:lpstr>
      <vt:lpstr>МИССИИ, ВИДЕНИЕ И ЦЕННОСТИ</vt:lpstr>
      <vt:lpstr>Заинтересованность в Oasis</vt:lpstr>
      <vt:lpstr>Наши цели</vt:lpstr>
      <vt:lpstr>Планы и идеи на ближайшее будущее</vt:lpstr>
      <vt:lpstr>Имеющиеся аналоги на рынке</vt:lpstr>
      <vt:lpstr>Бизнес-модель</vt:lpstr>
      <vt:lpstr>Позаботимся о растениях с Oasis!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Пеньевской Егор Викторович</dc:creator>
  <cp:lastModifiedBy>Пеньевской Егор Викторович</cp:lastModifiedBy>
  <cp:revision>3</cp:revision>
  <dcterms:created xsi:type="dcterms:W3CDTF">2023-10-19T22:45:34Z</dcterms:created>
  <dcterms:modified xsi:type="dcterms:W3CDTF">2023-11-26T21:39:33Z</dcterms:modified>
</cp:coreProperties>
</file>