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70" r:id="rId2"/>
    <p:sldId id="281" r:id="rId3"/>
    <p:sldId id="286" r:id="rId4"/>
    <p:sldId id="291" r:id="rId5"/>
    <p:sldId id="301" r:id="rId6"/>
    <p:sldId id="306" r:id="rId7"/>
    <p:sldId id="269" r:id="rId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15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00FF"/>
    <a:srgbClr val="FCAF17"/>
    <a:srgbClr val="B5D8E1"/>
    <a:srgbClr val="FD493D"/>
    <a:srgbClr val="FBB3C1"/>
    <a:srgbClr val="FF2F2D"/>
    <a:srgbClr val="8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94"/>
  </p:normalViewPr>
  <p:slideViewPr>
    <p:cSldViewPr snapToGrid="0" snapToObjects="1" showGuides="1">
      <p:cViewPr>
        <p:scale>
          <a:sx n="80" d="100"/>
          <a:sy n="80" d="100"/>
        </p:scale>
        <p:origin x="-1506" y="-702"/>
      </p:cViewPr>
      <p:guideLst>
        <p:guide orient="horz" pos="2160"/>
        <p:guide orient="horz" pos="1502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61876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35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Плюсы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Минусы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4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42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46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" name="3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49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50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 fontScale="92500"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7"/>
          <p:cNvSpPr/>
          <p:nvPr/>
        </p:nvSpPr>
        <p:spPr>
          <a:xfrm>
            <a:off x="6102320" y="2345381"/>
            <a:ext cx="6122342" cy="4529333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49" name="Прямоугольник 10"/>
          <p:cNvSpPr/>
          <p:nvPr/>
        </p:nvSpPr>
        <p:spPr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8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0" name="Прямоугольник 13"/>
          <p:cNvSpPr/>
          <p:nvPr/>
        </p:nvSpPr>
        <p:spPr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D493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2" name="Прямоугольник 9"/>
          <p:cNvSpPr/>
          <p:nvPr/>
        </p:nvSpPr>
        <p:spPr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5D8E1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53" name="Рисунок 22" descr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729" y="-9876106"/>
            <a:ext cx="4128544" cy="58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Квадрат">
            <a:extLst>
              <a:ext uri="{FF2B5EF4-FFF2-40B4-BE49-F238E27FC236}">
                <a16:creationId xmlns:a16="http://schemas.microsoft.com/office/drawing/2014/main" xmlns="" id="{515364BE-F6DA-2843-A7EF-F9EDF64F5C32}"/>
              </a:ext>
            </a:extLst>
          </p:cNvPr>
          <p:cNvSpPr/>
          <p:nvPr/>
        </p:nvSpPr>
        <p:spPr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BB3C1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54E817-36BD-2103-7561-D27F5D8F1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02" y="123825"/>
            <a:ext cx="2678848" cy="2047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4E708B-1E9B-0BEA-6A57-8059920E22B6}"/>
              </a:ext>
            </a:extLst>
          </p:cNvPr>
          <p:cNvSpPr txBox="1"/>
          <p:nvPr/>
        </p:nvSpPr>
        <p:spPr>
          <a:xfrm>
            <a:off x="279852" y="1748882"/>
            <a:ext cx="5715000" cy="120032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ctr"/>
            <a:r>
              <a:rPr lang="ru-RU" dirty="0"/>
              <a:t>Цифровая лаборатория 38.05.02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E3DD8B72-CA80-13EC-E282-0061C3A58A65}"/>
              </a:ext>
            </a:extLst>
          </p:cNvPr>
          <p:cNvCxnSpPr/>
          <p:nvPr/>
        </p:nvCxnSpPr>
        <p:spPr>
          <a:xfrm>
            <a:off x="388137" y="3261294"/>
            <a:ext cx="5498431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23E324-15B8-8582-0A1F-E691557108EA}"/>
              </a:ext>
            </a:extLst>
          </p:cNvPr>
          <p:cNvSpPr txBox="1"/>
          <p:nvPr/>
        </p:nvSpPr>
        <p:spPr>
          <a:xfrm>
            <a:off x="279852" y="3433291"/>
            <a:ext cx="5715000" cy="92332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sz="1800" dirty="0"/>
              <a:t>Электронный помощник под рукой</a:t>
            </a:r>
            <a:br>
              <a:rPr lang="ru-RU" sz="1800" dirty="0"/>
            </a:br>
            <a:r>
              <a:rPr lang="ru-RU" sz="1800" dirty="0"/>
              <a:t>Содействие студентам в прохождении преддипломной практики*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5799B8-1F20-381F-BB50-99B696CBE988}"/>
              </a:ext>
            </a:extLst>
          </p:cNvPr>
          <p:cNvSpPr txBox="1"/>
          <p:nvPr/>
        </p:nvSpPr>
        <p:spPr>
          <a:xfrm>
            <a:off x="279852" y="6411725"/>
            <a:ext cx="5715000" cy="33855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pPr algn="r"/>
            <a:r>
              <a:rPr lang="ru-RU" sz="1600" dirty="0"/>
              <a:t>*Только для студентов таможенного направления</a:t>
            </a:r>
          </a:p>
        </p:txBody>
      </p:sp>
      <p:pic>
        <p:nvPicPr>
          <p:cNvPr id="15" name="Picture 6" descr="https://af.attachmail.ru/cgi-bin/readmsg/IMG_20231122_160931_626.jpg?x-email=hastena503@mail.ru&amp;rid=13930490919183424428810810993603385390&amp;&amp;id=17006586181732975453%3B0%3B1&amp;project=cloud&amp;x-email=hastena503%40mail.r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818529" y="2349045"/>
            <a:ext cx="3454321" cy="450895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0"/>
          <p:cNvSpPr/>
          <p:nvPr/>
        </p:nvSpPr>
        <p:spPr>
          <a:xfrm rot="5400000">
            <a:off x="8289893" y="2875045"/>
            <a:ext cx="4508957" cy="3456956"/>
          </a:xfrm>
          <a:prstGeom prst="rect">
            <a:avLst/>
          </a:prstGeom>
          <a:solidFill>
            <a:srgbClr val="9F00FF">
              <a:alpha val="1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8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4474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Прямоугольник 16"/>
          <p:cNvGrpSpPr/>
          <p:nvPr/>
        </p:nvGrpSpPr>
        <p:grpSpPr>
          <a:xfrm>
            <a:off x="-18521" y="6358526"/>
            <a:ext cx="542260" cy="506841"/>
            <a:chOff x="0" y="0"/>
            <a:chExt cx="542258" cy="506839"/>
          </a:xfrm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0530105-A363-9605-51B7-036F07532174}"/>
              </a:ext>
            </a:extLst>
          </p:cNvPr>
          <p:cNvSpPr txBox="1"/>
          <p:nvPr/>
        </p:nvSpPr>
        <p:spPr>
          <a:xfrm>
            <a:off x="5381338" y="1960963"/>
            <a:ext cx="6054600" cy="92332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платформа для предоставления преддипломной практики на Псковской таможне для студентов таможенного направления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B62FD9-A567-10EE-971A-BD42DC8FD24C}"/>
              </a:ext>
            </a:extLst>
          </p:cNvPr>
          <p:cNvSpPr txBox="1"/>
          <p:nvPr/>
        </p:nvSpPr>
        <p:spPr>
          <a:xfrm>
            <a:off x="700051" y="4511813"/>
            <a:ext cx="4186976" cy="64633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/>
              <a:t>Решает проблему: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BA5269-26CA-17F1-E34B-D19713C0F548}"/>
              </a:ext>
            </a:extLst>
          </p:cNvPr>
          <p:cNvSpPr txBox="1"/>
          <p:nvPr/>
        </p:nvSpPr>
        <p:spPr>
          <a:xfrm>
            <a:off x="673166" y="5158144"/>
            <a:ext cx="4832506" cy="369328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Где и как пройти преддипломную </a:t>
            </a:r>
            <a:r>
              <a:rPr lang="ru-RU" dirty="0" smtClean="0">
                <a:solidFill>
                  <a:schemeClr val="tx1"/>
                </a:solidFill>
              </a:rPr>
              <a:t>практику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" name="Picture 2" descr="Picsart_23-11-22_13-08-51-53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11818" r="-6308" b="20651"/>
          <a:stretch/>
        </p:blipFill>
        <p:spPr bwMode="auto">
          <a:xfrm rot="21279277">
            <a:off x="324369" y="949218"/>
            <a:ext cx="4608461" cy="298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8C72FEE-C7AB-BD84-A4FE-CAAB2A7976BA}"/>
              </a:ext>
            </a:extLst>
          </p:cNvPr>
          <p:cNvSpPr txBox="1"/>
          <p:nvPr/>
        </p:nvSpPr>
        <p:spPr>
          <a:xfrm>
            <a:off x="195539" y="56722"/>
            <a:ext cx="2269801" cy="64632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299114" y="3865485"/>
            <a:ext cx="4219048" cy="147732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/>
          <a:p>
            <a:pPr algn="ctr"/>
            <a:r>
              <a:rPr lang="ru-RU" dirty="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rPr>
              <a:t>Электронный помощник, который находится всегда под рукой. Помогает студентам </a:t>
            </a:r>
            <a:r>
              <a:rPr lang="ru-RU" dirty="0" err="1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rPr>
              <a:t>ПсковГУ</a:t>
            </a:r>
            <a:r>
              <a:rPr lang="ru-RU" dirty="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rPr>
              <a:t> направления “Таможенное дело”  в прохождении преддипломной практики.</a:t>
            </a:r>
          </a:p>
        </p:txBody>
      </p:sp>
      <p:sp>
        <p:nvSpPr>
          <p:cNvPr id="23" name="Google Shape;3634;p51"/>
          <p:cNvSpPr/>
          <p:nvPr/>
        </p:nvSpPr>
        <p:spPr>
          <a:xfrm rot="16200000">
            <a:off x="8256470" y="3023353"/>
            <a:ext cx="304335" cy="730231"/>
          </a:xfrm>
          <a:custGeom>
            <a:avLst/>
            <a:gdLst/>
            <a:ahLst/>
            <a:cxnLst/>
            <a:rect l="l" t="t" r="r" b="b"/>
            <a:pathLst>
              <a:path w="15560" h="24945" extrusionOk="0">
                <a:moveTo>
                  <a:pt x="12596" y="0"/>
                </a:moveTo>
                <a:cubicBezTo>
                  <a:pt x="13337" y="0"/>
                  <a:pt x="13955" y="247"/>
                  <a:pt x="14572" y="741"/>
                </a:cubicBezTo>
                <a:cubicBezTo>
                  <a:pt x="15560" y="1852"/>
                  <a:pt x="15560" y="3581"/>
                  <a:pt x="14572" y="4569"/>
                </a:cubicBezTo>
                <a:lnTo>
                  <a:pt x="6792" y="12349"/>
                </a:lnTo>
                <a:lnTo>
                  <a:pt x="14572" y="20128"/>
                </a:lnTo>
                <a:cubicBezTo>
                  <a:pt x="15560" y="21240"/>
                  <a:pt x="15560" y="22845"/>
                  <a:pt x="14572" y="23957"/>
                </a:cubicBezTo>
                <a:cubicBezTo>
                  <a:pt x="13461" y="24944"/>
                  <a:pt x="11732" y="24944"/>
                  <a:pt x="10744" y="23957"/>
                </a:cubicBezTo>
                <a:lnTo>
                  <a:pt x="988" y="14325"/>
                </a:lnTo>
                <a:cubicBezTo>
                  <a:pt x="0" y="13213"/>
                  <a:pt x="0" y="11484"/>
                  <a:pt x="988" y="10496"/>
                </a:cubicBezTo>
                <a:lnTo>
                  <a:pt x="10744" y="741"/>
                </a:lnTo>
                <a:cubicBezTo>
                  <a:pt x="11238" y="247"/>
                  <a:pt x="11979" y="0"/>
                  <a:pt x="125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304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Прямоугольник 16"/>
          <p:cNvGrpSpPr/>
          <p:nvPr/>
        </p:nvGrpSpPr>
        <p:grpSpPr>
          <a:xfrm>
            <a:off x="-18521" y="6358526"/>
            <a:ext cx="542260" cy="506841"/>
            <a:chOff x="0" y="0"/>
            <a:chExt cx="542258" cy="506839"/>
          </a:xfrm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3</a:t>
              </a:r>
              <a:endParaRPr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CAC815B-16BD-C06B-C8DE-386D9FCB03D9}"/>
              </a:ext>
            </a:extLst>
          </p:cNvPr>
          <p:cNvSpPr txBox="1"/>
          <p:nvPr/>
        </p:nvSpPr>
        <p:spPr>
          <a:xfrm>
            <a:off x="336583" y="138210"/>
            <a:ext cx="556421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600">
                <a:solidFill>
                  <a:srgbClr val="8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ExtraBold"/>
                <a:ea typeface="Gilroy-ExtraBold"/>
                <a:cs typeface="Gilroy-ExtraBold"/>
              </a:defRPr>
            </a:lvl1pPr>
          </a:lstStyle>
          <a:p>
            <a:pPr algn="l"/>
            <a:r>
              <a:rPr lang="ru-RU" sz="2400" dirty="0"/>
              <a:t>Технология решения проблемы</a:t>
            </a:r>
            <a:endParaRPr sz="24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2" name="Текст 2">
            <a:extLst>
              <a:ext uri="{FF2B5EF4-FFF2-40B4-BE49-F238E27FC236}">
                <a16:creationId xmlns:a16="http://schemas.microsoft.com/office/drawing/2014/main" xmlns="" id="{1DDE4AED-F6DD-A527-4565-F40167CC4C2E}"/>
              </a:ext>
            </a:extLst>
          </p:cNvPr>
          <p:cNvSpPr txBox="1"/>
          <p:nvPr/>
        </p:nvSpPr>
        <p:spPr>
          <a:xfrm>
            <a:off x="8486421" y="1866642"/>
            <a:ext cx="2704017" cy="954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SzPct val="100000"/>
              <a:defRPr sz="3200">
                <a:solidFill>
                  <a:srgbClr val="FCA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Regular"/>
                <a:ea typeface="Gilroy-Regular"/>
                <a:cs typeface="Gilroy-Regular"/>
              </a:defRPr>
            </a:lvl1pPr>
          </a:lstStyle>
          <a:p>
            <a:pPr algn="ctr"/>
            <a:r>
              <a:rPr sz="2800" dirty="0" err="1"/>
              <a:t>Сомнительные</a:t>
            </a:r>
            <a:r>
              <a:rPr sz="2800" dirty="0"/>
              <a:t> </a:t>
            </a:r>
            <a:r>
              <a:rPr sz="2800" dirty="0" err="1"/>
              <a:t>моменты</a:t>
            </a:r>
            <a:endParaRPr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703" y="2051309"/>
            <a:ext cx="1526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00000"/>
              <a:defRPr sz="1600">
                <a:solidFill>
                  <a:srgbClr val="8F00FF"/>
                </a:solidFill>
                <a:latin typeface="Gilroy-Regular"/>
                <a:ea typeface="Gilroy-Regular"/>
                <a:cs typeface="Gilroy-Regular"/>
                <a:sym typeface="Gilroy-Regular"/>
              </a:defRPr>
            </a:pPr>
            <a:r>
              <a:rPr lang="ru-RU" sz="3200" dirty="0">
                <a:solidFill>
                  <a:srgbClr val="FCA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Плюсы</a:t>
            </a:r>
            <a:endParaRPr lang="ru-RU" sz="3200" dirty="0">
              <a:solidFill>
                <a:srgbClr val="FCAF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41096" y="2051308"/>
            <a:ext cx="1686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00000"/>
            </a:pPr>
            <a:r>
              <a:rPr lang="ru-RU" sz="3200" dirty="0">
                <a:solidFill>
                  <a:srgbClr val="FCA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Regular"/>
                <a:ea typeface="Gilroy-Regular"/>
                <a:cs typeface="Gilroy-Regular"/>
              </a:rPr>
              <a:t>Минусы</a:t>
            </a:r>
            <a:endParaRPr lang="ru-RU" sz="3200" dirty="0">
              <a:solidFill>
                <a:srgbClr val="FCAF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roy-Regular"/>
              <a:ea typeface="Gilroy-Regular"/>
              <a:cs typeface="Gilroy-Regular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533" y="2812175"/>
            <a:ext cx="32087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Организация сотрудничества с таможенными органами;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Быстрое обслуживание;</a:t>
            </a:r>
          </a:p>
          <a:p>
            <a:pPr lvl="0"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Удобство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доступность;</a:t>
            </a:r>
          </a:p>
          <a:p>
            <a:pPr lvl="0"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времени;</a:t>
            </a:r>
          </a:p>
          <a:p>
            <a:pPr lvl="0" algn="ctr">
              <a:buClr>
                <a:srgbClr val="000000"/>
              </a:buClr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Безопасность;</a:t>
            </a:r>
          </a:p>
          <a:p>
            <a:pPr lvl="0"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34070" y="3227672"/>
            <a:ext cx="3208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Отсутствие финансирования</a:t>
            </a:r>
          </a:p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Узконаправленный проект</a:t>
            </a:r>
          </a:p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Сложность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внедрения</a:t>
            </a:r>
          </a:p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Возможность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устаревания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34598" y="3089173"/>
            <a:ext cx="3499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Ограниченная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функциональность</a:t>
            </a:r>
          </a:p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Технические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проблемы</a:t>
            </a:r>
          </a:p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Необходимость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регистрации</a:t>
            </a:r>
          </a:p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Ограничения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монетизации</a:t>
            </a:r>
          </a:p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Зависимость от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технологий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9278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CAC815B-16BD-C06B-C8DE-386D9FCB03D9}"/>
              </a:ext>
            </a:extLst>
          </p:cNvPr>
          <p:cNvSpPr txBox="1"/>
          <p:nvPr/>
        </p:nvSpPr>
        <p:spPr>
          <a:xfrm>
            <a:off x="336583" y="104579"/>
            <a:ext cx="651893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400">
                <a:solidFill>
                  <a:srgbClr val="8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/>
              <a:t>Анализ конкурентов</a:t>
            </a:r>
            <a:endParaRPr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xmlns="" id="{9CBAEBE7-B3E4-9EF2-2D39-353A67DD765E}"/>
              </a:ext>
            </a:extLst>
          </p:cNvPr>
          <p:cNvSpPr txBox="1"/>
          <p:nvPr/>
        </p:nvSpPr>
        <p:spPr>
          <a:xfrm>
            <a:off x="926079" y="1337882"/>
            <a:ext cx="169882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 smtClean="0"/>
              <a:t>Оценка </a:t>
            </a:r>
            <a:endParaRPr lang="ru-RU" sz="3600" dirty="0"/>
          </a:p>
        </p:txBody>
      </p:sp>
      <p:grpSp>
        <p:nvGrpSpPr>
          <p:cNvPr id="17" name="Прямоугольник 16">
            <a:extLst>
              <a:ext uri="{FF2B5EF4-FFF2-40B4-BE49-F238E27FC236}">
                <a16:creationId xmlns:a16="http://schemas.microsoft.com/office/drawing/2014/main" xmlns="" id="{D0AC4939-3E75-879F-2D62-A1A70AEE2485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8" name="Прямоугольник">
              <a:extLst>
                <a:ext uri="{FF2B5EF4-FFF2-40B4-BE49-F238E27FC236}">
                  <a16:creationId xmlns:a16="http://schemas.microsoft.com/office/drawing/2014/main" xmlns="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7">
              <a:extLst>
                <a:ext uri="{FF2B5EF4-FFF2-40B4-BE49-F238E27FC236}">
                  <a16:creationId xmlns:a16="http://schemas.microsoft.com/office/drawing/2014/main" xmlns="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4</a:t>
              </a:r>
            </a:p>
          </p:txBody>
        </p:sp>
      </p:grpSp>
      <p:graphicFrame>
        <p:nvGraphicFramePr>
          <p:cNvPr id="20" name="Таблица 3">
            <a:extLst>
              <a:ext uri="{FF2B5EF4-FFF2-40B4-BE49-F238E27FC236}">
                <a16:creationId xmlns:a16="http://schemas.microsoft.com/office/drawing/2014/main" xmlns="" id="{47260F1B-C678-31D1-C9C6-256ADC29C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2115838"/>
              </p:ext>
            </p:extLst>
          </p:nvPr>
        </p:nvGraphicFramePr>
        <p:xfrm>
          <a:off x="673166" y="2220516"/>
          <a:ext cx="3570862" cy="3830378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lvl="8" algn="ctr">
                        <a:defRPr sz="1600" b="0">
                          <a:latin typeface="Gilroy-Bold"/>
                          <a:ea typeface="Gilroy-Bold"/>
                          <a:cs typeface="Gilroy-Bold"/>
                          <a:sym typeface="Gilroy-Bold"/>
                        </a:defRPr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рынка</a:t>
                      </a:r>
                      <a:endParaRPr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8" algn="ctr">
                        <a:defRPr sz="1600" b="0">
                          <a:latin typeface="Gilroy-Bold"/>
                          <a:ea typeface="Gilroy-Bold"/>
                          <a:cs typeface="Gilroy-Bold"/>
                          <a:sym typeface="Gilroy-Bold"/>
                        </a:defRPr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Количественная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оценка</a:t>
                      </a:r>
                      <a:endParaRPr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8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r>
                        <a:rPr lang="ru-RU" sz="1800" dirty="0" smtClean="0">
                          <a:solidFill>
                            <a:srgbClr val="9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стоимость</a:t>
                      </a:r>
                    </a:p>
                    <a:p>
                      <a:pPr lvl="8" algn="l"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endParaRPr sz="1800" dirty="0">
                        <a:solidFill>
                          <a:srgbClr val="9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8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 руб. в месяц</a:t>
                      </a:r>
                    </a:p>
                  </a:txBody>
                  <a:tcPr marL="40509" marR="40509" marT="40509" marB="40509" anchor="ctr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/>
                      </a:pPr>
                      <a:r>
                        <a:rPr lang="ru-RU" sz="1800" dirty="0" smtClean="0">
                          <a:solidFill>
                            <a:srgbClr val="9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сегмента</a:t>
                      </a:r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студентов</a:t>
                      </a:r>
                    </a:p>
                  </a:txBody>
                  <a:tcPr marL="40509" marR="40509" marT="40509" marB="40509" anchor="ctr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/>
                      </a:pPr>
                      <a:r>
                        <a:rPr lang="ru-RU" sz="1800" dirty="0" smtClean="0">
                          <a:solidFill>
                            <a:srgbClr val="9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потребления</a:t>
                      </a:r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4-6 месяцев</a:t>
                      </a:r>
                    </a:p>
                  </a:txBody>
                  <a:tcPr marL="40509" marR="40509" marT="40509" marB="40509" anchor="ctr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rgbClr val="9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Емкость рынка</a:t>
                      </a:r>
                      <a:endParaRPr lang="ru-RU" sz="1800" dirty="0">
                        <a:solidFill>
                          <a:srgbClr val="9F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3,5 млн. руб. в год</a:t>
                      </a:r>
                    </a:p>
                  </a:txBody>
                  <a:tcPr marL="40509" marR="40509" marT="40509" marB="40509" anchor="ctr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4" name="Picture 2" descr="Picsart_23-11-22_13-08-51-53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11818" r="-6308" b="20651"/>
          <a:stretch/>
        </p:blipFill>
        <p:spPr bwMode="auto">
          <a:xfrm rot="21279277">
            <a:off x="2662698" y="1223783"/>
            <a:ext cx="1352011" cy="87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882;p38">
            <a:extLst>
              <a:ext uri="{FF2B5EF4-FFF2-40B4-BE49-F238E27FC236}">
                <a16:creationId xmlns:a16="http://schemas.microsoft.com/office/drawing/2014/main" xmlns="" id="{9944284D-CF83-4DA1-0F75-82F22A2AC3C4}"/>
              </a:ext>
            </a:extLst>
          </p:cNvPr>
          <p:cNvSpPr/>
          <p:nvPr/>
        </p:nvSpPr>
        <p:spPr>
          <a:xfrm>
            <a:off x="5025320" y="1079156"/>
            <a:ext cx="3350491" cy="50182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69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Целевая аудитория</a:t>
            </a:r>
          </a:p>
        </p:txBody>
      </p:sp>
      <p:sp>
        <p:nvSpPr>
          <p:cNvPr id="21" name="Google Shape;3581;p51"/>
          <p:cNvSpPr/>
          <p:nvPr/>
        </p:nvSpPr>
        <p:spPr>
          <a:xfrm>
            <a:off x="8702586" y="1097682"/>
            <a:ext cx="2598637" cy="3999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69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ГОСОРГАН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2" name="Google Shape;3581;p51"/>
          <p:cNvSpPr/>
          <p:nvPr/>
        </p:nvSpPr>
        <p:spPr>
          <a:xfrm>
            <a:off x="8821224" y="1820616"/>
            <a:ext cx="1286743" cy="3999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69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B2C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3" name="Google Shape;3581;p51"/>
          <p:cNvSpPr/>
          <p:nvPr/>
        </p:nvSpPr>
        <p:spPr>
          <a:xfrm>
            <a:off x="5057434" y="1824663"/>
            <a:ext cx="3596166" cy="39585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69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Сотрудничество с ТО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4" name="Google Shape;3581;p51"/>
          <p:cNvSpPr/>
          <p:nvPr/>
        </p:nvSpPr>
        <p:spPr>
          <a:xfrm>
            <a:off x="6855517" y="2499107"/>
            <a:ext cx="3684763" cy="441511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69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Конкурентные рынки</a:t>
            </a:r>
          </a:p>
        </p:txBody>
      </p:sp>
      <p:sp>
        <p:nvSpPr>
          <p:cNvPr id="25" name="Google Shape;3581;p51"/>
          <p:cNvSpPr/>
          <p:nvPr/>
        </p:nvSpPr>
        <p:spPr>
          <a:xfrm>
            <a:off x="8792239" y="3832071"/>
            <a:ext cx="2631456" cy="79509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69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преподавательский состав </a:t>
            </a:r>
            <a:r>
              <a:rPr lang="ru-RU" sz="1200" dirty="0">
                <a:solidFill>
                  <a:schemeClr val="tx1"/>
                </a:solidFill>
                <a:latin typeface="Segoe Print" panose="02000600000000000000" pitchFamily="2" charset="0"/>
              </a:rPr>
              <a:t>(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напрямую узнает информацию о практиках</a:t>
            </a:r>
            <a:r>
              <a:rPr lang="ru-RU" sz="1200" dirty="0">
                <a:solidFill>
                  <a:schemeClr val="tx1"/>
                </a:solidFill>
                <a:latin typeface="Segoe Print" panose="02000600000000000000" pitchFamily="2" charset="0"/>
              </a:rPr>
              <a:t>)</a:t>
            </a:r>
          </a:p>
        </p:txBody>
      </p:sp>
      <p:sp>
        <p:nvSpPr>
          <p:cNvPr id="26" name="Google Shape;3581;p51"/>
          <p:cNvSpPr/>
          <p:nvPr/>
        </p:nvSpPr>
        <p:spPr>
          <a:xfrm>
            <a:off x="6406136" y="3798172"/>
            <a:ext cx="1767782" cy="685083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69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другие похожие платформы</a:t>
            </a:r>
          </a:p>
        </p:txBody>
      </p:sp>
      <p:sp>
        <p:nvSpPr>
          <p:cNvPr id="27" name="Google Shape;3634;p51"/>
          <p:cNvSpPr/>
          <p:nvPr/>
        </p:nvSpPr>
        <p:spPr>
          <a:xfrm rot="16200000">
            <a:off x="7459921" y="2981280"/>
            <a:ext cx="304335" cy="644122"/>
          </a:xfrm>
          <a:custGeom>
            <a:avLst/>
            <a:gdLst/>
            <a:ahLst/>
            <a:cxnLst/>
            <a:rect l="l" t="t" r="r" b="b"/>
            <a:pathLst>
              <a:path w="15560" h="24945" extrusionOk="0">
                <a:moveTo>
                  <a:pt x="12596" y="0"/>
                </a:moveTo>
                <a:cubicBezTo>
                  <a:pt x="13337" y="0"/>
                  <a:pt x="13955" y="247"/>
                  <a:pt x="14572" y="741"/>
                </a:cubicBezTo>
                <a:cubicBezTo>
                  <a:pt x="15560" y="1852"/>
                  <a:pt x="15560" y="3581"/>
                  <a:pt x="14572" y="4569"/>
                </a:cubicBezTo>
                <a:lnTo>
                  <a:pt x="6792" y="12349"/>
                </a:lnTo>
                <a:lnTo>
                  <a:pt x="14572" y="20128"/>
                </a:lnTo>
                <a:cubicBezTo>
                  <a:pt x="15560" y="21240"/>
                  <a:pt x="15560" y="22845"/>
                  <a:pt x="14572" y="23957"/>
                </a:cubicBezTo>
                <a:cubicBezTo>
                  <a:pt x="13461" y="24944"/>
                  <a:pt x="11732" y="24944"/>
                  <a:pt x="10744" y="23957"/>
                </a:cubicBezTo>
                <a:lnTo>
                  <a:pt x="988" y="14325"/>
                </a:lnTo>
                <a:cubicBezTo>
                  <a:pt x="0" y="13213"/>
                  <a:pt x="0" y="11484"/>
                  <a:pt x="988" y="10496"/>
                </a:cubicBezTo>
                <a:lnTo>
                  <a:pt x="10744" y="741"/>
                </a:lnTo>
                <a:cubicBezTo>
                  <a:pt x="11238" y="247"/>
                  <a:pt x="11979" y="0"/>
                  <a:pt x="125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634;p51"/>
          <p:cNvSpPr/>
          <p:nvPr/>
        </p:nvSpPr>
        <p:spPr>
          <a:xfrm rot="16200000">
            <a:off x="9849737" y="2981533"/>
            <a:ext cx="304335" cy="644122"/>
          </a:xfrm>
          <a:custGeom>
            <a:avLst/>
            <a:gdLst/>
            <a:ahLst/>
            <a:cxnLst/>
            <a:rect l="l" t="t" r="r" b="b"/>
            <a:pathLst>
              <a:path w="15560" h="24945" extrusionOk="0">
                <a:moveTo>
                  <a:pt x="12596" y="0"/>
                </a:moveTo>
                <a:cubicBezTo>
                  <a:pt x="13337" y="0"/>
                  <a:pt x="13955" y="247"/>
                  <a:pt x="14572" y="741"/>
                </a:cubicBezTo>
                <a:cubicBezTo>
                  <a:pt x="15560" y="1852"/>
                  <a:pt x="15560" y="3581"/>
                  <a:pt x="14572" y="4569"/>
                </a:cubicBezTo>
                <a:lnTo>
                  <a:pt x="6792" y="12349"/>
                </a:lnTo>
                <a:lnTo>
                  <a:pt x="14572" y="20128"/>
                </a:lnTo>
                <a:cubicBezTo>
                  <a:pt x="15560" y="21240"/>
                  <a:pt x="15560" y="22845"/>
                  <a:pt x="14572" y="23957"/>
                </a:cubicBezTo>
                <a:cubicBezTo>
                  <a:pt x="13461" y="24944"/>
                  <a:pt x="11732" y="24944"/>
                  <a:pt x="10744" y="23957"/>
                </a:cubicBezTo>
                <a:lnTo>
                  <a:pt x="988" y="14325"/>
                </a:lnTo>
                <a:cubicBezTo>
                  <a:pt x="0" y="13213"/>
                  <a:pt x="0" y="11484"/>
                  <a:pt x="988" y="10496"/>
                </a:cubicBezTo>
                <a:lnTo>
                  <a:pt x="10744" y="741"/>
                </a:lnTo>
                <a:cubicBezTo>
                  <a:pt x="11238" y="247"/>
                  <a:pt x="11979" y="0"/>
                  <a:pt x="125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4374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">
            <a:extLst>
              <a:ext uri="{FF2B5EF4-FFF2-40B4-BE49-F238E27FC236}">
                <a16:creationId xmlns:a16="http://schemas.microsoft.com/office/drawing/2014/main" xmlns="" id="{7615DC8D-D4B4-E0EB-52C4-3055190C7740}"/>
              </a:ext>
            </a:extLst>
          </p:cNvPr>
          <p:cNvSpPr/>
          <p:nvPr/>
        </p:nvSpPr>
        <p:spPr>
          <a:xfrm>
            <a:off x="6096000" y="0"/>
            <a:ext cx="6096000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CAC815B-16BD-C06B-C8DE-386D9FCB03D9}"/>
              </a:ext>
            </a:extLst>
          </p:cNvPr>
          <p:cNvSpPr txBox="1"/>
          <p:nvPr/>
        </p:nvSpPr>
        <p:spPr>
          <a:xfrm>
            <a:off x="264351" y="190727"/>
            <a:ext cx="651893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400">
                <a:solidFill>
                  <a:srgbClr val="8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/>
              <a:t>Стадия проекта</a:t>
            </a:r>
            <a:endParaRPr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xmlns="" id="{CB5DF538-1EDC-5349-F002-B4735B6B0626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xmlns="" id="{39179E90-F735-31E8-C444-C4534593C3B1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xmlns="" id="{22FF4839-9270-E971-069A-1D9472A4EA51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45610" y="1830701"/>
            <a:ext cx="1569660" cy="64633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/>
          <a:p>
            <a:r>
              <a:rPr lang="ru-RU" sz="3600" b="1" dirty="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rPr>
              <a:t>TRL 2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7629" y="1692203"/>
            <a:ext cx="3962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– Формулировка концепции технологии и оценка области применения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3857" y="3115986"/>
            <a:ext cx="36791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ru-RU" dirty="0">
                <a:solidFill>
                  <a:srgbClr val="FCA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Regular"/>
                <a:ea typeface="Gilroy-Regular"/>
                <a:cs typeface="Gilroy-Regular"/>
              </a:rPr>
              <a:t>Наша команда полностью сформировала концепцию проекта, разработала макет будущей платформы и оценила область его применения посредством </a:t>
            </a:r>
            <a:r>
              <a:rPr lang="ru-RU" dirty="0" smtClean="0">
                <a:solidFill>
                  <a:srgbClr val="FCA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Regular"/>
                <a:ea typeface="Gilroy-Regular"/>
                <a:cs typeface="Gilroy-Regular"/>
              </a:rPr>
              <a:t>опросов</a:t>
            </a:r>
            <a:endParaRPr lang="ru-RU" dirty="0">
              <a:solidFill>
                <a:srgbClr val="FCAF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roy-Regular"/>
              <a:ea typeface="Gilroy-Regular"/>
              <a:cs typeface="Gilroy-Regular"/>
            </a:endParaRPr>
          </a:p>
        </p:txBody>
      </p:sp>
      <p:pic>
        <p:nvPicPr>
          <p:cNvPr id="32" name="Picture 6" descr="https://af.attachmail.ru/cgi-bin/readmsg/IMG_20231122_160931_626.jpg?x-email=hastena503@mail.ru&amp;rid=13930490919183424428810810993603385390&amp;&amp;id=17006586181732975453%3B0%3B1&amp;project=cloud&amp;x-email=hastena503%40mail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00" y="317380"/>
            <a:ext cx="4882117" cy="274964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s://af.attachmail.ru/cgi-bin/readmsg/IMG_20231122_160930_879.jpg?x-email=hastena503@mail.ru&amp;rid=237213356537554233462911726257519183175&amp;&amp;id=17006586181732975453%3B0%3B2&amp;project=cloud&amp;x-email=hastena503%40mail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285" y="3470674"/>
            <a:ext cx="5139606" cy="289466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199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CAC815B-16BD-C06B-C8DE-386D9FCB03D9}"/>
              </a:ext>
            </a:extLst>
          </p:cNvPr>
          <p:cNvSpPr txBox="1"/>
          <p:nvPr/>
        </p:nvSpPr>
        <p:spPr>
          <a:xfrm>
            <a:off x="336583" y="216665"/>
            <a:ext cx="270350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400">
                <a:solidFill>
                  <a:srgbClr val="8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/>
              <a:t>Команда проекта</a:t>
            </a:r>
            <a:endParaRPr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9" name="Прямоугольник 16">
            <a:extLst>
              <a:ext uri="{FF2B5EF4-FFF2-40B4-BE49-F238E27FC236}">
                <a16:creationId xmlns:a16="http://schemas.microsoft.com/office/drawing/2014/main" xmlns="" id="{2E5AE94E-E90D-E173-A00A-18964D62909E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20" name="Прямоугольник">
              <a:extLst>
                <a:ext uri="{FF2B5EF4-FFF2-40B4-BE49-F238E27FC236}">
                  <a16:creationId xmlns:a16="http://schemas.microsoft.com/office/drawing/2014/main" xmlns="" id="{000382F8-A895-A166-51BB-13EC465BAB70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1" name="7">
              <a:extLst>
                <a:ext uri="{FF2B5EF4-FFF2-40B4-BE49-F238E27FC236}">
                  <a16:creationId xmlns:a16="http://schemas.microsoft.com/office/drawing/2014/main" xmlns="" id="{37AE1662-C7F3-3A92-F4F2-ED5719E92166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7</a:t>
              </a:r>
            </a:p>
          </p:txBody>
        </p:sp>
      </p:grpSp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191382CC-75F4-A96F-9A0B-60EC519EF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11426" r="8678" b="10373"/>
          <a:stretch/>
        </p:blipFill>
        <p:spPr bwMode="auto">
          <a:xfrm>
            <a:off x="891243" y="1608407"/>
            <a:ext cx="2041286" cy="19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xmlns="" id="{93355825-04FE-4430-A409-D5FA4EF97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t="12318" r="12573" b="13450"/>
          <a:stretch/>
        </p:blipFill>
        <p:spPr bwMode="auto">
          <a:xfrm>
            <a:off x="3680422" y="2375011"/>
            <a:ext cx="2107073" cy="21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xmlns="" id="{09C8C347-BEA9-512E-ADFD-E5B421746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t="9476" r="12046" b="5377"/>
          <a:stretch/>
        </p:blipFill>
        <p:spPr bwMode="auto">
          <a:xfrm>
            <a:off x="6571486" y="1298702"/>
            <a:ext cx="2228627" cy="26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xmlns="" id="{ED2E5E40-C974-797E-28D7-DFE05D93F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12164" r="10468" b="12514"/>
          <a:stretch/>
        </p:blipFill>
        <p:spPr bwMode="auto">
          <a:xfrm>
            <a:off x="9484857" y="2375011"/>
            <a:ext cx="2169617" cy="21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40216B8-9777-84D5-4BCD-4C1EA3F4F811}"/>
              </a:ext>
            </a:extLst>
          </p:cNvPr>
          <p:cNvSpPr txBox="1"/>
          <p:nvPr/>
        </p:nvSpPr>
        <p:spPr>
          <a:xfrm>
            <a:off x="428947" y="991350"/>
            <a:ext cx="296587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SzPct val="100000"/>
              <a:defRPr sz="3200">
                <a:solidFill>
                  <a:srgbClr val="FCA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Regular"/>
                <a:ea typeface="Gilroy-Regular"/>
                <a:cs typeface="Gilroy-Regular"/>
              </a:defRPr>
            </a:lvl1pPr>
          </a:lstStyle>
          <a:p>
            <a:pPr algn="ctr"/>
            <a:r>
              <a:rPr lang="ru-RU" dirty="0"/>
              <a:t>Руководитель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C271F10-0FB4-D0F3-202C-2E807DB41C78}"/>
              </a:ext>
            </a:extLst>
          </p:cNvPr>
          <p:cNvSpPr txBox="1"/>
          <p:nvPr/>
        </p:nvSpPr>
        <p:spPr>
          <a:xfrm>
            <a:off x="3316742" y="1753682"/>
            <a:ext cx="283443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buSzPct val="100000"/>
              <a:defRPr sz="3200">
                <a:solidFill>
                  <a:srgbClr val="FCA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Regular"/>
                <a:ea typeface="Gilroy-Regular"/>
                <a:cs typeface="Gilroy-Regular"/>
              </a:defRPr>
            </a:lvl1pPr>
          </a:lstStyle>
          <a:p>
            <a:r>
              <a:rPr lang="ru-RU" dirty="0"/>
              <a:t>Визуализатор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3E18E65-28B4-70FB-04B9-3019AB20B5B0}"/>
              </a:ext>
            </a:extLst>
          </p:cNvPr>
          <p:cNvSpPr txBox="1"/>
          <p:nvPr/>
        </p:nvSpPr>
        <p:spPr>
          <a:xfrm>
            <a:off x="6350337" y="907687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buSzPct val="100000"/>
              <a:defRPr sz="3200">
                <a:solidFill>
                  <a:srgbClr val="FCA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Regular"/>
                <a:ea typeface="Gilroy-Regular"/>
                <a:cs typeface="Gilroy-Regular"/>
              </a:defRPr>
            </a:lvl1pPr>
          </a:lstStyle>
          <a:p>
            <a:r>
              <a:rPr lang="ru-RU" dirty="0"/>
              <a:t>Координатор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9DD1BC-7FD9-D610-6DC7-E945A3DD055B}"/>
              </a:ext>
            </a:extLst>
          </p:cNvPr>
          <p:cNvSpPr txBox="1"/>
          <p:nvPr/>
        </p:nvSpPr>
        <p:spPr>
          <a:xfrm>
            <a:off x="9243821" y="1817132"/>
            <a:ext cx="26516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buSzPct val="100000"/>
              <a:defRPr sz="3200">
                <a:solidFill>
                  <a:srgbClr val="FCA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-Regular"/>
                <a:ea typeface="Gilroy-Regular"/>
                <a:cs typeface="Gilroy-Regular"/>
              </a:defRPr>
            </a:lvl1pPr>
          </a:lstStyle>
          <a:p>
            <a:r>
              <a:rPr lang="ru-RU" dirty="0"/>
              <a:t>Информатор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B81926C-06B1-9967-49B6-113284C2C12D}"/>
              </a:ext>
            </a:extLst>
          </p:cNvPr>
          <p:cNvSpPr txBox="1"/>
          <p:nvPr/>
        </p:nvSpPr>
        <p:spPr>
          <a:xfrm>
            <a:off x="735376" y="3791848"/>
            <a:ext cx="2484590" cy="138499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>
                <a:solidFill>
                  <a:schemeClr val="tx1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sz="1400" dirty="0"/>
              <a:t>Участие в конференциях; </a:t>
            </a:r>
          </a:p>
          <a:p>
            <a:r>
              <a:rPr lang="ru-RU" sz="1400" dirty="0"/>
              <a:t>3 место в конкурсе соц. проектов от ВУЗа; участник  Всероссийского конкурса “Моя страна - моя Россия”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A57E79-AF9B-8E10-1CEF-5DB6D2E2AD57}"/>
              </a:ext>
            </a:extLst>
          </p:cNvPr>
          <p:cNvSpPr txBox="1"/>
          <p:nvPr/>
        </p:nvSpPr>
        <p:spPr>
          <a:xfrm>
            <a:off x="3455281" y="4830742"/>
            <a:ext cx="2557353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/>
              <a:t>Ведение </a:t>
            </a:r>
            <a:r>
              <a:rPr lang="ru-RU" dirty="0" err="1"/>
              <a:t>пабликов</a:t>
            </a:r>
            <a:r>
              <a:rPr lang="ru-RU" dirty="0"/>
              <a:t>; редактор фотографий; </a:t>
            </a:r>
          </a:p>
          <a:p>
            <a:r>
              <a:rPr lang="ru-RU" dirty="0"/>
              <a:t>3 место в конкурсе соц. проектов от ВУЗа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0EA1AF1-6CF6-0402-EEC3-4098D0106413}"/>
              </a:ext>
            </a:extLst>
          </p:cNvPr>
          <p:cNvSpPr txBox="1"/>
          <p:nvPr/>
        </p:nvSpPr>
        <p:spPr>
          <a:xfrm>
            <a:off x="6547726" y="3881330"/>
            <a:ext cx="2276145" cy="116954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1400">
                <a:solidFill>
                  <a:schemeClr val="tx1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/>
              <a:t>Участие в конференциях;</a:t>
            </a:r>
          </a:p>
          <a:p>
            <a:r>
              <a:rPr lang="ru-RU" dirty="0"/>
              <a:t>3 место в конкурсе соц. проектов от ВУЗа; создание и оформление стенгазет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BB78E3F-9A9D-83E0-F47D-D9E2A2DB32F1}"/>
              </a:ext>
            </a:extLst>
          </p:cNvPr>
          <p:cNvSpPr txBox="1"/>
          <p:nvPr/>
        </p:nvSpPr>
        <p:spPr>
          <a:xfrm>
            <a:off x="9693384" y="5072005"/>
            <a:ext cx="1752562" cy="92332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</a:defRPr>
            </a:lvl1pPr>
          </a:lstStyle>
          <a:p>
            <a:r>
              <a:rPr lang="ru-RU" dirty="0"/>
              <a:t>Участие в конференциях и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38553439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9" y="995119"/>
            <a:ext cx="4831212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/>
              <a:t>СПАСИБО</a:t>
            </a:r>
            <a:r>
              <a:rPr dirty="0"/>
              <a:t>!</a:t>
            </a:r>
          </a:p>
          <a:p>
            <a:pPr>
              <a:defRPr sz="24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dirty="0"/>
          </a:p>
          <a:p>
            <a:pPr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dirty="0"/>
              <a:t>КОНТАКТЫ</a:t>
            </a:r>
            <a:endParaRPr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r>
              <a:rPr lang="en-US" dirty="0" smtClean="0"/>
              <a:t>evgenia.puzyryova@yandex.ru</a:t>
            </a:r>
            <a:endParaRPr lang="en-US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</TotalTime>
  <Words>237</Words>
  <Application>Microsoft Office PowerPoint</Application>
  <PresentationFormat>Произвольный</PresentationFormat>
  <Paragraphs>70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Бокарева</dc:creator>
  <cp:lastModifiedBy>Настя</cp:lastModifiedBy>
  <cp:revision>29</cp:revision>
  <dcterms:modified xsi:type="dcterms:W3CDTF">2023-12-16T10:15:25Z</dcterms:modified>
</cp:coreProperties>
</file>