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59" r:id="rId5"/>
    <p:sldId id="262" r:id="rId6"/>
    <p:sldId id="273" r:id="rId7"/>
    <p:sldId id="267" r:id="rId8"/>
    <p:sldId id="266" r:id="rId9"/>
    <p:sldId id="260" r:id="rId10"/>
    <p:sldId id="261" r:id="rId11"/>
    <p:sldId id="271" r:id="rId12"/>
    <p:sldId id="263" r:id="rId13"/>
    <p:sldId id="272" r:id="rId14"/>
    <p:sldId id="270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009755" cy="6858000"/>
          </a:xfrm>
          <a:custGeom>
            <a:avLst/>
            <a:gdLst/>
            <a:ahLst/>
            <a:cxnLst/>
            <a:rect l="l" t="t" r="r" b="b"/>
            <a:pathLst>
              <a:path w="12009755" h="6858000">
                <a:moveTo>
                  <a:pt x="8476742" y="0"/>
                </a:moveTo>
                <a:lnTo>
                  <a:pt x="0" y="0"/>
                </a:lnTo>
                <a:lnTo>
                  <a:pt x="0" y="6857999"/>
                </a:lnTo>
                <a:lnTo>
                  <a:pt x="7416800" y="6857999"/>
                </a:lnTo>
                <a:lnTo>
                  <a:pt x="7224522" y="6526923"/>
                </a:lnTo>
                <a:lnTo>
                  <a:pt x="7202332" y="6478617"/>
                </a:lnTo>
                <a:lnTo>
                  <a:pt x="7191237" y="6427214"/>
                </a:lnTo>
                <a:lnTo>
                  <a:pt x="7191237" y="6374779"/>
                </a:lnTo>
                <a:lnTo>
                  <a:pt x="7202332" y="6323376"/>
                </a:lnTo>
                <a:lnTo>
                  <a:pt x="7224522" y="6275070"/>
                </a:lnTo>
                <a:lnTo>
                  <a:pt x="7939785" y="5043424"/>
                </a:lnTo>
                <a:lnTo>
                  <a:pt x="7964735" y="5006128"/>
                </a:lnTo>
                <a:lnTo>
                  <a:pt x="7995783" y="4974467"/>
                </a:lnTo>
                <a:lnTo>
                  <a:pt x="8031813" y="4948951"/>
                </a:lnTo>
                <a:lnTo>
                  <a:pt x="8071706" y="4930092"/>
                </a:lnTo>
                <a:lnTo>
                  <a:pt x="8114343" y="4918402"/>
                </a:lnTo>
                <a:lnTo>
                  <a:pt x="8158607" y="4914392"/>
                </a:lnTo>
                <a:lnTo>
                  <a:pt x="9717589" y="4914392"/>
                </a:lnTo>
                <a:lnTo>
                  <a:pt x="10388981" y="3753104"/>
                </a:lnTo>
                <a:lnTo>
                  <a:pt x="10412436" y="3710039"/>
                </a:lnTo>
                <a:lnTo>
                  <a:pt x="10431982" y="3665436"/>
                </a:lnTo>
                <a:lnTo>
                  <a:pt x="10447618" y="3619577"/>
                </a:lnTo>
                <a:lnTo>
                  <a:pt x="10459346" y="3572740"/>
                </a:lnTo>
                <a:lnTo>
                  <a:pt x="10467164" y="3525206"/>
                </a:lnTo>
                <a:lnTo>
                  <a:pt x="10471074" y="3477254"/>
                </a:lnTo>
                <a:lnTo>
                  <a:pt x="10471074" y="3429164"/>
                </a:lnTo>
                <a:lnTo>
                  <a:pt x="10467164" y="3381217"/>
                </a:lnTo>
                <a:lnTo>
                  <a:pt x="10459346" y="3333692"/>
                </a:lnTo>
                <a:lnTo>
                  <a:pt x="10447618" y="3286868"/>
                </a:lnTo>
                <a:lnTo>
                  <a:pt x="10431982" y="3241027"/>
                </a:lnTo>
                <a:lnTo>
                  <a:pt x="10412436" y="3196447"/>
                </a:lnTo>
                <a:lnTo>
                  <a:pt x="10388981" y="3153410"/>
                </a:lnTo>
                <a:lnTo>
                  <a:pt x="8693404" y="220599"/>
                </a:lnTo>
                <a:lnTo>
                  <a:pt x="8667125" y="179090"/>
                </a:lnTo>
                <a:lnTo>
                  <a:pt x="8638072" y="140141"/>
                </a:lnTo>
                <a:lnTo>
                  <a:pt x="8606398" y="103875"/>
                </a:lnTo>
                <a:lnTo>
                  <a:pt x="8572256" y="70413"/>
                </a:lnTo>
                <a:lnTo>
                  <a:pt x="8535797" y="39877"/>
                </a:lnTo>
                <a:lnTo>
                  <a:pt x="8476742" y="0"/>
                </a:lnTo>
                <a:close/>
              </a:path>
              <a:path w="12009755" h="6858000">
                <a:moveTo>
                  <a:pt x="9504934" y="5083048"/>
                </a:moveTo>
                <a:lnTo>
                  <a:pt x="8239633" y="5083048"/>
                </a:lnTo>
                <a:lnTo>
                  <a:pt x="8192689" y="5088145"/>
                </a:lnTo>
                <a:lnTo>
                  <a:pt x="8148099" y="5102916"/>
                </a:lnTo>
                <a:lnTo>
                  <a:pt x="8107575" y="5126582"/>
                </a:lnTo>
                <a:lnTo>
                  <a:pt x="8072830" y="5158362"/>
                </a:lnTo>
                <a:lnTo>
                  <a:pt x="8045577" y="5197475"/>
                </a:lnTo>
                <a:lnTo>
                  <a:pt x="7411466" y="6289357"/>
                </a:lnTo>
                <a:lnTo>
                  <a:pt x="7391836" y="6332183"/>
                </a:lnTo>
                <a:lnTo>
                  <a:pt x="7382022" y="6377753"/>
                </a:lnTo>
                <a:lnTo>
                  <a:pt x="7382022" y="6424239"/>
                </a:lnTo>
                <a:lnTo>
                  <a:pt x="7391836" y="6469810"/>
                </a:lnTo>
                <a:lnTo>
                  <a:pt x="7411466" y="6512636"/>
                </a:lnTo>
                <a:lnTo>
                  <a:pt x="7611999" y="6857999"/>
                </a:lnTo>
                <a:lnTo>
                  <a:pt x="8545449" y="6857999"/>
                </a:lnTo>
                <a:lnTo>
                  <a:pt x="8595233" y="6814016"/>
                </a:lnTo>
                <a:lnTo>
                  <a:pt x="8622555" y="6784758"/>
                </a:lnTo>
                <a:lnTo>
                  <a:pt x="8648080" y="6753593"/>
                </a:lnTo>
                <a:lnTo>
                  <a:pt x="8671724" y="6720586"/>
                </a:lnTo>
                <a:lnTo>
                  <a:pt x="8693404" y="6685800"/>
                </a:lnTo>
                <a:lnTo>
                  <a:pt x="9605518" y="5108194"/>
                </a:lnTo>
                <a:lnTo>
                  <a:pt x="9564497" y="5091049"/>
                </a:lnTo>
                <a:lnTo>
                  <a:pt x="9550046" y="5087602"/>
                </a:lnTo>
                <a:lnTo>
                  <a:pt x="9535287" y="5085095"/>
                </a:lnTo>
                <a:lnTo>
                  <a:pt x="9520241" y="5083565"/>
                </a:lnTo>
                <a:lnTo>
                  <a:pt x="9504934" y="5083048"/>
                </a:lnTo>
                <a:close/>
              </a:path>
              <a:path w="12009755" h="6858000">
                <a:moveTo>
                  <a:pt x="9717589" y="4914392"/>
                </a:moveTo>
                <a:lnTo>
                  <a:pt x="9585960" y="4914392"/>
                </a:lnTo>
                <a:lnTo>
                  <a:pt x="9603172" y="4914961"/>
                </a:lnTo>
                <a:lnTo>
                  <a:pt x="9620123" y="4916662"/>
                </a:lnTo>
                <a:lnTo>
                  <a:pt x="9636787" y="4919481"/>
                </a:lnTo>
                <a:lnTo>
                  <a:pt x="9653143" y="4923408"/>
                </a:lnTo>
                <a:lnTo>
                  <a:pt x="9692894" y="4940046"/>
                </a:lnTo>
                <a:lnTo>
                  <a:pt x="9654540" y="5006213"/>
                </a:lnTo>
                <a:lnTo>
                  <a:pt x="9603105" y="5095240"/>
                </a:lnTo>
                <a:lnTo>
                  <a:pt x="9637037" y="5115774"/>
                </a:lnTo>
                <a:lnTo>
                  <a:pt x="9678852" y="5157811"/>
                </a:lnTo>
                <a:lnTo>
                  <a:pt x="10327005" y="6274943"/>
                </a:lnTo>
                <a:lnTo>
                  <a:pt x="10346695" y="6317768"/>
                </a:lnTo>
                <a:lnTo>
                  <a:pt x="10356540" y="6363339"/>
                </a:lnTo>
                <a:lnTo>
                  <a:pt x="10356540" y="6409825"/>
                </a:lnTo>
                <a:lnTo>
                  <a:pt x="10346695" y="6455395"/>
                </a:lnTo>
                <a:lnTo>
                  <a:pt x="10327005" y="6498221"/>
                </a:lnTo>
                <a:lnTo>
                  <a:pt x="10121900" y="6853032"/>
                </a:lnTo>
                <a:lnTo>
                  <a:pt x="10118979" y="6857999"/>
                </a:lnTo>
                <a:lnTo>
                  <a:pt x="10314178" y="6857999"/>
                </a:lnTo>
                <a:lnTo>
                  <a:pt x="10513949" y="6512509"/>
                </a:lnTo>
                <a:lnTo>
                  <a:pt x="10536138" y="6464202"/>
                </a:lnTo>
                <a:lnTo>
                  <a:pt x="10547233" y="6412799"/>
                </a:lnTo>
                <a:lnTo>
                  <a:pt x="10547233" y="6360364"/>
                </a:lnTo>
                <a:lnTo>
                  <a:pt x="10536138" y="6308962"/>
                </a:lnTo>
                <a:lnTo>
                  <a:pt x="10513949" y="6260655"/>
                </a:lnTo>
                <a:lnTo>
                  <a:pt x="9801860" y="5028946"/>
                </a:lnTo>
                <a:lnTo>
                  <a:pt x="9760680" y="4975145"/>
                </a:lnTo>
                <a:lnTo>
                  <a:pt x="9708261" y="4934585"/>
                </a:lnTo>
                <a:lnTo>
                  <a:pt x="9706356" y="4933823"/>
                </a:lnTo>
                <a:lnTo>
                  <a:pt x="9717589" y="4914392"/>
                </a:lnTo>
                <a:close/>
              </a:path>
              <a:path w="12009755" h="6858000">
                <a:moveTo>
                  <a:pt x="11448288" y="1326514"/>
                </a:moveTo>
                <a:lnTo>
                  <a:pt x="10622153" y="1326514"/>
                </a:lnTo>
                <a:lnTo>
                  <a:pt x="10584007" y="1331682"/>
                </a:lnTo>
                <a:lnTo>
                  <a:pt x="10548731" y="1346517"/>
                </a:lnTo>
                <a:lnTo>
                  <a:pt x="10518479" y="1370020"/>
                </a:lnTo>
                <a:lnTo>
                  <a:pt x="10495407" y="1401190"/>
                </a:lnTo>
                <a:lnTo>
                  <a:pt x="10081387" y="2114169"/>
                </a:lnTo>
                <a:lnTo>
                  <a:pt x="10066385" y="2149451"/>
                </a:lnTo>
                <a:lnTo>
                  <a:pt x="10061384" y="2187067"/>
                </a:lnTo>
                <a:lnTo>
                  <a:pt x="10066385" y="2224682"/>
                </a:lnTo>
                <a:lnTo>
                  <a:pt x="10081387" y="2259965"/>
                </a:lnTo>
                <a:lnTo>
                  <a:pt x="10495407" y="2972942"/>
                </a:lnTo>
                <a:lnTo>
                  <a:pt x="10518479" y="3004113"/>
                </a:lnTo>
                <a:lnTo>
                  <a:pt x="10548731" y="3027616"/>
                </a:lnTo>
                <a:lnTo>
                  <a:pt x="10584007" y="3042451"/>
                </a:lnTo>
                <a:lnTo>
                  <a:pt x="10622153" y="3047619"/>
                </a:lnTo>
                <a:lnTo>
                  <a:pt x="11448288" y="3047619"/>
                </a:lnTo>
                <a:lnTo>
                  <a:pt x="11487211" y="3042451"/>
                </a:lnTo>
                <a:lnTo>
                  <a:pt x="11522598" y="3027616"/>
                </a:lnTo>
                <a:lnTo>
                  <a:pt x="11552961" y="3004113"/>
                </a:lnTo>
                <a:lnTo>
                  <a:pt x="11576812" y="2972942"/>
                </a:lnTo>
                <a:lnTo>
                  <a:pt x="11989054" y="2259965"/>
                </a:lnTo>
                <a:lnTo>
                  <a:pt x="12004127" y="2224682"/>
                </a:lnTo>
                <a:lnTo>
                  <a:pt x="12009151" y="2187067"/>
                </a:lnTo>
                <a:lnTo>
                  <a:pt x="12004127" y="2149451"/>
                </a:lnTo>
                <a:lnTo>
                  <a:pt x="11989054" y="2114169"/>
                </a:lnTo>
                <a:lnTo>
                  <a:pt x="11576812" y="1401190"/>
                </a:lnTo>
                <a:lnTo>
                  <a:pt x="11552961" y="1370020"/>
                </a:lnTo>
                <a:lnTo>
                  <a:pt x="11522598" y="1346517"/>
                </a:lnTo>
                <a:lnTo>
                  <a:pt x="11487211" y="1331682"/>
                </a:lnTo>
                <a:lnTo>
                  <a:pt x="11448288" y="1326514"/>
                </a:lnTo>
                <a:close/>
              </a:path>
            </a:pathLst>
          </a:custGeom>
          <a:solidFill>
            <a:srgbClr val="7E7E7E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964691"/>
            <a:ext cx="4910328" cy="491032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593079" y="2564892"/>
            <a:ext cx="3590925" cy="1376680"/>
          </a:xfrm>
          <a:custGeom>
            <a:avLst/>
            <a:gdLst/>
            <a:ahLst/>
            <a:cxnLst/>
            <a:rect l="l" t="t" r="r" b="b"/>
            <a:pathLst>
              <a:path w="3590925" h="1376679">
                <a:moveTo>
                  <a:pt x="3361181" y="0"/>
                </a:moveTo>
                <a:lnTo>
                  <a:pt x="229362" y="0"/>
                </a:lnTo>
                <a:lnTo>
                  <a:pt x="183153" y="4662"/>
                </a:lnTo>
                <a:lnTo>
                  <a:pt x="140106" y="18032"/>
                </a:lnTo>
                <a:lnTo>
                  <a:pt x="101147" y="39185"/>
                </a:lnTo>
                <a:lnTo>
                  <a:pt x="67198" y="67198"/>
                </a:lnTo>
                <a:lnTo>
                  <a:pt x="39185" y="101147"/>
                </a:lnTo>
                <a:lnTo>
                  <a:pt x="18032" y="140106"/>
                </a:lnTo>
                <a:lnTo>
                  <a:pt x="4662" y="183153"/>
                </a:lnTo>
                <a:lnTo>
                  <a:pt x="0" y="229362"/>
                </a:lnTo>
                <a:lnTo>
                  <a:pt x="0" y="1146810"/>
                </a:lnTo>
                <a:lnTo>
                  <a:pt x="4662" y="1193018"/>
                </a:lnTo>
                <a:lnTo>
                  <a:pt x="18032" y="1236065"/>
                </a:lnTo>
                <a:lnTo>
                  <a:pt x="39185" y="1275024"/>
                </a:lnTo>
                <a:lnTo>
                  <a:pt x="67198" y="1308973"/>
                </a:lnTo>
                <a:lnTo>
                  <a:pt x="101147" y="1336986"/>
                </a:lnTo>
                <a:lnTo>
                  <a:pt x="140106" y="1358139"/>
                </a:lnTo>
                <a:lnTo>
                  <a:pt x="183153" y="1371509"/>
                </a:lnTo>
                <a:lnTo>
                  <a:pt x="229362" y="1376172"/>
                </a:lnTo>
                <a:lnTo>
                  <a:pt x="3361181" y="1376172"/>
                </a:lnTo>
                <a:lnTo>
                  <a:pt x="3407390" y="1371509"/>
                </a:lnTo>
                <a:lnTo>
                  <a:pt x="3450437" y="1358139"/>
                </a:lnTo>
                <a:lnTo>
                  <a:pt x="3489396" y="1336986"/>
                </a:lnTo>
                <a:lnTo>
                  <a:pt x="3523345" y="1308973"/>
                </a:lnTo>
                <a:lnTo>
                  <a:pt x="3551358" y="1275024"/>
                </a:lnTo>
                <a:lnTo>
                  <a:pt x="3572511" y="1236065"/>
                </a:lnTo>
                <a:lnTo>
                  <a:pt x="3585881" y="1193018"/>
                </a:lnTo>
                <a:lnTo>
                  <a:pt x="3590544" y="1146810"/>
                </a:lnTo>
                <a:lnTo>
                  <a:pt x="3590544" y="229362"/>
                </a:lnTo>
                <a:lnTo>
                  <a:pt x="3585881" y="183153"/>
                </a:lnTo>
                <a:lnTo>
                  <a:pt x="3572511" y="140106"/>
                </a:lnTo>
                <a:lnTo>
                  <a:pt x="3551358" y="101147"/>
                </a:lnTo>
                <a:lnTo>
                  <a:pt x="3523345" y="67198"/>
                </a:lnTo>
                <a:lnTo>
                  <a:pt x="3489396" y="39185"/>
                </a:lnTo>
                <a:lnTo>
                  <a:pt x="3450437" y="18032"/>
                </a:lnTo>
                <a:lnTo>
                  <a:pt x="3407390" y="4662"/>
                </a:lnTo>
                <a:lnTo>
                  <a:pt x="3361181" y="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011" y="359409"/>
            <a:ext cx="210997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6048" y="2390343"/>
            <a:ext cx="10299903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3584" y="2599436"/>
            <a:ext cx="313118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95"/>
              </a:spcBef>
            </a:pPr>
            <a:r>
              <a:rPr sz="4000" b="1" spc="-5" dirty="0" err="1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4000" b="1" spc="-20" dirty="0" err="1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4000" b="1" spc="-10" dirty="0" err="1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4000" b="1" spc="5" dirty="0" err="1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4000" b="1" spc="-5" dirty="0" err="1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4000" b="1" spc="-150" dirty="0" err="1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4000" b="1" spc="-5" dirty="0" err="1">
                <a:solidFill>
                  <a:srgbClr val="FFFFFF"/>
                </a:solidFill>
                <a:latin typeface="Calibri"/>
                <a:cs typeface="Calibri"/>
              </a:rPr>
              <a:t>лы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br>
              <a:rPr lang="en-US" sz="4000" b="1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b="1" spc="-5" dirty="0">
                <a:solidFill>
                  <a:srgbClr val="FFFFFF"/>
                </a:solidFill>
                <a:latin typeface="Calibri"/>
                <a:cs typeface="Calibri"/>
              </a:rPr>
              <a:t>Fire project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D4589-45D5-1BDF-D8EA-E59629C0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7039"/>
            <a:ext cx="2194750" cy="807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7C459-EA6A-6699-8D0F-54C80888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197" y="5410200"/>
            <a:ext cx="2491956" cy="1325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6B01E-8E78-F44E-3FC8-A893DD8A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99" y="5334000"/>
            <a:ext cx="1364098" cy="1287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0" tIns="12065" rIns="0" bIns="0" rtlCol="0" anchor="ctr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ru-RU" sz="4800" spc="-30"/>
              <a:t>Текущие результаты</a:t>
            </a:r>
            <a:endParaRPr lang="ru-RU" sz="48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0" tIns="100965" rIns="0" bIns="0" rtlCol="0" anchor="ctr">
            <a:normAutofit/>
          </a:bodyPr>
          <a:lstStyle/>
          <a:p>
            <a:pPr marL="624839" marR="5080" indent="-514350">
              <a:spcBef>
                <a:spcPts val="795"/>
              </a:spcBef>
              <a:buAutoNum type="arabicPeriod"/>
            </a:pPr>
            <a:r>
              <a:rPr lang="ru-RU" sz="2200" spc="-5"/>
              <a:t>Проведено решенческое интервью</a:t>
            </a:r>
          </a:p>
          <a:p>
            <a:pPr marL="624839" marR="5080" indent="-514350">
              <a:spcBef>
                <a:spcPts val="795"/>
              </a:spcBef>
              <a:buAutoNum type="arabicPeriod"/>
            </a:pPr>
            <a:r>
              <a:rPr lang="ru-RU" sz="2200" spc="-5"/>
              <a:t>Создана MVP-модель (сайт)</a:t>
            </a:r>
          </a:p>
          <a:p>
            <a:pPr marL="624839" marR="5080" indent="-514350">
              <a:spcBef>
                <a:spcPts val="795"/>
              </a:spcBef>
              <a:buAutoNum type="arabicPeriod"/>
            </a:pPr>
            <a:r>
              <a:rPr lang="ru-RU" sz="2200" spc="-5"/>
              <a:t>Изучен рынок и возможные конкуренты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B0F622-A079-D298-4AC3-77B5955B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850520"/>
            <a:ext cx="5468112" cy="31168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62065-0370-22D1-6DC0-65CC4C82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843785"/>
            <a:ext cx="5468112" cy="30825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1E4059-9614-EBC3-D109-3754A0992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921" y="5989284"/>
            <a:ext cx="823031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260F6-AF7F-87EE-8B67-5082CFD61F08}"/>
              </a:ext>
            </a:extLst>
          </p:cNvPr>
          <p:cNvSpPr txBox="1"/>
          <p:nvPr/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Планы развития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D29903-328B-155B-C52E-CCB1173C5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4"/>
          <a:stretch/>
        </p:blipFill>
        <p:spPr>
          <a:xfrm>
            <a:off x="703182" y="962658"/>
            <a:ext cx="4777381" cy="476293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BFE02-DF51-CA0E-BB25-520362A238BD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Студенческий</a:t>
            </a:r>
            <a:r>
              <a:rPr lang="en-US" sz="1700" dirty="0"/>
              <a:t> </a:t>
            </a:r>
            <a:r>
              <a:rPr lang="en-US" sz="1700" dirty="0" err="1"/>
              <a:t>стартап</a:t>
            </a:r>
            <a:r>
              <a:rPr lang="en-US" sz="1700" dirty="0"/>
              <a:t> ( </a:t>
            </a:r>
            <a:r>
              <a:rPr lang="en-US" sz="1700" dirty="0" err="1"/>
              <a:t>разработка</a:t>
            </a:r>
            <a:r>
              <a:rPr lang="ru-RU" sz="1700" dirty="0"/>
              <a:t> идеи</a:t>
            </a:r>
            <a:r>
              <a:rPr lang="en-US" sz="1700" dirty="0"/>
              <a:t>; </a:t>
            </a:r>
            <a:r>
              <a:rPr lang="ru-RU" sz="1700" dirty="0"/>
              <a:t>представление</a:t>
            </a:r>
            <a:r>
              <a:rPr lang="en-US" sz="1700" dirty="0"/>
              <a:t> </a:t>
            </a:r>
            <a:r>
              <a:rPr lang="en-US" sz="1700" dirty="0" err="1"/>
              <a:t>бизнес-плана</a:t>
            </a:r>
            <a:r>
              <a:rPr lang="en-US" sz="1700" dirty="0"/>
              <a:t>, р</a:t>
            </a:r>
            <a:r>
              <a:rPr lang="ru-RU" sz="1700" dirty="0" err="1"/>
              <a:t>еализация</a:t>
            </a:r>
            <a:r>
              <a:rPr lang="en-US" sz="1700" dirty="0"/>
              <a:t> MVP)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Старт</a:t>
            </a:r>
            <a:r>
              <a:rPr lang="en-US" sz="1700" dirty="0"/>
              <a:t> (</a:t>
            </a:r>
            <a:r>
              <a:rPr lang="en-US" sz="1700" dirty="0" err="1"/>
              <a:t>разработка</a:t>
            </a:r>
            <a:r>
              <a:rPr lang="en-US" sz="1700" dirty="0"/>
              <a:t> </a:t>
            </a:r>
            <a:r>
              <a:rPr lang="en-US" sz="1700" dirty="0" err="1"/>
              <a:t>комплекса</a:t>
            </a:r>
            <a:r>
              <a:rPr lang="en-US" sz="1700" dirty="0"/>
              <a:t>(</a:t>
            </a:r>
            <a:r>
              <a:rPr lang="en-US" sz="1700" dirty="0" err="1"/>
              <a:t>наземного</a:t>
            </a:r>
            <a:r>
              <a:rPr lang="en-US" sz="1700" dirty="0"/>
              <a:t>); </a:t>
            </a:r>
            <a:r>
              <a:rPr lang="en-US" sz="1700" dirty="0" err="1"/>
              <a:t>привлечение</a:t>
            </a:r>
            <a:r>
              <a:rPr lang="en-US" sz="1700" dirty="0"/>
              <a:t> 2-3 </a:t>
            </a:r>
            <a:r>
              <a:rPr lang="en-US" sz="1700" dirty="0" err="1"/>
              <a:t>компаний</a:t>
            </a:r>
            <a:r>
              <a:rPr lang="en-US" sz="17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Выход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рынок</a:t>
            </a:r>
            <a:r>
              <a:rPr lang="en-US" sz="1700" dirty="0"/>
              <a:t> (</a:t>
            </a:r>
            <a:r>
              <a:rPr lang="en-US" sz="1700" dirty="0" err="1"/>
              <a:t>Запуск</a:t>
            </a:r>
            <a:r>
              <a:rPr lang="en-US" sz="1700" dirty="0"/>
              <a:t> </a:t>
            </a:r>
            <a:r>
              <a:rPr lang="en-US" sz="1700" dirty="0" err="1"/>
              <a:t>рекламы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банерах</a:t>
            </a:r>
            <a:r>
              <a:rPr lang="en-US" sz="1700" dirty="0"/>
              <a:t>; </a:t>
            </a:r>
            <a:r>
              <a:rPr lang="en-US" sz="1700" dirty="0" err="1"/>
              <a:t>выход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поток</a:t>
            </a:r>
            <a:r>
              <a:rPr lang="en-US" sz="1700" dirty="0"/>
              <a:t> </a:t>
            </a:r>
            <a:r>
              <a:rPr lang="en-US" sz="1700" dirty="0" err="1"/>
              <a:t>продаж</a:t>
            </a:r>
            <a:r>
              <a:rPr lang="en-US" sz="17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Заключение</a:t>
            </a:r>
            <a:r>
              <a:rPr lang="en-US" sz="1700" dirty="0"/>
              <a:t> </a:t>
            </a:r>
            <a:r>
              <a:rPr lang="en-US" sz="1700" dirty="0" err="1"/>
              <a:t>большего</a:t>
            </a:r>
            <a:r>
              <a:rPr lang="en-US" sz="1700" dirty="0"/>
              <a:t> </a:t>
            </a:r>
            <a:r>
              <a:rPr lang="en-US" sz="1700" dirty="0" err="1"/>
              <a:t>количества</a:t>
            </a:r>
            <a:r>
              <a:rPr lang="en-US" sz="1700" dirty="0"/>
              <a:t> </a:t>
            </a:r>
            <a:r>
              <a:rPr lang="en-US" sz="1700" dirty="0" err="1"/>
              <a:t>договоров</a:t>
            </a:r>
            <a:r>
              <a:rPr lang="en-US" sz="1700" dirty="0"/>
              <a:t> с </a:t>
            </a:r>
            <a:r>
              <a:rPr lang="en-US" sz="1700" dirty="0" err="1"/>
              <a:t>компаниями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Доработка</a:t>
            </a:r>
            <a:r>
              <a:rPr lang="en-US" sz="1700" dirty="0"/>
              <a:t> </a:t>
            </a:r>
            <a:r>
              <a:rPr lang="en-US" sz="1700" dirty="0" err="1"/>
              <a:t>комплекса</a:t>
            </a:r>
            <a:r>
              <a:rPr lang="en-US" sz="1700" dirty="0"/>
              <a:t>(</a:t>
            </a:r>
            <a:r>
              <a:rPr lang="en-US" sz="1700" dirty="0" err="1"/>
              <a:t>закупка</a:t>
            </a:r>
            <a:r>
              <a:rPr lang="en-US" sz="1700" dirty="0"/>
              <a:t>  и </a:t>
            </a:r>
            <a:r>
              <a:rPr lang="en-US" sz="1700" dirty="0" err="1"/>
              <a:t>постройка</a:t>
            </a:r>
            <a:r>
              <a:rPr lang="en-US" sz="1700" dirty="0"/>
              <a:t> </a:t>
            </a:r>
            <a:r>
              <a:rPr lang="en-US" sz="1700" dirty="0" err="1"/>
              <a:t>нового</a:t>
            </a:r>
            <a:r>
              <a:rPr lang="en-US" sz="1700" dirty="0"/>
              <a:t> </a:t>
            </a:r>
            <a:r>
              <a:rPr lang="en-US" sz="1700" dirty="0" err="1"/>
              <a:t>оборудования</a:t>
            </a:r>
            <a:r>
              <a:rPr lang="en-US" sz="1700" dirty="0"/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ECB541-88FD-904A-9D9D-E10D9294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015" y="5941786"/>
            <a:ext cx="82912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90753"/>
            <a:ext cx="67030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30" dirty="0"/>
              <a:t>Представление</a:t>
            </a:r>
            <a:r>
              <a:rPr spc="-160" dirty="0"/>
              <a:t> </a:t>
            </a:r>
            <a:r>
              <a:rPr lang="ru-RU" spc="-35" dirty="0"/>
              <a:t>комплекса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4273041" y="4868417"/>
            <a:ext cx="13785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аземн</a:t>
            </a:r>
            <a:r>
              <a:rPr sz="2400" spc="-10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й  вариант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391" y="4876038"/>
            <a:ext cx="15379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Во</a:t>
            </a:r>
            <a:r>
              <a:rPr sz="2400" spc="-25" dirty="0">
                <a:latin typeface="Calibri"/>
                <a:cs typeface="Calibri"/>
              </a:rPr>
              <a:t>з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5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ный  вариант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6502" y="5053076"/>
            <a:ext cx="271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Станции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подзарядки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560" y="5883022"/>
            <a:ext cx="647124" cy="7989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247" y="1965960"/>
            <a:ext cx="938783" cy="26807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2480" y="2008637"/>
            <a:ext cx="3089138" cy="25999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997" y="2712965"/>
            <a:ext cx="1617996" cy="16179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8017" y="3311271"/>
            <a:ext cx="2209776" cy="823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A0353-1E86-3C6E-B4FA-F4FB4C15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/>
              <a:t>Команда проекта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79DE0-4F28-8B3E-A0BF-151F0537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ru-RU" sz="2200" dirty="0"/>
              <a:t>Менеджер и лидер проекта</a:t>
            </a:r>
          </a:p>
          <a:p>
            <a:endParaRPr lang="ru-RU" sz="2200" dirty="0"/>
          </a:p>
          <a:p>
            <a:r>
              <a:rPr lang="ru-RU" sz="2200" dirty="0"/>
              <a:t>Опыт участия в:</a:t>
            </a:r>
          </a:p>
          <a:p>
            <a:pPr marL="457200" indent="-457200">
              <a:buAutoNum type="arabicPeriod"/>
            </a:pPr>
            <a:r>
              <a:rPr lang="ru-RU" sz="2200" dirty="0"/>
              <a:t>3-ёх дневном интенсиве от Сколково;</a:t>
            </a:r>
          </a:p>
          <a:p>
            <a:pPr marL="457200" indent="-457200">
              <a:buAutoNum type="arabicPeriod"/>
            </a:pPr>
            <a:r>
              <a:rPr lang="ru-RU" sz="2200" dirty="0"/>
              <a:t>Точке кипения при ИВГУ;</a:t>
            </a:r>
          </a:p>
          <a:p>
            <a:pPr marL="457200" indent="-457200">
              <a:buAutoNum type="arabicPeriod"/>
            </a:pPr>
            <a:r>
              <a:rPr lang="ru-RU" sz="2200" dirty="0" err="1"/>
              <a:t>Хакатон</a:t>
            </a:r>
            <a:r>
              <a:rPr lang="ru-RU" sz="2200" dirty="0"/>
              <a:t> и сама АП «Цифра»</a:t>
            </a:r>
          </a:p>
          <a:p>
            <a:pPr marL="457200" indent="-457200">
              <a:buAutoNum type="arabicPeriod"/>
            </a:pP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0BC57-3455-8054-DF0D-0F0FD712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20" y="640080"/>
            <a:ext cx="5657071" cy="5577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E2A3C-75CD-F614-9082-2F151841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672" y="5943600"/>
            <a:ext cx="65232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990600"/>
            <a:ext cx="5181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5080" indent="-37211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latin typeface="Calibri"/>
                <a:cs typeface="Calibri"/>
              </a:rPr>
              <a:t>     </a:t>
            </a:r>
            <a:r>
              <a:rPr lang="ru-RU" sz="3600" b="1" spc="-5" dirty="0">
                <a:latin typeface="Calibri"/>
                <a:cs typeface="Calibri"/>
              </a:rPr>
              <a:t>Спасибо за внимание!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D4589-45D5-1BDF-D8EA-E59629C0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7039"/>
            <a:ext cx="2194750" cy="807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7C459-EA6A-6699-8D0F-54C80888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197" y="5410200"/>
            <a:ext cx="2491956" cy="1325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6B01E-8E78-F44E-3FC8-A893DD8A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99" y="5334000"/>
            <a:ext cx="1364098" cy="1287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ABAB0-F76E-0334-7DD6-11C7DFA7EF1F}"/>
              </a:ext>
            </a:extLst>
          </p:cNvPr>
          <p:cNvSpPr txBox="1"/>
          <p:nvPr/>
        </p:nvSpPr>
        <p:spPr>
          <a:xfrm>
            <a:off x="5638800" y="2542015"/>
            <a:ext cx="3581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u="sng" dirty="0"/>
              <a:t>Программный продукт:</a:t>
            </a:r>
          </a:p>
          <a:p>
            <a:r>
              <a:rPr lang="en-US" dirty="0"/>
              <a:t>https://github.com/JFAexe/FireStatistics-Practice </a:t>
            </a:r>
          </a:p>
          <a:p>
            <a:r>
              <a:rPr lang="ru-RU" i="1" u="sng" dirty="0"/>
              <a:t>Телефон</a:t>
            </a:r>
            <a:r>
              <a:rPr lang="ru-RU" dirty="0"/>
              <a:t>:  + 7(930)343-85-63</a:t>
            </a:r>
          </a:p>
          <a:p>
            <a:r>
              <a:rPr lang="en-US" i="1" u="sng" dirty="0"/>
              <a:t>Email</a:t>
            </a:r>
            <a:r>
              <a:rPr lang="en-US" dirty="0"/>
              <a:t>: okhapochkinajulia@email.ru</a:t>
            </a:r>
          </a:p>
        </p:txBody>
      </p:sp>
    </p:spTree>
    <p:extLst>
      <p:ext uri="{BB962C8B-B14F-4D97-AF65-F5344CB8AC3E}">
        <p14:creationId xmlns:p14="http://schemas.microsoft.com/office/powerpoint/2010/main" val="211865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F4E20-DCEE-08F7-940C-37DBB2AD43EA}"/>
              </a:ext>
            </a:extLst>
          </p:cNvPr>
          <p:cNvSpPr txBox="1"/>
          <p:nvPr/>
        </p:nvSpPr>
        <p:spPr>
          <a:xfrm>
            <a:off x="304801" y="640080"/>
            <a:ext cx="3435094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Актуальность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проекта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967E2-16F2-28F8-EFA9-FEFE26A3A367}"/>
              </a:ext>
            </a:extLst>
          </p:cNvPr>
          <p:cNvSpPr txBox="1"/>
          <p:nvPr/>
        </p:nvSpPr>
        <p:spPr>
          <a:xfrm>
            <a:off x="4699818" y="640082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Сложность</a:t>
            </a:r>
            <a:r>
              <a:rPr lang="en-US" sz="2000" dirty="0"/>
              <a:t> </a:t>
            </a:r>
            <a:r>
              <a:rPr lang="en-US" sz="2000" dirty="0" err="1"/>
              <a:t>обнаружения</a:t>
            </a:r>
            <a:r>
              <a:rPr lang="en-US" sz="2000" dirty="0"/>
              <a:t> </a:t>
            </a:r>
            <a:r>
              <a:rPr lang="en-US" sz="2000" dirty="0" err="1"/>
              <a:t>очагов</a:t>
            </a:r>
            <a:r>
              <a:rPr lang="en-US" sz="2000" dirty="0"/>
              <a:t> </a:t>
            </a:r>
            <a:r>
              <a:rPr lang="en-US" sz="2000" dirty="0" err="1"/>
              <a:t>пожара</a:t>
            </a:r>
            <a:r>
              <a:rPr lang="en-US" sz="2000" dirty="0"/>
              <a:t> и </a:t>
            </a:r>
            <a:r>
              <a:rPr lang="en-US" sz="2000" dirty="0" err="1"/>
              <a:t>предотвращение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начальной</a:t>
            </a:r>
            <a:r>
              <a:rPr lang="en-US" sz="2000" dirty="0"/>
              <a:t> </a:t>
            </a:r>
            <a:r>
              <a:rPr lang="en-US" sz="2000" dirty="0" err="1"/>
              <a:t>стадии</a:t>
            </a:r>
            <a:r>
              <a:rPr lang="en-US" sz="2000" dirty="0"/>
              <a:t> </a:t>
            </a:r>
            <a:r>
              <a:rPr lang="en-US" sz="2000" dirty="0" err="1"/>
              <a:t>возникновения</a:t>
            </a:r>
            <a:r>
              <a:rPr lang="en-US" sz="2000" dirty="0"/>
              <a:t>, </a:t>
            </a:r>
            <a:r>
              <a:rPr lang="en-US" sz="2000" dirty="0" err="1"/>
              <a:t>из-за</a:t>
            </a:r>
            <a:r>
              <a:rPr lang="en-US" sz="2000" dirty="0"/>
              <a:t> </a:t>
            </a:r>
            <a:r>
              <a:rPr lang="en-US" sz="2000" dirty="0" err="1"/>
              <a:t>отсутствие</a:t>
            </a:r>
            <a:r>
              <a:rPr lang="en-US" sz="2000" dirty="0"/>
              <a:t> </a:t>
            </a:r>
            <a:r>
              <a:rPr lang="en-US" sz="2000" dirty="0" err="1"/>
              <a:t>точечного</a:t>
            </a:r>
            <a:r>
              <a:rPr lang="en-US" sz="2000" dirty="0"/>
              <a:t> </a:t>
            </a:r>
            <a:r>
              <a:rPr lang="en-US" sz="2000" dirty="0" err="1"/>
              <a:t>оборудования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обнаружению</a:t>
            </a:r>
            <a:r>
              <a:rPr lang="en-US" sz="2000" dirty="0"/>
              <a:t> </a:t>
            </a:r>
            <a:r>
              <a:rPr lang="ru-RU" sz="2000" dirty="0"/>
              <a:t>.</a:t>
            </a:r>
            <a:r>
              <a:rPr lang="en-US" sz="20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26D1C9-F23A-3249-5201-6230215C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553317"/>
            <a:ext cx="6894236" cy="2275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142FA6-0C72-1626-E9AB-AAFF553E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71" y="6011238"/>
            <a:ext cx="652329" cy="798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451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Целевая</a:t>
            </a:r>
            <a:r>
              <a:rPr spc="-160" dirty="0"/>
              <a:t> </a:t>
            </a:r>
            <a:r>
              <a:rPr spc="-35" dirty="0"/>
              <a:t>аудитория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2978" y="1143000"/>
            <a:ext cx="6398261" cy="527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>
                <a:latin typeface="Calibri"/>
                <a:cs typeface="Calibri"/>
              </a:rPr>
              <a:t>1.</a:t>
            </a:r>
            <a:r>
              <a:rPr sz="2800" spc="-10" dirty="0" err="1">
                <a:latin typeface="Calibri"/>
                <a:cs typeface="Calibri"/>
              </a:rPr>
              <a:t>Органы</a:t>
            </a:r>
            <a:r>
              <a:rPr sz="2800" spc="-10" dirty="0">
                <a:latin typeface="Calibri"/>
                <a:cs typeface="Calibri"/>
              </a:rPr>
              <a:t> управления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МЧС </a:t>
            </a:r>
            <a:r>
              <a:rPr sz="2800" spc="-40" dirty="0">
                <a:latin typeface="Calibri"/>
                <a:cs typeface="Calibri"/>
              </a:rPr>
              <a:t>(Главное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управление)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Минприроды</a:t>
            </a:r>
            <a:endParaRPr lang="ru-RU" sz="2800" spc="-1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2800" spc="-1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spc="-15" dirty="0">
                <a:latin typeface="Calibri"/>
                <a:cs typeface="Calibri"/>
              </a:rPr>
              <a:t>2.Сельхоз организации, </a:t>
            </a:r>
            <a:r>
              <a:rPr lang="ru-RU" sz="2800" spc="-15" dirty="0" err="1">
                <a:latin typeface="Calibri"/>
                <a:cs typeface="Calibri"/>
              </a:rPr>
              <a:t>древооьбрабатывающие</a:t>
            </a:r>
            <a:r>
              <a:rPr lang="ru-RU" sz="2800" spc="-15" dirty="0">
                <a:latin typeface="Calibri"/>
                <a:cs typeface="Calibri"/>
              </a:rPr>
              <a:t> промышленности.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Испытывают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потребность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устранении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690"/>
              </a:lnSpc>
            </a:pPr>
            <a:r>
              <a:rPr sz="2800" spc="-10" dirty="0">
                <a:latin typeface="Calibri"/>
                <a:cs typeface="Calibri"/>
              </a:rPr>
              <a:t>последствий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возгораний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 сжатые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сроки,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экономией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времени,</a:t>
            </a:r>
            <a:r>
              <a:rPr sz="2800" spc="-5" dirty="0">
                <a:latin typeface="Calibri"/>
                <a:cs typeface="Calibri"/>
              </a:rPr>
              <a:t> ресурсов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сохранении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жизней </a:t>
            </a:r>
            <a:r>
              <a:rPr sz="2800" spc="-25" dirty="0">
                <a:latin typeface="Calibri"/>
                <a:cs typeface="Calibri"/>
              </a:rPr>
              <a:t>сотрудников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населения.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560" y="5883022"/>
            <a:ext cx="647124" cy="7989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577215"/>
            <a:ext cx="1893844" cy="2135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3244792"/>
            <a:ext cx="1575816" cy="1876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349AE5-CAAF-ED0D-52F8-90600C810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199440"/>
            <a:ext cx="6187976" cy="5157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228600"/>
            <a:ext cx="5410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spc="-20" dirty="0">
                <a:latin typeface="Calibri"/>
                <a:cs typeface="Calibri"/>
              </a:rPr>
              <a:t>Выводы из проблемного интервью: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9640" y="5955792"/>
            <a:ext cx="824483" cy="824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CB5D2-C18E-246B-3E4A-216B584FC816}"/>
              </a:ext>
            </a:extLst>
          </p:cNvPr>
          <p:cNvSpPr txBox="1"/>
          <p:nvPr/>
        </p:nvSpPr>
        <p:spPr>
          <a:xfrm>
            <a:off x="533400" y="18288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Каждый из претендентов имел </a:t>
            </a:r>
            <a:r>
              <a:rPr lang="ru-RU" b="1" dirty="0"/>
              <a:t>проблемы </a:t>
            </a:r>
            <a:r>
              <a:rPr lang="ru-RU" dirty="0"/>
              <a:t>при введении сельхоз деятельности( в частности в весенние и летние месяцы), из-за невозможности </a:t>
            </a:r>
            <a:r>
              <a:rPr lang="ru-RU" b="1" dirty="0"/>
              <a:t>контролирования и раннего определения очагов возгорания.</a:t>
            </a:r>
          </a:p>
          <a:p>
            <a:endParaRPr lang="ru-RU" dirty="0"/>
          </a:p>
          <a:p>
            <a:r>
              <a:rPr lang="ru-RU" dirty="0"/>
              <a:t>2. Было замечено, что </a:t>
            </a:r>
            <a:r>
              <a:rPr lang="ru-RU" b="1" dirty="0"/>
              <a:t>основная причина</a:t>
            </a:r>
            <a:r>
              <a:rPr lang="ru-RU" dirty="0"/>
              <a:t> возникновения пожаров это </a:t>
            </a:r>
            <a:r>
              <a:rPr lang="ru-RU" b="1" dirty="0"/>
              <a:t>природный фактор</a:t>
            </a:r>
            <a:r>
              <a:rPr lang="ru-RU" dirty="0"/>
              <a:t>(погода, состав почвы, температура отдельных участков и т.д.)</a:t>
            </a:r>
          </a:p>
          <a:p>
            <a:endParaRPr lang="ru-RU" dirty="0"/>
          </a:p>
          <a:p>
            <a:r>
              <a:rPr lang="ru-RU" dirty="0"/>
              <a:t>3. Самый </a:t>
            </a:r>
            <a:r>
              <a:rPr lang="ru-RU" b="1" dirty="0"/>
              <a:t>эффективный способ  прекращения возгорания </a:t>
            </a:r>
            <a:r>
              <a:rPr lang="ru-RU" dirty="0"/>
              <a:t>– </a:t>
            </a:r>
            <a:r>
              <a:rPr lang="ru-RU" b="1" dirty="0"/>
              <a:t>это уничтожение очага возгорания </a:t>
            </a:r>
            <a:r>
              <a:rPr lang="ru-RU" dirty="0"/>
              <a:t>(желательно на ранних стадиях)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1A9A2-F014-7126-AC8E-EA38F69F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60" y="0"/>
            <a:ext cx="55778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506" y="24987"/>
            <a:ext cx="419544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3200" b="1" spc="-35" dirty="0" err="1"/>
              <a:t>Текущ</a:t>
            </a:r>
            <a:r>
              <a:rPr lang="ru-RU" sz="3200" b="1" spc="-35" dirty="0"/>
              <a:t>е</a:t>
            </a:r>
            <a:r>
              <a:rPr sz="3200" b="1" spc="-35" dirty="0"/>
              <a:t>е</a:t>
            </a:r>
            <a:r>
              <a:rPr sz="3200" b="1" spc="-170" dirty="0"/>
              <a:t> </a:t>
            </a:r>
            <a:r>
              <a:rPr sz="3200" b="1" spc="-35" dirty="0" err="1"/>
              <a:t>решени</a:t>
            </a:r>
            <a:r>
              <a:rPr lang="ru-RU" sz="3200" b="1" spc="-35" dirty="0"/>
              <a:t>е</a:t>
            </a:r>
            <a:r>
              <a:rPr sz="3200" b="1" spc="-35" dirty="0"/>
              <a:t> </a:t>
            </a:r>
            <a:r>
              <a:rPr sz="3200" b="1" spc="-980" dirty="0"/>
              <a:t> </a:t>
            </a:r>
            <a:r>
              <a:rPr sz="3200" b="1" spc="-40" dirty="0"/>
              <a:t>проблемы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29088" y="12697"/>
            <a:ext cx="5963285" cy="6845300"/>
            <a:chOff x="6229088" y="12697"/>
            <a:chExt cx="5963285" cy="6845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9088" y="12697"/>
              <a:ext cx="5962911" cy="684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3695" y="5858255"/>
              <a:ext cx="824483" cy="8244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9600" y="1600200"/>
            <a:ext cx="4871085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Решение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данной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проблемы,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которые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сейчас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существуют</a:t>
            </a:r>
            <a:r>
              <a:rPr sz="2400" spc="-5" dirty="0">
                <a:latin typeface="Calibri"/>
                <a:cs typeface="Calibri"/>
              </a:rPr>
              <a:t>:</a:t>
            </a:r>
            <a:endParaRPr lang="ru-RU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spc="-10" dirty="0">
                <a:latin typeface="Calibri"/>
                <a:cs typeface="Calibri"/>
              </a:rPr>
              <a:t>1.</a:t>
            </a:r>
            <a:r>
              <a:rPr sz="2400" spc="-10" dirty="0" err="1">
                <a:latin typeface="Calibri"/>
                <a:cs typeface="Calibri"/>
              </a:rPr>
              <a:t>Системы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охраны</a:t>
            </a:r>
            <a:r>
              <a:rPr lang="ru-RU" sz="2400" spc="-10" dirty="0">
                <a:latin typeface="Calibri"/>
                <a:cs typeface="Calibri"/>
              </a:rPr>
              <a:t>(СПМ, </a:t>
            </a:r>
            <a:r>
              <a:rPr lang="ru-RU" sz="2400" spc="-10" dirty="0" err="1">
                <a:latin typeface="Calibri"/>
                <a:cs typeface="Calibri"/>
              </a:rPr>
              <a:t>Лесохранитель</a:t>
            </a:r>
            <a:r>
              <a:rPr lang="ru-RU" sz="2400" spc="-10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94615">
              <a:lnSpc>
                <a:spcPct val="100000"/>
              </a:lnSpc>
              <a:spcBef>
                <a:spcPts val="5"/>
              </a:spcBef>
            </a:pPr>
            <a:r>
              <a:rPr lang="ru-RU" sz="2400" spc="-10" dirty="0">
                <a:latin typeface="Calibri"/>
                <a:cs typeface="Calibri"/>
              </a:rPr>
              <a:t>2.</a:t>
            </a:r>
            <a:r>
              <a:rPr sz="2400" spc="-10" dirty="0" err="1">
                <a:latin typeface="Calibri"/>
                <a:cs typeface="Calibri"/>
              </a:rPr>
              <a:t>Постоянный</a:t>
            </a:r>
            <a:r>
              <a:rPr sz="2400" spc="-10" dirty="0">
                <a:latin typeface="Calibri"/>
                <a:cs typeface="Calibri"/>
              </a:rPr>
              <a:t> мониторинг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труднодоступных </a:t>
            </a:r>
            <a:r>
              <a:rPr sz="2400" spc="-5" dirty="0">
                <a:latin typeface="Calibri"/>
                <a:cs typeface="Calibri"/>
              </a:rPr>
              <a:t>возможных </a:t>
            </a:r>
            <a:r>
              <a:rPr sz="2400" spc="-10" dirty="0">
                <a:latin typeface="Calibri"/>
                <a:cs typeface="Calibri"/>
              </a:rPr>
              <a:t>очагов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возгорания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слежка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5" dirty="0">
                <a:latin typeface="Calibri"/>
                <a:cs typeface="Calibri"/>
              </a:rPr>
              <a:t>обширной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открытой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местностью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спутников.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dirty="0">
                <a:latin typeface="Calibri"/>
                <a:cs typeface="Calibri"/>
              </a:rPr>
              <a:t>Однако прямых аналогов нет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E793F-ED22-95E2-269B-0CE4532DFA43}"/>
              </a:ext>
            </a:extLst>
          </p:cNvPr>
          <p:cNvSpPr txBox="1"/>
          <p:nvPr/>
        </p:nvSpPr>
        <p:spPr>
          <a:xfrm>
            <a:off x="9210543" y="6354757"/>
            <a:ext cx="824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Ель-4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191DB-B70D-9289-0EE3-EBC1A65F6A35}"/>
              </a:ext>
            </a:extLst>
          </p:cNvPr>
          <p:cNvSpPr txBox="1"/>
          <p:nvPr/>
        </p:nvSpPr>
        <p:spPr>
          <a:xfrm>
            <a:off x="638881" y="390525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Рынок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50C5B-DB10-68EF-BEF5-5E322AF5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7" y="3134919"/>
            <a:ext cx="10118598" cy="28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082DE-E280-23F0-B3F8-AAAE5960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ru-RU" dirty="0"/>
              <a:t>Решение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7BAE5-4B65-962B-F58D-44138BDE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782530"/>
            <a:ext cx="4777381" cy="512319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5DA249A5-D4AA-CE68-282F-BAC1A600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Мы предлагаем разработать продукт, который будет представлять собой программную систему визуализирующую масштабы поражённых участков на основе собранных данных. </a:t>
            </a:r>
          </a:p>
          <a:p>
            <a:endParaRPr lang="ru-RU" dirty="0"/>
          </a:p>
          <a:p>
            <a:r>
              <a:rPr lang="ru-RU" dirty="0"/>
              <a:t>Она будет анализировать собранную базу данных, отслеживать возникающие очаги возгорания и на основе полученной информации доносить её до пользователя системы за счёт применения алгоритма анализа данных.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D972DA-BC76-C3E3-CAC2-6F4EA2E8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5897527"/>
            <a:ext cx="839485" cy="9283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3BD1FC-14A0-EA48-5DB4-36DDE0440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478" y="5219288"/>
            <a:ext cx="682085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840EA-8405-F530-37CE-ACA0D5005DD1}"/>
              </a:ext>
            </a:extLst>
          </p:cNvPr>
          <p:cNvSpPr txBox="1"/>
          <p:nvPr/>
        </p:nvSpPr>
        <p:spPr>
          <a:xfrm>
            <a:off x="640080" y="304800"/>
            <a:ext cx="10908792" cy="1442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Прототип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3FE69-6448-00A5-8142-D5BD53D99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9" r="14141" b="2"/>
          <a:stretch/>
        </p:blipFill>
        <p:spPr>
          <a:xfrm>
            <a:off x="0" y="2171765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970C7D-9424-C197-A716-DD17C8750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6" r="10908" b="2"/>
          <a:stretch/>
        </p:blipFill>
        <p:spPr>
          <a:xfrm>
            <a:off x="6095998" y="2139810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914DC-E15A-1DE4-AA83-DD5C6068F934}"/>
              </a:ext>
            </a:extLst>
          </p:cNvPr>
          <p:cNvSpPr txBox="1"/>
          <p:nvPr/>
        </p:nvSpPr>
        <p:spPr>
          <a:xfrm>
            <a:off x="457200" y="2286000"/>
            <a:ext cx="22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	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DE020A-B284-B0E7-C634-86183EF0C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179" y="6343497"/>
            <a:ext cx="596773" cy="5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9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Бизнес-модель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22247D-F97F-D41F-6E06-2EDD9FF6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40" y="1447800"/>
            <a:ext cx="8124744" cy="4752975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F875B01-ACC5-2A3D-4FF0-CFCBEFAF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20" y="1873495"/>
            <a:ext cx="1538280" cy="155550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DDAFAA7-51BE-886A-9CFA-BCFA5E7892DA}"/>
              </a:ext>
            </a:extLst>
          </p:cNvPr>
          <p:cNvSpPr txBox="1"/>
          <p:nvPr/>
        </p:nvSpPr>
        <p:spPr>
          <a:xfrm>
            <a:off x="1510846" y="1851372"/>
            <a:ext cx="1660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Гос. Структуры ( как МЧС и Минприроды) и инвесторы, </a:t>
            </a:r>
            <a:r>
              <a:rPr lang="ru-RU" sz="1600" dirty="0" err="1"/>
              <a:t>заинтересов-анные</a:t>
            </a:r>
            <a:r>
              <a:rPr lang="ru-RU" sz="1600" dirty="0"/>
              <a:t> в сфере сельского хоз-ва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E7ED330-6213-7030-8F82-88E60147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254" y="1835979"/>
            <a:ext cx="1439586" cy="12120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53DAEE7-D65E-11CD-D48A-5FC89CFB5B0B}"/>
              </a:ext>
            </a:extLst>
          </p:cNvPr>
          <p:cNvSpPr txBox="1"/>
          <p:nvPr/>
        </p:nvSpPr>
        <p:spPr>
          <a:xfrm>
            <a:off x="3229882" y="1833099"/>
            <a:ext cx="14395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Мониторинг очагов возгорания, уничтожение возможных очагов возгорания и их отображение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D09D709-D228-ABDB-3E34-79A82658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04" y="3538368"/>
            <a:ext cx="1438836" cy="133843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6B55C99-5536-5682-2F81-18B5526E5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14" y="1875952"/>
            <a:ext cx="1493640" cy="208644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8DD22E-2EAE-31F2-8876-009A94605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06" y="1833099"/>
            <a:ext cx="1493640" cy="12911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B4A54D1-7398-EB11-6A95-AD857E96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06" y="3456438"/>
            <a:ext cx="1493640" cy="14203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A7F1383-F264-B070-3F8A-4A358DA07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948" y="1846272"/>
            <a:ext cx="1541982" cy="136409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309BB2-AF5F-3635-93BD-69BB0187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20" y="5240249"/>
            <a:ext cx="3519480" cy="70335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EE5E740-9E82-60CA-ED19-DF1465CFD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924" y="5246777"/>
            <a:ext cx="3804676" cy="69682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2E0E545-5F7D-4ACD-163C-655992BE92E0}"/>
              </a:ext>
            </a:extLst>
          </p:cNvPr>
          <p:cNvSpPr txBox="1"/>
          <p:nvPr/>
        </p:nvSpPr>
        <p:spPr>
          <a:xfrm>
            <a:off x="3269489" y="3567185"/>
            <a:ext cx="1395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База данных МЧС, сельхоз предприятия и ИИ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9D6DBE-2DD8-BEE4-D386-0B7D56F71401}"/>
              </a:ext>
            </a:extLst>
          </p:cNvPr>
          <p:cNvSpPr txBox="1"/>
          <p:nvPr/>
        </p:nvSpPr>
        <p:spPr>
          <a:xfrm>
            <a:off x="4874188" y="1839128"/>
            <a:ext cx="1381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Помощь в обнаружении и предотвращен-</a:t>
            </a:r>
            <a:r>
              <a:rPr lang="ru-RU" sz="1400" dirty="0" err="1"/>
              <a:t>ии</a:t>
            </a:r>
            <a:r>
              <a:rPr lang="ru-RU" sz="1400" dirty="0"/>
              <a:t> пожаров, посредством уничтожения очагов возможных возгораний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F48193-D7B7-BD06-2213-68EAD4975F80}"/>
              </a:ext>
            </a:extLst>
          </p:cNvPr>
          <p:cNvSpPr txBox="1"/>
          <p:nvPr/>
        </p:nvSpPr>
        <p:spPr>
          <a:xfrm>
            <a:off x="6463594" y="1904802"/>
            <a:ext cx="1427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Общение по чату, личные встречи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33F127-BF14-9D53-8178-6D79967C45E7}"/>
              </a:ext>
            </a:extLst>
          </p:cNvPr>
          <p:cNvSpPr txBox="1"/>
          <p:nvPr/>
        </p:nvSpPr>
        <p:spPr>
          <a:xfrm>
            <a:off x="6337716" y="3468920"/>
            <a:ext cx="175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Размещение рекламы на </a:t>
            </a:r>
          </a:p>
          <a:p>
            <a:r>
              <a:rPr lang="ru-RU" sz="1400" dirty="0" err="1"/>
              <a:t>банарах</a:t>
            </a:r>
            <a:r>
              <a:rPr lang="ru-RU" sz="1400" dirty="0"/>
              <a:t> и </a:t>
            </a:r>
            <a:r>
              <a:rPr lang="ru-RU" sz="1400" dirty="0" err="1"/>
              <a:t>соц.сетях</a:t>
            </a:r>
            <a:endParaRPr lang="ru-RU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7E76D2-4356-F225-22EC-17CD857F1B10}"/>
              </a:ext>
            </a:extLst>
          </p:cNvPr>
          <p:cNvSpPr txBox="1"/>
          <p:nvPr/>
        </p:nvSpPr>
        <p:spPr>
          <a:xfrm>
            <a:off x="8002458" y="1833099"/>
            <a:ext cx="1541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основном сельхоз организации и </a:t>
            </a:r>
            <a:r>
              <a:rPr lang="ru-RU" sz="1400" dirty="0" err="1"/>
              <a:t>деревообра-батвающие</a:t>
            </a:r>
            <a:r>
              <a:rPr lang="ru-RU" sz="1400" dirty="0"/>
              <a:t> предприятия, но возможно и гос. структуры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130687-4314-9DC3-0BCB-EFB20FBE67A8}"/>
              </a:ext>
            </a:extLst>
          </p:cNvPr>
          <p:cNvSpPr txBox="1"/>
          <p:nvPr/>
        </p:nvSpPr>
        <p:spPr>
          <a:xfrm>
            <a:off x="1585920" y="5215836"/>
            <a:ext cx="3611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Обслуживание и создание технического комплекса, обучение ИИ.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46A6CF-5767-E72D-6F62-8C3AFA88EFE4}"/>
              </a:ext>
            </a:extLst>
          </p:cNvPr>
          <p:cNvSpPr txBox="1"/>
          <p:nvPr/>
        </p:nvSpPr>
        <p:spPr>
          <a:xfrm>
            <a:off x="5597858" y="5209037"/>
            <a:ext cx="3611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Продажа ТК, проведение ТО и обновление ПО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472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Киберманулы  Fire project</vt:lpstr>
      <vt:lpstr>Презентация PowerPoint</vt:lpstr>
      <vt:lpstr>Целевая аудитория</vt:lpstr>
      <vt:lpstr>Выводы из проблемного интервью:</vt:lpstr>
      <vt:lpstr>Текущее решение  проблемы</vt:lpstr>
      <vt:lpstr>Презентация PowerPoint</vt:lpstr>
      <vt:lpstr>Решение</vt:lpstr>
      <vt:lpstr>Презентация PowerPoint</vt:lpstr>
      <vt:lpstr>Бизнес-модель</vt:lpstr>
      <vt:lpstr>Текущие результаты</vt:lpstr>
      <vt:lpstr>Презентация PowerPoint</vt:lpstr>
      <vt:lpstr>Представление комплекса</vt:lpstr>
      <vt:lpstr>Команда проекта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2022-10-26T20:28:20Z</dcterms:created>
  <dcterms:modified xsi:type="dcterms:W3CDTF">2022-12-13T20:31:39Z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2022-04-15T00:00:00Z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2022-10-26T00:00:00Z</vt:filetime>
  </property>
</Properties>
</file>