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431" r:id="rId2"/>
    <p:sldId id="434" r:id="rId3"/>
    <p:sldId id="257" r:id="rId4"/>
    <p:sldId id="440" r:id="rId5"/>
    <p:sldId id="442" r:id="rId6"/>
    <p:sldId id="438" r:id="rId7"/>
    <p:sldId id="443" r:id="rId8"/>
    <p:sldId id="435" r:id="rId9"/>
    <p:sldId id="437" r:id="rId10"/>
    <p:sldId id="439" r:id="rId11"/>
  </p:sldIdLst>
  <p:sldSz cx="12192000" cy="6858000"/>
  <p:notesSz cx="6858000" cy="12192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CDB7"/>
    <a:srgbClr val="CAAFFF"/>
    <a:srgbClr val="9966FF"/>
    <a:srgbClr val="001C6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1651" autoAdjust="0"/>
  </p:normalViewPr>
  <p:slideViewPr>
    <p:cSldViewPr>
      <p:cViewPr>
        <p:scale>
          <a:sx n="48" d="100"/>
          <a:sy n="48" d="100"/>
        </p:scale>
        <p:origin x="53" y="4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319EA0-AB22-4B66-9171-BD01A2484CFE}" type="datetimeFigureOut">
              <a:rPr lang="en-GB" smtClean="0"/>
              <a:t>02/08/2023</a:t>
            </a:fld>
            <a:endParaRPr lang="en-GB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F541A-92EA-4CBE-8A1A-0D2BDD305F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556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TRL</a:t>
            </a:r>
            <a:r>
              <a:rPr lang="ru-RU" sz="1800" dirty="0"/>
              <a:t> 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ru-RU" sz="1800" dirty="0"/>
              <a:t> </a:t>
            </a:r>
            <a:r>
              <a:rPr lang="ru-RU" sz="1800" b="0" i="0" u="none" strike="noStrike" dirty="0">
                <a:solidFill>
                  <a:srgbClr val="1F1F1F"/>
                </a:solidFill>
                <a:effectLst/>
                <a:latin typeface="&quot;Google Sans&quot;"/>
              </a:rPr>
              <a:t>: Сформулирована техническая концепция, установлены возможные области применения разработки</a:t>
            </a:r>
            <a:r>
              <a:rPr lang="ru-RU" sz="1800" dirty="0"/>
              <a:t> </a:t>
            </a:r>
            <a:endParaRPr lang="en-US" sz="1800" dirty="0"/>
          </a:p>
          <a:p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CRL</a:t>
            </a:r>
            <a:r>
              <a:rPr lang="ru-RU" sz="1800" dirty="0"/>
              <a:t> 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</a:t>
            </a:r>
            <a:r>
              <a:rPr lang="ru-RU" sz="1800" dirty="0"/>
              <a:t> </a:t>
            </a:r>
            <a:r>
              <a:rPr lang="ru-RU" sz="1800" b="0" i="0" u="none" strike="noStrike" dirty="0">
                <a:solidFill>
                  <a:srgbClr val="1F1F1F"/>
                </a:solidFill>
                <a:effectLst/>
                <a:latin typeface="&quot;Google Sans&quot;"/>
              </a:rPr>
              <a:t>Компетентная проектная команда с внешней поддержкой </a:t>
            </a:r>
            <a:endParaRPr lang="en-US" sz="1800" b="0" i="0" u="none" strike="noStrike" dirty="0">
              <a:solidFill>
                <a:srgbClr val="1F1F1F"/>
              </a:solidFill>
              <a:effectLst/>
              <a:latin typeface="&quot;Google Sans&quot;"/>
            </a:endParaRPr>
          </a:p>
          <a:p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IRL</a:t>
            </a:r>
            <a:r>
              <a:rPr lang="ru-RU" sz="2800" dirty="0"/>
              <a:t> 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ru-RU" sz="2800" dirty="0"/>
              <a:t> </a:t>
            </a:r>
            <a:r>
              <a:rPr lang="ru-RU" sz="1800" b="0" i="0" u="none" strike="noStrike" dirty="0">
                <a:solidFill>
                  <a:srgbClr val="1F1F1F"/>
                </a:solidFill>
                <a:effectLst/>
                <a:latin typeface="&quot;Google Sans&quot;"/>
              </a:rPr>
              <a:t>Базовая оценка объема рынка </a:t>
            </a:r>
            <a:endParaRPr lang="en-US" sz="1800" b="0" i="0" u="none" strike="noStrike" dirty="0">
              <a:solidFill>
                <a:srgbClr val="1F1F1F"/>
              </a:solidFill>
              <a:effectLst/>
              <a:latin typeface="&quot;Google Sans&quot;"/>
            </a:endParaRPr>
          </a:p>
          <a:p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MRL</a:t>
            </a:r>
            <a:r>
              <a:rPr lang="ru-RU" sz="2800" dirty="0"/>
              <a:t> 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</a:t>
            </a:r>
            <a:r>
              <a:rPr lang="ru-RU" sz="2800" dirty="0"/>
              <a:t> </a:t>
            </a:r>
            <a:r>
              <a:rPr lang="ru-RU" sz="1800" b="0" i="0" u="none" strike="noStrike" dirty="0">
                <a:solidFill>
                  <a:srgbClr val="1F1F1F"/>
                </a:solidFill>
                <a:effectLst/>
                <a:latin typeface="&quot;Google Sans&quot;"/>
              </a:rPr>
              <a:t>Достигнута возможность изготовления технических средств в лабораторных условиях</a:t>
            </a:r>
            <a:r>
              <a:rPr lang="ru-RU" sz="2800" dirty="0"/>
              <a:t> </a:t>
            </a:r>
            <a:endParaRPr lang="en-GB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F541A-92EA-4CBE-8A1A-0D2BDD305FA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533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F541A-92EA-4CBE-8A1A-0D2BDD305FA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480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F541A-92EA-4CBE-8A1A-0D2BDD305FA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064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A353D90-B8BB-C74D-9F9B-C25A07BD03D1}" type="datetimeFigureOut">
              <a:t>02.08.2023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550BE40-AA06-244A-BFE0-7E0D00EAF8F3}" type="slidenum">
              <a:t>‹#›</a:t>
            </a:fld>
            <a:endParaRPr lang="ru-RU"/>
          </a:p>
        </p:txBody>
      </p:sp>
    </p:spTree>
  </p:cSld>
  <p:clrMapOvr>
    <a:masterClrMapping/>
  </p:clrMapOvr>
  <p:hf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.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A353D90-B8BB-C74D-9F9B-C25A07BD03D1}" type="datetimeFigureOut">
              <a:t>02.08.2023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550BE40-AA06-244A-BFE0-7E0D00EAF8F3}" type="slidenum">
              <a:t>‹#›</a:t>
            </a:fld>
            <a:endParaRPr lang="ru-RU"/>
          </a:p>
        </p:txBody>
      </p:sp>
    </p:spTree>
  </p:cSld>
  <p:clrMapOvr>
    <a:masterClrMapping/>
  </p:clrMapOvr>
  <p:hf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. загол.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A353D90-B8BB-C74D-9F9B-C25A07BD03D1}" type="datetimeFigureOut">
              <a:t>02.08.2023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550BE40-AA06-244A-BFE0-7E0D00EAF8F3}" type="slidenum">
              <a:t>‹#›</a:t>
            </a:fld>
            <a:endParaRPr lang="ru-RU"/>
          </a:p>
        </p:txBody>
      </p:sp>
    </p:spTree>
  </p:cSld>
  <p:clrMapOvr>
    <a:masterClrMapping/>
  </p:clrMapOvr>
  <p:hf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A353D90-B8BB-C74D-9F9B-C25A07BD03D1}" type="datetimeFigureOut">
              <a:t>02.08.2023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550BE40-AA06-244A-BFE0-7E0D00EAF8F3}" type="slidenum">
              <a:t>‹#›</a:t>
            </a:fld>
            <a:endParaRPr lang="ru-RU"/>
          </a:p>
        </p:txBody>
      </p:sp>
    </p:spTree>
  </p:cSld>
  <p:clrMapOvr>
    <a:masterClrMapping/>
  </p:clrMapOvr>
  <p:hf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A353D90-B8BB-C74D-9F9B-C25A07BD03D1}" type="datetimeFigureOut">
              <a:t>02.08.2023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550BE40-AA06-244A-BFE0-7E0D00EAF8F3}" type="slidenum">
              <a:t>‹#›</a:t>
            </a:fld>
            <a:endParaRPr lang="ru-RU"/>
          </a:p>
        </p:txBody>
      </p:sp>
    </p:spTree>
  </p:cSld>
  <p:clrMapOvr>
    <a:masterClrMapping/>
  </p:clrMapOvr>
  <p:hf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A353D90-B8BB-C74D-9F9B-C25A07BD03D1}" type="datetimeFigureOut">
              <a:t>02.08.2023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550BE40-AA06-244A-BFE0-7E0D00EAF8F3}" type="slidenum">
              <a:t>‹#›</a:t>
            </a:fld>
            <a:endParaRPr lang="ru-RU"/>
          </a:p>
        </p:txBody>
      </p:sp>
    </p:spTree>
  </p:cSld>
  <p:clrMapOvr>
    <a:masterClrMapping/>
  </p:clrMapOvr>
  <p:hf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A353D90-B8BB-C74D-9F9B-C25A07BD03D1}" type="datetimeFigureOut">
              <a:t>02.08.2023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550BE40-AA06-244A-BFE0-7E0D00EAF8F3}" type="slidenum">
              <a:t>‹#›</a:t>
            </a:fld>
            <a:endParaRPr lang="ru-RU"/>
          </a:p>
        </p:txBody>
      </p:sp>
    </p:spTree>
  </p:cSld>
  <p:clrMapOvr>
    <a:masterClrMapping/>
  </p:clrMapOvr>
  <p:hf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A353D90-B8BB-C74D-9F9B-C25A07BD03D1}" type="datetimeFigureOut">
              <a:t>02.08.2023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550BE40-AA06-244A-BFE0-7E0D00EAF8F3}" type="slidenum">
              <a:t>‹#›</a:t>
            </a:fld>
            <a:endParaRPr lang="ru-RU"/>
          </a:p>
        </p:txBody>
      </p:sp>
    </p:spTree>
  </p:cSld>
  <p:clrMapOvr>
    <a:masterClrMapping/>
  </p:clrMapOvr>
  <p:hf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A353D90-B8BB-C74D-9F9B-C25A07BD03D1}" type="datetimeFigureOut">
              <a:t>02.08.2023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550BE40-AA06-244A-BFE0-7E0D00EAF8F3}" type="slidenum">
              <a:t>‹#›</a:t>
            </a:fld>
            <a:endParaRPr lang="ru-RU"/>
          </a:p>
        </p:txBody>
      </p:sp>
    </p:spTree>
  </p:cSld>
  <p:clrMapOvr>
    <a:masterClrMapping/>
  </p:clrMapOvr>
  <p:hf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A353D90-B8BB-C74D-9F9B-C25A07BD03D1}" type="datetimeFigureOut">
              <a:t>02.08.2023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550BE40-AA06-244A-BFE0-7E0D00EAF8F3}" type="slidenum">
              <a:t>‹#›</a:t>
            </a:fld>
            <a:endParaRPr lang="ru-RU"/>
          </a:p>
        </p:txBody>
      </p:sp>
    </p:spTree>
  </p:cSld>
  <p:clrMapOvr>
    <a:masterClrMapping/>
  </p:clrMapOvr>
  <p:hf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A353D90-B8BB-C74D-9F9B-C25A07BD03D1}" type="datetimeFigureOut">
              <a:t>02.08.2023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550BE40-AA06-244A-BFE0-7E0D00EAF8F3}" type="slidenum">
              <a:t>‹#›</a:t>
            </a:fld>
            <a:endParaRPr lang="ru-RU"/>
          </a:p>
        </p:txBody>
      </p:sp>
    </p:spTree>
  </p:cSld>
  <p:clrMapOvr>
    <a:masterClrMapping/>
  </p:clrMapOvr>
  <p:hf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A353D90-B8BB-C74D-9F9B-C25A07BD03D1}" type="datetimeFigureOut">
              <a:t>02.08.2023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550BE40-AA06-244A-BFE0-7E0D00EAF8F3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966033-FB83-4708-AF19-A56C95EC5BF9}" type="datetime1">
              <a:rPr lang="ru-RU" smtClean="0"/>
              <a:t>02.08.2023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50BE40-AA06-244A-BFE0-7E0D00EAF8F3}" type="slidenum">
              <a:rPr lang="ru-RU" smtClean="0"/>
              <a:t>1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32" y="-98077"/>
            <a:ext cx="4415136" cy="1285764"/>
          </a:xfrm>
          <a:prstGeom prst="rect">
            <a:avLst/>
          </a:prstGeom>
        </p:spPr>
      </p:pic>
      <p:sp>
        <p:nvSpPr>
          <p:cNvPr id="8" name="TextBox 8"/>
          <p:cNvSpPr>
            <a:spLocks/>
          </p:cNvSpPr>
          <p:nvPr/>
        </p:nvSpPr>
        <p:spPr bwMode="auto">
          <a:xfrm>
            <a:off x="2495600" y="2414714"/>
            <a:ext cx="842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6000" b="1" dirty="0">
                <a:solidFill>
                  <a:schemeClr val="bg1"/>
                </a:solidFill>
              </a:rPr>
              <a:t>Стандартизация терминологии БАС </a:t>
            </a:r>
            <a:endParaRPr sz="6000" b="1" dirty="0">
              <a:solidFill>
                <a:schemeClr val="bg1"/>
              </a:solidFill>
            </a:endParaRPr>
          </a:p>
        </p:txBody>
      </p:sp>
      <p:sp>
        <p:nvSpPr>
          <p:cNvPr id="9" name="TextBox 2"/>
          <p:cNvSpPr>
            <a:spLocks/>
          </p:cNvSpPr>
          <p:nvPr/>
        </p:nvSpPr>
        <p:spPr bwMode="auto">
          <a:xfrm>
            <a:off x="4505595" y="5471691"/>
            <a:ext cx="44049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200" b="1" dirty="0" err="1">
                <a:solidFill>
                  <a:schemeClr val="bg1"/>
                </a:solidFill>
              </a:rPr>
              <a:t>Терминологи</a:t>
            </a:r>
            <a:r>
              <a:rPr lang="ru-RU" sz="2200" b="1" dirty="0">
                <a:solidFill>
                  <a:schemeClr val="bg1"/>
                </a:solidFill>
              </a:rPr>
              <a:t> ПГНИУ</a:t>
            </a:r>
          </a:p>
          <a:p>
            <a:pPr>
              <a:defRPr/>
            </a:pPr>
            <a:r>
              <a:rPr lang="ru-RU" sz="2200" b="1" dirty="0">
                <a:solidFill>
                  <a:schemeClr val="bg1"/>
                </a:solidFill>
              </a:rPr>
              <a:t>Спикер: Екатерина Исаева</a:t>
            </a:r>
            <a:endParaRPr sz="22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6F14D0C-6DC3-205D-215A-D7FE4C9D0B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0696" y="5025244"/>
            <a:ext cx="3271304" cy="1696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A8A537A-1D8C-0788-D881-03E7731099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1226" y="7385"/>
            <a:ext cx="3368864" cy="1626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94462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1284184" y="25192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</a:rPr>
              <a:t>ВИЗИТКА ПРОЕКТА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623392" y="5085184"/>
            <a:ext cx="4248472" cy="1450672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51FC0D-A5F8-C423-180E-32E8AB85AFA1}"/>
              </a:ext>
            </a:extLst>
          </p:cNvPr>
          <p:cNvSpPr txBox="1"/>
          <p:nvPr/>
        </p:nvSpPr>
        <p:spPr bwMode="auto">
          <a:xfrm>
            <a:off x="767408" y="5157192"/>
            <a:ext cx="382508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51CDB7"/>
                </a:solidFill>
              </a:rPr>
              <a:t>КОНТАКТЫ:</a:t>
            </a:r>
          </a:p>
          <a:p>
            <a:r>
              <a:rPr lang="ru-RU" sz="2800" b="1" dirty="0">
                <a:solidFill>
                  <a:srgbClr val="51CDB7"/>
                </a:solidFill>
              </a:rPr>
              <a:t>+79124836434</a:t>
            </a:r>
          </a:p>
          <a:p>
            <a:r>
              <a:rPr lang="en-GB" sz="2800" b="1" dirty="0">
                <a:solidFill>
                  <a:srgbClr val="51CDB7"/>
                </a:solidFill>
              </a:rPr>
              <a:t>@Ekaterina_Isaeva_PSU</a:t>
            </a:r>
            <a:endParaRPr lang="ru-RU" sz="2800" b="1" dirty="0">
              <a:solidFill>
                <a:srgbClr val="51CDB7"/>
              </a:solidFill>
            </a:endParaRPr>
          </a:p>
          <a:p>
            <a:endParaRPr lang="ru-RU" sz="2800" b="1" dirty="0">
              <a:solidFill>
                <a:srgbClr val="51CDB7"/>
              </a:solidFill>
            </a:endParaRPr>
          </a:p>
        </p:txBody>
      </p:sp>
      <p:sp>
        <p:nvSpPr>
          <p:cNvPr id="7" name="TextBox 8"/>
          <p:cNvSpPr>
            <a:spLocks/>
          </p:cNvSpPr>
          <p:nvPr/>
        </p:nvSpPr>
        <p:spPr bwMode="auto">
          <a:xfrm>
            <a:off x="565512" y="1330323"/>
            <a:ext cx="52565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4500" b="1" dirty="0">
                <a:solidFill>
                  <a:schemeClr val="bg1"/>
                </a:solidFill>
              </a:rPr>
              <a:t>Стандартизация терминологии БАС </a:t>
            </a:r>
            <a:endParaRPr sz="45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7032104" y="1681500"/>
            <a:ext cx="4536504" cy="3903622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ПРОЕКТ</a:t>
            </a:r>
          </a:p>
          <a:p>
            <a:pPr algn="ctr"/>
            <a:endParaRPr lang="ru-RU" sz="2800" b="1" dirty="0">
              <a:solidFill>
                <a:schemeClr val="tx1"/>
              </a:solidFill>
            </a:endParaRPr>
          </a:p>
          <a:p>
            <a:pPr algn="ctr"/>
            <a:endParaRPr lang="ru-RU" sz="2800" b="1" dirty="0">
              <a:solidFill>
                <a:schemeClr val="tx1"/>
              </a:solidFill>
            </a:endParaRPr>
          </a:p>
          <a:p>
            <a:pPr algn="ctr"/>
            <a:endParaRPr lang="ru-RU" sz="2800" b="1" dirty="0">
              <a:solidFill>
                <a:schemeClr val="tx1"/>
              </a:solidFill>
            </a:endParaRPr>
          </a:p>
          <a:p>
            <a:pPr algn="ctr"/>
            <a:endParaRPr lang="ru-RU" sz="2800" b="1" dirty="0">
              <a:solidFill>
                <a:schemeClr val="tx1"/>
              </a:solidFill>
            </a:endParaRPr>
          </a:p>
          <a:p>
            <a:pPr algn="ctr"/>
            <a:endParaRPr lang="ru-RU" sz="2800" b="1" dirty="0">
              <a:solidFill>
                <a:schemeClr val="tx1"/>
              </a:solidFill>
            </a:endParaRPr>
          </a:p>
          <a:p>
            <a:pPr algn="ctr"/>
            <a:endParaRPr lang="ru-RU" sz="2800" b="1" dirty="0">
              <a:solidFill>
                <a:schemeClr val="tx1"/>
              </a:solidFill>
            </a:endParaRPr>
          </a:p>
          <a:p>
            <a:pPr algn="ctr"/>
            <a:endParaRPr lang="ru-RU" sz="2800" b="1" dirty="0">
              <a:solidFill>
                <a:schemeClr val="tx1"/>
              </a:solidFill>
            </a:endParaRPr>
          </a:p>
          <a:p>
            <a:pPr algn="ctr"/>
            <a:endParaRPr lang="ru-RU" b="1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B8D18CB-C707-C8CD-C711-13028A643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949" y="2849734"/>
            <a:ext cx="2190353" cy="2133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826A191-F586-329C-6124-9DCD547D9B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420" b="21560"/>
          <a:stretch/>
        </p:blipFill>
        <p:spPr>
          <a:xfrm>
            <a:off x="3003049" y="2855783"/>
            <a:ext cx="2012831" cy="2078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6EC590-F14D-DE7C-3360-6AB4B8941B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0205" y="2291102"/>
            <a:ext cx="3240360" cy="325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882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1284184" y="25192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</a:rPr>
              <a:t>ЦЕЛЕВАЯ АУДИТОРИЯ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430EE8-A2D4-2FD1-B573-79187233C775}"/>
              </a:ext>
            </a:extLst>
          </p:cNvPr>
          <p:cNvSpPr txBox="1"/>
          <p:nvPr/>
        </p:nvSpPr>
        <p:spPr bwMode="auto">
          <a:xfrm>
            <a:off x="392216" y="1124744"/>
            <a:ext cx="51277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GB" sz="2400" dirty="0">
                <a:solidFill>
                  <a:schemeClr val="bg1"/>
                </a:solidFill>
              </a:rPr>
              <a:t>B2B</a:t>
            </a:r>
            <a:r>
              <a:rPr lang="ru-RU" sz="2400" dirty="0">
                <a:solidFill>
                  <a:schemeClr val="bg1"/>
                </a:solidFill>
              </a:rPr>
              <a:t>: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  <a:p>
            <a:pPr marL="1028700" lvl="1" indent="-571500">
              <a:buFontTx/>
              <a:buChar char="-"/>
            </a:pPr>
            <a:r>
              <a:rPr lang="ru-RU" sz="2400" dirty="0">
                <a:solidFill>
                  <a:schemeClr val="bg1"/>
                </a:solidFill>
              </a:rPr>
              <a:t>производители БАС (отдел ВЭД, патентные бюро);</a:t>
            </a:r>
          </a:p>
          <a:p>
            <a:pPr marL="1028700" lvl="1" indent="-571500">
              <a:buFontTx/>
              <a:buChar char="-"/>
            </a:pPr>
            <a:r>
              <a:rPr lang="ru-RU" sz="2400" dirty="0">
                <a:solidFill>
                  <a:schemeClr val="bg1"/>
                </a:solidFill>
              </a:rPr>
              <a:t>переводческие компании;</a:t>
            </a:r>
          </a:p>
          <a:p>
            <a:pPr marL="1028700" lvl="1" indent="-571500">
              <a:buFontTx/>
              <a:buChar char="-"/>
            </a:pPr>
            <a:r>
              <a:rPr lang="ru-RU" sz="2400" dirty="0">
                <a:solidFill>
                  <a:schemeClr val="bg1"/>
                </a:solidFill>
              </a:rPr>
              <a:t>ИТ компании;</a:t>
            </a:r>
          </a:p>
          <a:p>
            <a:pPr marL="571500" indent="-571500">
              <a:buFontTx/>
              <a:buChar char="-"/>
            </a:pPr>
            <a:r>
              <a:rPr lang="en-GB" sz="2400" dirty="0">
                <a:solidFill>
                  <a:schemeClr val="bg1"/>
                </a:solidFill>
              </a:rPr>
              <a:t>B2</a:t>
            </a:r>
            <a:r>
              <a:rPr lang="en-US" sz="2400" dirty="0">
                <a:solidFill>
                  <a:schemeClr val="bg1"/>
                </a:solidFill>
              </a:rPr>
              <a:t>G</a:t>
            </a:r>
            <a:r>
              <a:rPr lang="ru-RU" sz="2400" dirty="0">
                <a:solidFill>
                  <a:schemeClr val="bg1"/>
                </a:solidFill>
              </a:rPr>
              <a:t>:</a:t>
            </a:r>
          </a:p>
          <a:p>
            <a:pPr marL="1028700" lvl="1" indent="-571500">
              <a:buFontTx/>
              <a:buChar char="-"/>
            </a:pPr>
            <a:r>
              <a:rPr lang="ru-RU" sz="2400" dirty="0">
                <a:solidFill>
                  <a:schemeClr val="bg1"/>
                </a:solidFill>
              </a:rPr>
              <a:t>ВУЗы (переводческие, редакторские и патентные бюро);</a:t>
            </a:r>
          </a:p>
          <a:p>
            <a:pPr marL="1028700" lvl="1" indent="-571500">
              <a:buFontTx/>
              <a:buChar char="-"/>
            </a:pPr>
            <a:r>
              <a:rPr lang="ru-RU" sz="2400" dirty="0">
                <a:solidFill>
                  <a:schemeClr val="bg1"/>
                </a:solidFill>
              </a:rPr>
              <a:t>СПО, ДПО</a:t>
            </a:r>
          </a:p>
          <a:p>
            <a:pPr marL="571500" indent="-571500">
              <a:buFontTx/>
              <a:buChar char="-"/>
            </a:pPr>
            <a:r>
              <a:rPr lang="en-US" sz="2400" dirty="0">
                <a:solidFill>
                  <a:schemeClr val="bg1"/>
                </a:solidFill>
              </a:rPr>
              <a:t>B2C:</a:t>
            </a:r>
          </a:p>
          <a:p>
            <a:pPr marL="1028700" lvl="1" indent="-571500">
              <a:buFontTx/>
              <a:buChar char="-"/>
            </a:pPr>
            <a:r>
              <a:rPr lang="ru-RU" sz="2400" dirty="0">
                <a:solidFill>
                  <a:schemeClr val="bg1"/>
                </a:solidFill>
              </a:rPr>
              <a:t>Переводчики-фрилансеры</a:t>
            </a:r>
          </a:p>
          <a:p>
            <a:pPr marL="1028700" lvl="1" indent="-571500">
              <a:buFontTx/>
              <a:buChar char="-"/>
            </a:pP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9CA009-4A24-07AB-4BDC-DD354C2BE939}"/>
              </a:ext>
            </a:extLst>
          </p:cNvPr>
          <p:cNvSpPr txBox="1"/>
          <p:nvPr/>
        </p:nvSpPr>
        <p:spPr bwMode="auto">
          <a:xfrm>
            <a:off x="6046424" y="1483009"/>
            <a:ext cx="51277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>
              <a:buFontTx/>
              <a:buChar char="-"/>
            </a:pPr>
            <a:r>
              <a:rPr lang="ru-RU" sz="2400" dirty="0">
                <a:solidFill>
                  <a:schemeClr val="bg1"/>
                </a:solidFill>
              </a:rPr>
              <a:t>Ошибки в переводе терминов;</a:t>
            </a:r>
          </a:p>
          <a:p>
            <a:pPr marL="1028700" lvl="1" indent="-571500">
              <a:buFontTx/>
              <a:buChar char="-"/>
            </a:pPr>
            <a:endParaRPr lang="ru-RU" sz="2400" dirty="0">
              <a:solidFill>
                <a:schemeClr val="bg1"/>
              </a:solidFill>
            </a:endParaRPr>
          </a:p>
          <a:p>
            <a:pPr marL="1028700" lvl="1" indent="-571500">
              <a:buFontTx/>
              <a:buChar char="-"/>
            </a:pPr>
            <a:r>
              <a:rPr lang="ru-RU" sz="2400" dirty="0">
                <a:solidFill>
                  <a:schemeClr val="bg1"/>
                </a:solidFill>
              </a:rPr>
              <a:t>ошибки в составлении тех. документации;</a:t>
            </a:r>
          </a:p>
          <a:p>
            <a:pPr marL="1028700" lvl="1" indent="-571500">
              <a:buFontTx/>
              <a:buChar char="-"/>
            </a:pPr>
            <a:endParaRPr lang="ru-RU" sz="2400" dirty="0">
              <a:solidFill>
                <a:schemeClr val="bg1"/>
              </a:solidFill>
            </a:endParaRPr>
          </a:p>
          <a:p>
            <a:pPr marL="1028700" lvl="1" indent="-571500">
              <a:buFontTx/>
              <a:buChar char="-"/>
            </a:pPr>
            <a:r>
              <a:rPr lang="ru-RU" sz="2400" dirty="0">
                <a:solidFill>
                  <a:schemeClr val="bg1"/>
                </a:solidFill>
              </a:rPr>
              <a:t> мало специалистов для преподавания иностранного языка проф. коммуникации</a:t>
            </a:r>
          </a:p>
          <a:p>
            <a:pPr marL="1028700" lvl="1" indent="-571500">
              <a:buFontTx/>
              <a:buChar char="-"/>
            </a:pPr>
            <a:endParaRPr lang="ru-RU" sz="2400" dirty="0">
              <a:solidFill>
                <a:schemeClr val="bg1"/>
              </a:solidFill>
            </a:endParaRPr>
          </a:p>
          <a:p>
            <a:pPr marL="1028700" lvl="1" indent="-571500">
              <a:buFontTx/>
              <a:buChar char="-"/>
            </a:pPr>
            <a:r>
              <a:rPr lang="ru-RU" sz="2400" dirty="0">
                <a:solidFill>
                  <a:schemeClr val="bg1"/>
                </a:solidFill>
              </a:rPr>
              <a:t>машинный перевод не точный</a:t>
            </a:r>
          </a:p>
        </p:txBody>
      </p:sp>
    </p:spTree>
    <p:extLst>
      <p:ext uri="{BB962C8B-B14F-4D97-AF65-F5344CB8AC3E}">
        <p14:creationId xmlns:p14="http://schemas.microsoft.com/office/powerpoint/2010/main" val="2496690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1284184" y="25192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</a:rPr>
              <a:t>Описание предлагаемого решения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51FC0D-A5F8-C423-180E-32E8AB85AFA1}"/>
              </a:ext>
            </a:extLst>
          </p:cNvPr>
          <p:cNvSpPr txBox="1"/>
          <p:nvPr/>
        </p:nvSpPr>
        <p:spPr>
          <a:xfrm>
            <a:off x="1199456" y="1350755"/>
            <a:ext cx="10515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Продукт – мультимодальный многоязычный словарь терминов БАС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</a:rPr>
              <a:t>	термины (</a:t>
            </a:r>
            <a:r>
              <a:rPr lang="en-US" sz="2800" dirty="0">
                <a:solidFill>
                  <a:schemeClr val="bg1"/>
                </a:solidFill>
              </a:rPr>
              <a:t>Ru – En – Ch), </a:t>
            </a:r>
            <a:r>
              <a:rPr lang="ru-RU" sz="2800" dirty="0">
                <a:solidFill>
                  <a:schemeClr val="bg1"/>
                </a:solidFill>
              </a:rPr>
              <a:t>определения (детальные описания), контекст употребления (бесплатный контент + </a:t>
            </a:r>
            <a:r>
              <a:rPr lang="en-US" sz="2800" dirty="0">
                <a:solidFill>
                  <a:schemeClr val="bg1"/>
                </a:solidFill>
              </a:rPr>
              <a:t>PRO</a:t>
            </a:r>
            <a:r>
              <a:rPr lang="ru-RU" sz="2800" dirty="0">
                <a:solidFill>
                  <a:schemeClr val="bg1"/>
                </a:solidFill>
              </a:rPr>
              <a:t>, страт. взаимодействие с органами гос. регулирования и сертификации</a:t>
            </a:r>
            <a:r>
              <a:rPr lang="en-US" sz="2800" dirty="0">
                <a:solidFill>
                  <a:schemeClr val="bg1"/>
                </a:solidFill>
              </a:rPr>
              <a:t>)</a:t>
            </a:r>
            <a:endParaRPr lang="ru-RU" sz="2800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</a:rPr>
              <a:t>	параллельный корпус технических текстов (</a:t>
            </a:r>
            <a:r>
              <a:rPr lang="en-US" sz="2800" dirty="0" err="1">
                <a:solidFill>
                  <a:schemeClr val="bg1"/>
                </a:solidFill>
              </a:rPr>
              <a:t>En|Ch|Ru</a:t>
            </a:r>
            <a:r>
              <a:rPr lang="en-US" sz="2800" dirty="0">
                <a:solidFill>
                  <a:schemeClr val="bg1"/>
                </a:solidFill>
              </a:rPr>
              <a:t>) (</a:t>
            </a:r>
            <a:r>
              <a:rPr lang="ru-RU" sz="2800" dirty="0">
                <a:solidFill>
                  <a:schemeClr val="bg1"/>
                </a:solidFill>
              </a:rPr>
              <a:t>страт. взаимодействие с ИТ партнерами)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</a:rPr>
              <a:t>Репозиторий</a:t>
            </a:r>
            <a:r>
              <a:rPr lang="en-US" sz="2800" dirty="0">
                <a:solidFill>
                  <a:schemeClr val="bg1"/>
                </a:solidFill>
              </a:rPr>
              <a:t> +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GUI</a:t>
            </a:r>
            <a:endParaRPr lang="ru-RU" sz="2800" dirty="0">
              <a:solidFill>
                <a:schemeClr val="bg1"/>
              </a:solidFill>
            </a:endParaRPr>
          </a:p>
          <a:p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dirty="0">
                <a:solidFill>
                  <a:schemeClr val="bg1"/>
                </a:solidFill>
              </a:rPr>
              <a:t>Текущий статус проекта: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TRL 2</a:t>
            </a:r>
            <a:r>
              <a:rPr lang="ru-RU" sz="2800" dirty="0">
                <a:solidFill>
                  <a:schemeClr val="bg1"/>
                </a:solidFill>
              </a:rPr>
              <a:t>,  </a:t>
            </a:r>
            <a:r>
              <a:rPr lang="en-US" sz="2800" dirty="0">
                <a:solidFill>
                  <a:schemeClr val="bg1"/>
                </a:solidFill>
              </a:rPr>
              <a:t>CRL 4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  <a:r>
              <a:rPr lang="en-US" sz="2800" dirty="0">
                <a:solidFill>
                  <a:schemeClr val="bg1"/>
                </a:solidFill>
              </a:rPr>
              <a:t>IRL 1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  <a:r>
              <a:rPr lang="en-US" sz="2800" dirty="0">
                <a:solidFill>
                  <a:schemeClr val="bg1"/>
                </a:solidFill>
              </a:rPr>
              <a:t>MRL 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7140B1A-3DD4-E22A-3291-AB105B0FDA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8822" y="5025244"/>
            <a:ext cx="3271304" cy="1696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D35662-016A-30CD-8DAE-DEBD9FFEF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РАЗМЕР РЫНКА И ПОТЕНЦИАЛ</a:t>
            </a:r>
            <a:endParaRPr lang="en-GB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CD794E-E5B8-8EF1-18CD-2C2064800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Объем целевого рынка (TAM):	$47 210 000 000,00 (Глобальный рынок)</a:t>
            </a:r>
          </a:p>
          <a:p>
            <a:r>
              <a:rPr lang="ru-RU" dirty="0"/>
              <a:t>Доступный объем рынка (SAM): $323 000 000,00 (Российский рынок)</a:t>
            </a:r>
          </a:p>
          <a:p>
            <a:r>
              <a:rPr lang="ru-RU" dirty="0"/>
              <a:t>Реально достижимый объем рынка (SOM): $323 000	(Технический перевод)</a:t>
            </a:r>
            <a:endParaRPr lang="en-GB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78AC5A-26DF-79FE-2101-8CD87D167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93E9A2-FAF2-4F65-A1B8-7E8B48A90642}" type="datetime1">
              <a:rPr lang="ru-RU" smtClean="0"/>
              <a:t>02.08.2023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40A0E4-2159-07C3-154F-4EFB58488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C6BD0E-83F6-525D-F6D8-BD155BDFC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50BE40-AA06-244A-BFE0-7E0D00EAF8F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025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23A73C-5261-A3A1-BDF0-B3CF42180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Анализ конкурентов</a:t>
            </a:r>
            <a:endParaRPr lang="en-GB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19A53D-278C-96B2-FF38-AE95695AE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Отечественные: Яндекс переводчик, </a:t>
            </a:r>
            <a:r>
              <a:rPr lang="ru-RU" dirty="0" err="1"/>
              <a:t>Мультитран</a:t>
            </a:r>
            <a:r>
              <a:rPr lang="ru-RU" dirty="0"/>
              <a:t>, ГОСТ Р 57258-2016 Системы беспилотные авиационные. Термины и определения</a:t>
            </a:r>
          </a:p>
          <a:p>
            <a:r>
              <a:rPr lang="ru-RU" dirty="0"/>
              <a:t>Зарубежные: </a:t>
            </a:r>
            <a:r>
              <a:rPr lang="en-GB" dirty="0"/>
              <a:t>Google Translate, Reverso Translation, </a:t>
            </a:r>
            <a:r>
              <a:rPr lang="en-GB" dirty="0" err="1"/>
              <a:t>Deeple</a:t>
            </a:r>
            <a:r>
              <a:rPr lang="en-GB" dirty="0"/>
              <a:t>, Bing Microsoft Translate, </a:t>
            </a:r>
            <a:r>
              <a:rPr lang="en-GB" dirty="0" err="1"/>
              <a:t>memoQ</a:t>
            </a:r>
            <a:r>
              <a:rPr lang="en-GB" dirty="0"/>
              <a:t> Translator PRO, </a:t>
            </a:r>
            <a:r>
              <a:rPr lang="en-GB" dirty="0" err="1"/>
              <a:t>Systran</a:t>
            </a:r>
            <a:r>
              <a:rPr lang="en-GB" dirty="0"/>
              <a:t> Translate PRO, </a:t>
            </a:r>
            <a:r>
              <a:rPr lang="en-GB" dirty="0" err="1"/>
              <a:t>Smartling</a:t>
            </a:r>
            <a:r>
              <a:rPr lang="en-GB" dirty="0"/>
              <a:t>, </a:t>
            </a:r>
            <a:r>
              <a:rPr lang="en-GB" dirty="0" err="1"/>
              <a:t>Crowdin</a:t>
            </a:r>
            <a:r>
              <a:rPr lang="en-GB" dirty="0"/>
              <a:t>, </a:t>
            </a:r>
            <a:r>
              <a:rPr lang="en-GB" dirty="0" err="1"/>
              <a:t>TextUnited</a:t>
            </a:r>
            <a:r>
              <a:rPr lang="en-GB" dirty="0"/>
              <a:t>, Amazon Translate, Memsource</a:t>
            </a:r>
            <a:endParaRPr lang="ru-RU" dirty="0"/>
          </a:p>
          <a:p>
            <a:endParaRPr lang="ru-RU" dirty="0"/>
          </a:p>
          <a:p>
            <a:r>
              <a:rPr lang="ru-RU" dirty="0"/>
              <a:t>Наши преимущества:</a:t>
            </a:r>
          </a:p>
          <a:p>
            <a:pPr lvl="1"/>
            <a:r>
              <a:rPr lang="ru-RU" dirty="0"/>
              <a:t>специализация;</a:t>
            </a:r>
          </a:p>
          <a:p>
            <a:pPr lvl="1"/>
            <a:r>
              <a:rPr lang="ru-RU" dirty="0"/>
              <a:t>экспертность</a:t>
            </a:r>
            <a:endParaRPr lang="en-GB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D4FE80-AD8D-D1A5-62D6-874B4E42D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517FA8-76C6-4CFA-805E-ED7BB8E46A90}" type="datetime1">
              <a:rPr lang="ru-RU" smtClean="0"/>
              <a:t>02.08.2023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6B84FB-E0DD-08AA-4ABA-3F6F84407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8A4389-013D-872C-FFEE-E64989237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50BE40-AA06-244A-BFE0-7E0D00EAF8F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971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1284184" y="25192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</a:rPr>
              <a:t>НАША КОМАНДА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65882" y="1128454"/>
            <a:ext cx="2448272" cy="3762905"/>
          </a:xfrm>
          <a:prstGeom prst="roundRect">
            <a:avLst/>
          </a:prstGeom>
          <a:solidFill>
            <a:srgbClr val="001C6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3637365" y="1105127"/>
            <a:ext cx="2448272" cy="3762905"/>
          </a:xfrm>
          <a:prstGeom prst="roundRect">
            <a:avLst/>
          </a:prstGeom>
          <a:solidFill>
            <a:srgbClr val="001C6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6494438" y="1128453"/>
            <a:ext cx="2448272" cy="3762905"/>
          </a:xfrm>
          <a:prstGeom prst="roundRect">
            <a:avLst/>
          </a:prstGeom>
          <a:solidFill>
            <a:srgbClr val="001C6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9351512" y="1196752"/>
            <a:ext cx="2448272" cy="3762905"/>
          </a:xfrm>
          <a:prstGeom prst="roundRect">
            <a:avLst/>
          </a:prstGeom>
          <a:solidFill>
            <a:srgbClr val="001C6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51FC0D-A5F8-C423-180E-32E8AB85AFA1}"/>
              </a:ext>
            </a:extLst>
          </p:cNvPr>
          <p:cNvSpPr txBox="1"/>
          <p:nvPr/>
        </p:nvSpPr>
        <p:spPr bwMode="auto">
          <a:xfrm>
            <a:off x="1102317" y="3348444"/>
            <a:ext cx="17684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Екатерина Исаева, </a:t>
            </a:r>
            <a:r>
              <a:rPr lang="ru-RU" dirty="0" err="1">
                <a:solidFill>
                  <a:schemeClr val="bg1"/>
                </a:solidFill>
              </a:rPr>
              <a:t>кфн</a:t>
            </a:r>
            <a:r>
              <a:rPr lang="ru-RU" dirty="0">
                <a:solidFill>
                  <a:schemeClr val="bg1"/>
                </a:solidFill>
              </a:rPr>
              <a:t>, НМ ФИТ</a:t>
            </a:r>
          </a:p>
          <a:p>
            <a:r>
              <a:rPr lang="ru-RU" sz="1800" b="1" dirty="0">
                <a:solidFill>
                  <a:schemeClr val="bg1"/>
                </a:solidFill>
              </a:rPr>
              <a:t>Лидер</a:t>
            </a:r>
          </a:p>
          <a:p>
            <a:r>
              <a:rPr lang="ru-RU" dirty="0">
                <a:solidFill>
                  <a:schemeClr val="bg1"/>
                </a:solidFill>
              </a:rPr>
              <a:t>+79124836434</a:t>
            </a:r>
            <a:endParaRPr lang="ru-RU" sz="1800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51FC0D-A5F8-C423-180E-32E8AB85AFA1}"/>
              </a:ext>
            </a:extLst>
          </p:cNvPr>
          <p:cNvSpPr txBox="1"/>
          <p:nvPr/>
        </p:nvSpPr>
        <p:spPr bwMode="auto">
          <a:xfrm>
            <a:off x="4034090" y="3587795"/>
            <a:ext cx="18876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Светлана Мишланова, </a:t>
            </a:r>
            <a:r>
              <a:rPr lang="ru-RU" dirty="0" err="1">
                <a:solidFill>
                  <a:schemeClr val="bg1"/>
                </a:solidFill>
              </a:rPr>
              <a:t>дфн</a:t>
            </a:r>
            <a:r>
              <a:rPr lang="ru-RU" dirty="0">
                <a:solidFill>
                  <a:schemeClr val="bg1"/>
                </a:solidFill>
              </a:rPr>
              <a:t>, проф.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Координатор</a:t>
            </a:r>
            <a:endParaRPr lang="ru-RU" sz="1800" b="1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51FC0D-A5F8-C423-180E-32E8AB85AFA1}"/>
              </a:ext>
            </a:extLst>
          </p:cNvPr>
          <p:cNvSpPr txBox="1"/>
          <p:nvPr/>
        </p:nvSpPr>
        <p:spPr bwMode="auto">
          <a:xfrm>
            <a:off x="6736590" y="3587794"/>
            <a:ext cx="21282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Дарья </a:t>
            </a:r>
            <a:r>
              <a:rPr lang="ru-RU" dirty="0" err="1">
                <a:solidFill>
                  <a:schemeClr val="bg1"/>
                </a:solidFill>
              </a:rPr>
              <a:t>Ремянникова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кфн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b="1" dirty="0" err="1">
                <a:solidFill>
                  <a:schemeClr val="bg1"/>
                </a:solidFill>
              </a:rPr>
              <a:t>Редактр</a:t>
            </a:r>
            <a:r>
              <a:rPr lang="ru-RU" b="1" dirty="0">
                <a:solidFill>
                  <a:schemeClr val="bg1"/>
                </a:solidFill>
              </a:rPr>
              <a:t>, контент менеджер</a:t>
            </a:r>
            <a:endParaRPr lang="ru-RU" sz="1800" b="1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51FC0D-A5F8-C423-180E-32E8AB85AFA1}"/>
              </a:ext>
            </a:extLst>
          </p:cNvPr>
          <p:cNvSpPr txBox="1"/>
          <p:nvPr/>
        </p:nvSpPr>
        <p:spPr bwMode="auto">
          <a:xfrm>
            <a:off x="9631798" y="3587794"/>
            <a:ext cx="1887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Вэньхао</a:t>
            </a:r>
            <a:r>
              <a:rPr lang="ru-RU" dirty="0">
                <a:solidFill>
                  <a:schemeClr val="bg1"/>
                </a:solidFill>
              </a:rPr>
              <a:t> Ду, студент ПГНИУ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Переводчик</a:t>
            </a:r>
            <a:endParaRPr lang="ru-RU" sz="1800" b="1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Изображение выглядит как человек, на открытом воздухе, Человеческое лицо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AE174CA7-D1FD-FC33-09A9-A8957ECAD4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01350" y="1342054"/>
            <a:ext cx="1869441" cy="196233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EDA7648-E35E-05DC-B05C-E4A72DA4E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865" y="1251852"/>
            <a:ext cx="1608519" cy="214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AC5E73E-5BC2-8E0D-71E0-62F1CC7003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3990" y="1251852"/>
            <a:ext cx="2028494" cy="223270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6957F36-C039-FCFB-9F8D-69EA02EFE0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18824" y="1342054"/>
            <a:ext cx="1822084" cy="21425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A9BD0D-FF2A-5E2A-CB4A-01F61D0A8BC8}"/>
              </a:ext>
            </a:extLst>
          </p:cNvPr>
          <p:cNvSpPr txBox="1"/>
          <p:nvPr/>
        </p:nvSpPr>
        <p:spPr>
          <a:xfrm>
            <a:off x="1398694" y="5244371"/>
            <a:ext cx="100794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Опыт разработки междисциплинарных словарей </a:t>
            </a:r>
            <a:r>
              <a:rPr lang="en-US" dirty="0"/>
              <a:t>&gt; 10 </a:t>
            </a:r>
            <a:r>
              <a:rPr lang="ru-RU" dirty="0"/>
              <a:t>лет;</a:t>
            </a:r>
          </a:p>
          <a:p>
            <a:r>
              <a:rPr lang="ru-RU" dirty="0"/>
              <a:t>Междисциплинарные компетенции (преподаватели и студенты 6 факультетов, проф. переводчики, </a:t>
            </a:r>
            <a:r>
              <a:rPr lang="ru-RU" dirty="0" err="1"/>
              <a:t>терминологи</a:t>
            </a:r>
            <a:r>
              <a:rPr lang="ru-RU" dirty="0"/>
              <a:t>, программисты);</a:t>
            </a:r>
          </a:p>
          <a:p>
            <a:r>
              <a:rPr lang="ru-RU" dirty="0"/>
              <a:t>Внешняя экспертиза (НПЦ, ПНИПУ, ИжГТУ)</a:t>
            </a:r>
          </a:p>
        </p:txBody>
      </p:sp>
    </p:spTree>
    <p:extLst>
      <p:ext uri="{BB962C8B-B14F-4D97-AF65-F5344CB8AC3E}">
        <p14:creationId xmlns:p14="http://schemas.microsoft.com/office/powerpoint/2010/main" val="3601179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6F1044-157F-ED99-E932-6D89D7CB0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 Акселератора НТИ</a:t>
            </a:r>
            <a:endParaRPr lang="en-GB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28F5FB-BD1E-F120-EDDD-BAC5C2EB6B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Проработка бизнес-модели, финансовой модели, дорожной карты;</a:t>
            </a:r>
          </a:p>
          <a:p>
            <a:r>
              <a:rPr lang="ru-RU" dirty="0"/>
              <a:t>Актуализация договоренностей о внешней экспертизе;</a:t>
            </a:r>
          </a:p>
          <a:p>
            <a:r>
              <a:rPr lang="ru-RU" dirty="0"/>
              <a:t>Модель грантовой поддержки.</a:t>
            </a:r>
          </a:p>
          <a:p>
            <a:endParaRPr lang="en-GB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612482-ACC5-959B-ED41-52D9DE305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19147C-7B7F-4D75-B086-EF2D02318BB4}" type="datetime1">
              <a:rPr lang="ru-RU" smtClean="0"/>
              <a:t>02.08.2023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2FDEB4-37A8-650D-79C0-6ACEC4B1C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63D6BC-E2DF-05DD-3E87-0AC2516AF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50BE40-AA06-244A-BFE0-7E0D00EAF8F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439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1284184" y="25192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</a:rPr>
              <a:t>РАЗМЕР РЫНКА И ПОТЕНЦИАЛ 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+ ДОРОЖНАЯ КАРТА</a:t>
            </a:r>
            <a:endParaRPr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0F79BF-9E61-88FC-5CA0-26893BE091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1910" y="2381159"/>
            <a:ext cx="7148179" cy="209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533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1284184" y="25192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</a:rPr>
              <a:t>Запрос НТИ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51FC0D-A5F8-C423-180E-32E8AB85AFA1}"/>
              </a:ext>
            </a:extLst>
          </p:cNvPr>
          <p:cNvSpPr txBox="1"/>
          <p:nvPr/>
        </p:nvSpPr>
        <p:spPr>
          <a:xfrm>
            <a:off x="1309301" y="1196752"/>
            <a:ext cx="106444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Требуется грамотный маркетинг/</a:t>
            </a:r>
            <a:r>
              <a:rPr lang="en-US" sz="3600" b="1" dirty="0">
                <a:solidFill>
                  <a:schemeClr val="bg1"/>
                </a:solidFill>
              </a:rPr>
              <a:t>networking</a:t>
            </a:r>
            <a:r>
              <a:rPr lang="ru-RU" sz="3600" b="1" dirty="0">
                <a:solidFill>
                  <a:schemeClr val="bg1"/>
                </a:solidFill>
              </a:rPr>
              <a:t>: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pPr lvl="1"/>
            <a:r>
              <a:rPr lang="ru-RU" sz="3600" dirty="0">
                <a:solidFill>
                  <a:schemeClr val="bg1"/>
                </a:solidFill>
              </a:rPr>
              <a:t>- продвижение проекта на уровне гос. регулирования (рекомендательные письма);</a:t>
            </a:r>
          </a:p>
          <a:p>
            <a:pPr marL="742950" lvl="1" indent="-285750">
              <a:buFontTx/>
              <a:buChar char="-"/>
            </a:pPr>
            <a:r>
              <a:rPr lang="ru-RU" sz="3600" dirty="0">
                <a:solidFill>
                  <a:schemeClr val="bg1"/>
                </a:solidFill>
              </a:rPr>
              <a:t>каналы взаимодействия с ИТ компаниями;</a:t>
            </a:r>
          </a:p>
          <a:p>
            <a:pPr marL="742950" lvl="1" indent="-285750">
              <a:buFontTx/>
              <a:buChar char="-"/>
            </a:pPr>
            <a:r>
              <a:rPr lang="ru-RU" sz="3600" dirty="0">
                <a:solidFill>
                  <a:schemeClr val="bg1"/>
                </a:solidFill>
              </a:rPr>
              <a:t>вывод продукта на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ru-RU" sz="3600" dirty="0">
                <a:solidFill>
                  <a:schemeClr val="bg1"/>
                </a:solidFill>
              </a:rPr>
              <a:t>рынок.</a:t>
            </a:r>
            <a:endParaRPr lang="ru-RU" sz="1800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5460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575</TotalTime>
  <Words>454</Words>
  <Application>Microsoft Office PowerPoint</Application>
  <PresentationFormat>Широкоэкранный</PresentationFormat>
  <Paragraphs>87</Paragraphs>
  <Slides>10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"Google Sans"</vt:lpstr>
      <vt:lpstr>Arial</vt:lpstr>
      <vt:lpstr>Calibri</vt:lpstr>
      <vt:lpstr>Calibri Light</vt:lpstr>
      <vt:lpstr>Тема Office</vt:lpstr>
      <vt:lpstr>Презентация PowerPoint</vt:lpstr>
      <vt:lpstr>ЦЕЛЕВАЯ АУДИТОРИЯ</vt:lpstr>
      <vt:lpstr>Описание предлагаемого решения</vt:lpstr>
      <vt:lpstr>РАЗМЕР РЫНКА И ПОТЕНЦИАЛ</vt:lpstr>
      <vt:lpstr>Анализ конкурентов</vt:lpstr>
      <vt:lpstr>НАША КОМАНДА</vt:lpstr>
      <vt:lpstr>Результаты Акселератора НТИ</vt:lpstr>
      <vt:lpstr>РАЗМЕР РЫНКА И ПОТЕНЦИАЛ  + ДОРОЖНАЯ КАРТА</vt:lpstr>
      <vt:lpstr>Запрос НТИ</vt:lpstr>
      <vt:lpstr>ВИЗИТКА ПРОЕКТА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Sevil</dc:creator>
  <cp:lastModifiedBy>Ekaterina I.</cp:lastModifiedBy>
  <cp:revision>41</cp:revision>
  <dcterms:modified xsi:type="dcterms:W3CDTF">2023-08-01T23:02:46Z</dcterms:modified>
</cp:coreProperties>
</file>