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12192000" cy="6858000"/>
  <p:embeddedFontLst>
    <p:embeddedFont>
      <p:font typeface="Raleway SemiBold" charset="-52"/>
      <p:regular r:id="rId5"/>
      <p:bold r:id="rId6"/>
      <p:italic r:id="rId7"/>
      <p:boldItalic r:id="rId8"/>
    </p:embeddedFont>
    <p:embeddedFont>
      <p:font typeface="Helvetica Neue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838CDFF-2294-411E-AA56-76185AB070C5}">
  <a:tblStyle styleId="{8838CDFF-2294-411E-AA56-76185AB070C5}" styleName="Table_0">
    <a:wholeTbl>
      <a:tcTxStyle b="off" i="off">
        <a:font>
          <a:latin typeface="Gilroy"/>
          <a:ea typeface="Gilroy"/>
          <a:cs typeface="Gilroy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E6FF"/>
          </a:solidFill>
        </a:fill>
      </a:tcStyle>
    </a:wholeTbl>
    <a:band1H>
      <a:tcTxStyle/>
      <a:tcStyle>
        <a:tcBdr/>
        <a:fill>
          <a:solidFill>
            <a:srgbClr val="DBCA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CAFF"/>
          </a:solidFill>
        </a:fill>
      </a:tcStyle>
    </a:band1V>
    <a:band2V>
      <a:tcTxStyle/>
      <a:tcStyle>
        <a:tcBdr/>
        <a:fill>
          <a:solidFill>
            <a:srgbClr val="DBCAFF"/>
          </a:solidFill>
        </a:fill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EE6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  <a:fill>
          <a:solidFill>
            <a:srgbClr val="EEE6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18A28E-DA2A-4F66-8211-6B07C7943B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sz="363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38"/>
              <a:buFont typeface="Arial"/>
              <a:buNone/>
              <a:defRPr sz="363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7" name="Google Shape;7;p1"/>
            <p:cNvSpPr/>
            <p:nvPr/>
          </p:nvSpPr>
          <p:spPr>
            <a:xfrm>
              <a:off x="-15875" y="6554788"/>
              <a:ext cx="1503363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481138" y="6554788"/>
              <a:ext cx="1501775" cy="3270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968625" y="6554788"/>
              <a:ext cx="1501775" cy="3270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449763" y="6554788"/>
              <a:ext cx="1503362" cy="32702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951538" y="6554788"/>
              <a:ext cx="1501775" cy="3270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419975" y="6554788"/>
              <a:ext cx="1501775" cy="327025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920163" y="6554788"/>
              <a:ext cx="1503362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234613" y="6554788"/>
              <a:ext cx="1503362" cy="327025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1731625" y="6554788"/>
              <a:ext cx="488950" cy="327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41875" tIns="41875" rIns="41875" bIns="41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1"/>
          <p:cNvSpPr/>
          <p:nvPr/>
        </p:nvSpPr>
        <p:spPr>
          <a:xfrm>
            <a:off x="11496718" y="-7697"/>
            <a:ext cx="696871" cy="176041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1496718" y="1751131"/>
            <a:ext cx="696871" cy="176041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1496718" y="3505195"/>
            <a:ext cx="696871" cy="176041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1496718" y="5264021"/>
            <a:ext cx="696871" cy="129054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E5E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8988425" y="6564183"/>
            <a:ext cx="2743200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‹#›</a:t>
            </a:fld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33" b="0" i="0" u="none" strike="noStrike" cap="non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РЫНОК</a:t>
            </a:r>
            <a:endParaRPr/>
          </a:p>
        </p:txBody>
      </p:sp>
      <p:grpSp>
        <p:nvGrpSpPr>
          <p:cNvPr id="116" name="Google Shape;116;p13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17" name="Google Shape;117;p13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2" name="Google Shape;122;p13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13"/>
          <p:cNvGraphicFramePr/>
          <p:nvPr/>
        </p:nvGraphicFramePr>
        <p:xfrm>
          <a:off x="807586" y="1484784"/>
          <a:ext cx="9680900" cy="2350925"/>
        </p:xfrm>
        <a:graphic>
          <a:graphicData uri="http://schemas.openxmlformats.org/drawingml/2006/table">
            <a:tbl>
              <a:tblPr firstRow="1" bandRow="1">
                <a:noFill/>
                <a:tableStyleId>{8838CDFF-2294-411E-AA56-76185AB070C5}</a:tableStyleId>
              </a:tblPr>
              <a:tblGrid>
                <a:gridCol w="4840450"/>
                <a:gridCol w="4840450"/>
              </a:tblGrid>
              <a:tr h="8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/>
                        <a:t>РЫНОК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/>
                        <a:t>ЧИСЛОВОЕ ЗНАЧЕНИЕ (НАТУРАЛЬНОЕ/ДЕНЕЖНОЕ)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49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Общий объем целевого рынка (TAM)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Примерно 500 тыс.пользователей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9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Доступный объем рынка (SAM)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300 тыс.пользователей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9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Реально достижимый объем рынка (SOM)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90 тыс.пользователей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3113"/>
            <a:ext cx="622414" cy="622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33" b="0" i="0" u="none" strike="noStrike" cap="none">
                <a:solidFill>
                  <a:srgbClr val="8E01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КОНКУРЕНТЫ</a:t>
            </a:r>
            <a:endParaRPr/>
          </a:p>
        </p:txBody>
      </p:sp>
      <p:grpSp>
        <p:nvGrpSpPr>
          <p:cNvPr id="130" name="Google Shape;130;p14"/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479251" y="1555068"/>
            <a:ext cx="96897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B00BF"/>
              </a:buClr>
              <a:buSzPts val="1800"/>
              <a:buNone/>
            </a:pPr>
            <a:r>
              <a:rPr lang="ru-RU" sz="1900"/>
              <a:t>Афиша, новостной портал, календарь событий. Но они являются косвенными и не так масштабны, так как аналоги несвоевременны и неинформативны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Clr>
                <a:srgbClr val="6B00BF"/>
              </a:buClr>
              <a:buSzPts val="1800"/>
              <a:buNone/>
            </a:pPr>
            <a:endParaRPr sz="1800"/>
          </a:p>
        </p:txBody>
      </p:sp>
      <p:sp>
        <p:nvSpPr>
          <p:cNvPr id="137" name="Google Shape;137;p14"/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33" y="356678"/>
            <a:ext cx="657682" cy="6576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/>
          <p:nvPr/>
        </p:nvSpPr>
        <p:spPr>
          <a:xfrm>
            <a:off x="651477" y="2420888"/>
            <a:ext cx="8208912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u="none" strike="noStrike" cap="none">
                <a:solidFill>
                  <a:srgbClr val="9B0B01"/>
                </a:solidFill>
                <a:latin typeface="Arial"/>
                <a:ea typeface="Arial"/>
                <a:cs typeface="Arial"/>
                <a:sym typeface="Arial"/>
              </a:rPr>
              <a:t>Конкурентные преимущества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Удобство использования и интуитивный интерфейс: Простота и понятность работы с приложением, скорость обновления информации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Широкий охват событий: Покрытие большого спектра мероприятий и событий в Пензенской области.  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Персонализация: Возможность настройки предпочтений и получения персонализированных рекомендаций. 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Интерактивная карта: Визуальное представление мест проведения событий на карте для легкого планирования.</a:t>
            </a:r>
            <a:endParaRPr sz="1500"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7036" y="3573724"/>
            <a:ext cx="2590025" cy="17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Произвольный</PresentationFormat>
  <Paragraphs>17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Raleway SemiBold</vt:lpstr>
      <vt:lpstr>Helvetica Neue</vt:lpstr>
      <vt:lpstr>Gilroy</vt:lpstr>
      <vt:lpstr>Calibri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 g</dc:creator>
  <cp:lastModifiedBy>v g</cp:lastModifiedBy>
  <cp:revision>1</cp:revision>
  <dcterms:modified xsi:type="dcterms:W3CDTF">2024-06-01T07:06:47Z</dcterms:modified>
</cp:coreProperties>
</file>