
<file path=[Content_Types].xml><?xml version="1.0" encoding="utf-8"?>
<Types xmlns="http://schemas.openxmlformats.org/package/2006/content-types"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3"/>
  </p:notesMasterIdLst>
  <p:sldIdLst>
    <p:sldId id="263" r:id="rId2"/>
  </p:sldIdLst>
  <p:sldSz cx="12192000" cy="6858000"/>
  <p:notesSz cx="12192000" cy="6858000"/>
  <p:embeddedFontLst>
    <p:embeddedFont>
      <p:font typeface="Raleway SemiBold" charset="-52"/>
      <p:regular r:id="rId4"/>
      <p:bold r:id="rId5"/>
      <p:italic r:id="rId6"/>
      <p:boldItalic r:id="rId7"/>
    </p:embeddedFont>
    <p:embeddedFont>
      <p:font typeface="Helvetica Neue" charset="0"/>
      <p:regular r:id="rId8"/>
      <p:bold r:id="rId9"/>
      <p:italic r:id="rId10"/>
      <p:boldItalic r:id="rId11"/>
    </p:embeddedFon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79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8838CDFF-2294-411E-AA56-76185AB070C5}">
  <a:tblStyle styleId="{8838CDFF-2294-411E-AA56-76185AB070C5}" styleName="Table_0">
    <a:wholeTbl>
      <a:tcTxStyle b="off" i="off">
        <a:font>
          <a:latin typeface="Gilroy"/>
          <a:ea typeface="Gilroy"/>
          <a:cs typeface="Gilroy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EE6FF"/>
          </a:solidFill>
        </a:fill>
      </a:tcStyle>
    </a:wholeTbl>
    <a:band1H>
      <a:tcTxStyle/>
      <a:tcStyle>
        <a:tcBdr/>
        <a:fill>
          <a:solidFill>
            <a:srgbClr val="DBCAF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BCAFF"/>
          </a:solidFill>
        </a:fill>
      </a:tcStyle>
    </a:band1V>
    <a:band2V>
      <a:tcTxStyle/>
      <a:tcStyle>
        <a:tcBdr/>
        <a:fill>
          <a:solidFill>
            <a:srgbClr val="DBCAFF"/>
          </a:solidFill>
        </a:fill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>
          <a:top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EE6FF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  <a:fill>
          <a:solidFill>
            <a:srgbClr val="EEE6FF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F18A28E-DA2A-4F66-8211-6B07C7943B4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739" y="-91"/>
      </p:cViewPr>
      <p:guideLst>
        <p:guide orient="horz" pos="279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38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>
  <p:cSld name="Заголовок и объект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202173" y="318641"/>
            <a:ext cx="10514926" cy="799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38"/>
              <a:buFont typeface="Arial"/>
              <a:buNone/>
              <a:defRPr sz="3638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Пользовательский макет">
  <p:cSld name="1_Пользовательский макет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202173" y="318641"/>
            <a:ext cx="10514926" cy="799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38"/>
              <a:buFont typeface="Arial"/>
              <a:buNone/>
              <a:defRPr sz="3638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15875" y="6554570"/>
            <a:ext cx="12236450" cy="327002"/>
            <a:chOff x="-15875" y="6554788"/>
            <a:chExt cx="12236450" cy="327025"/>
          </a:xfrm>
        </p:grpSpPr>
        <p:sp>
          <p:nvSpPr>
            <p:cNvPr id="7" name="Google Shape;7;p1"/>
            <p:cNvSpPr/>
            <p:nvPr/>
          </p:nvSpPr>
          <p:spPr>
            <a:xfrm>
              <a:off x="-15875" y="6554788"/>
              <a:ext cx="1503363" cy="327025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41875" tIns="41875" rIns="41875" bIns="418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1481138" y="6554788"/>
              <a:ext cx="1501775" cy="327025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41875" tIns="41875" rIns="41875" bIns="418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968625" y="6554788"/>
              <a:ext cx="1501775" cy="327025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41875" tIns="41875" rIns="41875" bIns="418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4449763" y="6554788"/>
              <a:ext cx="1503362" cy="327025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41875" tIns="41875" rIns="41875" bIns="418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5951538" y="6554788"/>
              <a:ext cx="1501775" cy="327025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41875" tIns="41875" rIns="41875" bIns="418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7419975" y="6554788"/>
              <a:ext cx="1501775" cy="327025"/>
            </a:xfrm>
            <a:prstGeom prst="rect">
              <a:avLst/>
            </a:prstGeom>
            <a:blipFill rotWithShape="1">
              <a:blip r:embed="rId11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41875" tIns="41875" rIns="41875" bIns="418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8920163" y="6554788"/>
              <a:ext cx="1503362" cy="327025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41875" tIns="41875" rIns="41875" bIns="418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10234613" y="6554788"/>
              <a:ext cx="1503362" cy="327025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41875" tIns="41875" rIns="41875" bIns="418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11731625" y="6554788"/>
              <a:ext cx="488950" cy="327025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41875" tIns="41875" rIns="41875" bIns="418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Google Shape;16;p1"/>
          <p:cNvSpPr/>
          <p:nvPr/>
        </p:nvSpPr>
        <p:spPr>
          <a:xfrm>
            <a:off x="11496718" y="-7697"/>
            <a:ext cx="696871" cy="1760415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5E5E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"/>
          <p:cNvSpPr/>
          <p:nvPr/>
        </p:nvSpPr>
        <p:spPr>
          <a:xfrm>
            <a:off x="11496718" y="1751131"/>
            <a:ext cx="696871" cy="176041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5E5E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"/>
          <p:cNvSpPr/>
          <p:nvPr/>
        </p:nvSpPr>
        <p:spPr>
          <a:xfrm>
            <a:off x="11496718" y="3505195"/>
            <a:ext cx="696871" cy="1760415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5E5E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"/>
          <p:cNvSpPr/>
          <p:nvPr/>
        </p:nvSpPr>
        <p:spPr>
          <a:xfrm>
            <a:off x="11496718" y="5264021"/>
            <a:ext cx="696871" cy="1290547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5E5E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 txBox="1"/>
          <p:nvPr/>
        </p:nvSpPr>
        <p:spPr>
          <a:xfrm>
            <a:off x="8988425" y="6564183"/>
            <a:ext cx="2743200" cy="30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ru-RU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t>‹#›</a:t>
            </a:fld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3562">
          <p15:clr>
            <a:srgbClr val="F26B43"/>
          </p15:clr>
        </p15:guide>
        <p15:guide id="2" pos="63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"/>
          <p:cNvSpPr txBox="1"/>
          <p:nvPr/>
        </p:nvSpPr>
        <p:spPr>
          <a:xfrm>
            <a:off x="752280" y="283946"/>
            <a:ext cx="9416678" cy="664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133" b="0" i="0" u="none" strike="noStrike" cap="none">
                <a:solidFill>
                  <a:srgbClr val="8E01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БИЗНЕС-МОДЕЛЬ</a:t>
            </a:r>
            <a:endParaRPr/>
          </a:p>
        </p:txBody>
      </p:sp>
      <p:sp>
        <p:nvSpPr>
          <p:cNvPr id="146" name="Google Shape;146;p15"/>
          <p:cNvSpPr txBox="1"/>
          <p:nvPr/>
        </p:nvSpPr>
        <p:spPr>
          <a:xfrm>
            <a:off x="1174560" y="2248324"/>
            <a:ext cx="10057500" cy="3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Подписка</a:t>
            </a:r>
            <a:r>
              <a:rPr lang="ru-RU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предложение ежемесячной или годовой подписки для доступа к расширенным функциям и информации о событиях.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Freemium: </a:t>
            </a:r>
            <a:r>
              <a:rPr lang="ru-RU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предоставление бесплатной версии приложения с ограниченным функционалом и возможностью приобретения премиум-версии с дополнительными возможностями.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Реклама: </a:t>
            </a:r>
            <a:r>
              <a:rPr lang="ru-RU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предоставление рекламного пространства в приложении для местных предприятий и организаторов мероприятий.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Партнерство: </a:t>
            </a:r>
            <a:r>
              <a:rPr lang="ru-RU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сотрудничество с организаторами мероприятий для продвижения и продажи билетов через приложение.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7" name="Google Shape;147;p15"/>
          <p:cNvGrpSpPr/>
          <p:nvPr/>
        </p:nvGrpSpPr>
        <p:grpSpPr>
          <a:xfrm>
            <a:off x="0" y="1014360"/>
            <a:ext cx="6096000" cy="110384"/>
            <a:chOff x="0" y="692501"/>
            <a:chExt cx="2624940" cy="97200"/>
          </a:xfrm>
        </p:grpSpPr>
        <p:sp>
          <p:nvSpPr>
            <p:cNvPr id="148" name="Google Shape;148;p15"/>
            <p:cNvSpPr/>
            <p:nvPr/>
          </p:nvSpPr>
          <p:spPr>
            <a:xfrm>
              <a:off x="0" y="692501"/>
              <a:ext cx="1294500" cy="97200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9" name="Google Shape;149;p15"/>
            <p:cNvSpPr/>
            <p:nvPr/>
          </p:nvSpPr>
          <p:spPr>
            <a:xfrm>
              <a:off x="336583" y="692501"/>
              <a:ext cx="1294500" cy="97200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0" name="Google Shape;150;p15"/>
            <p:cNvSpPr/>
            <p:nvPr/>
          </p:nvSpPr>
          <p:spPr>
            <a:xfrm>
              <a:off x="673166" y="692501"/>
              <a:ext cx="1294500" cy="97200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993857" y="692501"/>
              <a:ext cx="1294500" cy="97200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1330440" y="692501"/>
              <a:ext cx="1294500" cy="97200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53" name="Google Shape;153;p15"/>
          <p:cNvSpPr/>
          <p:nvPr/>
        </p:nvSpPr>
        <p:spPr>
          <a:xfrm>
            <a:off x="-9533" y="297304"/>
            <a:ext cx="687900" cy="687900"/>
          </a:xfrm>
          <a:prstGeom prst="rect">
            <a:avLst/>
          </a:prstGeom>
          <a:solidFill>
            <a:srgbClr val="FBA918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1373" y="311882"/>
            <a:ext cx="687900" cy="68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" y="2553900"/>
            <a:ext cx="1158924" cy="1158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49400" y="568375"/>
            <a:ext cx="1012050" cy="100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3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8F00FF"/>
      </a:accent1>
      <a:accent2>
        <a:srgbClr val="FD493D"/>
      </a:accent2>
      <a:accent3>
        <a:srgbClr val="FCAF17"/>
      </a:accent3>
      <a:accent4>
        <a:srgbClr val="FBB3C1"/>
      </a:accent4>
      <a:accent5>
        <a:srgbClr val="B5D8E1"/>
      </a:accent5>
      <a:accent6>
        <a:srgbClr val="1B1B1B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Microsoft Office PowerPoint</Application>
  <PresentationFormat>Произвольный</PresentationFormat>
  <Paragraphs>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Raleway SemiBold</vt:lpstr>
      <vt:lpstr>Helvetica Neue</vt:lpstr>
      <vt:lpstr>Calibri</vt:lpstr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 g</dc:creator>
  <cp:lastModifiedBy>v g</cp:lastModifiedBy>
  <cp:revision>1</cp:revision>
  <dcterms:modified xsi:type="dcterms:W3CDTF">2024-06-01T07:08:11Z</dcterms:modified>
</cp:coreProperties>
</file>