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5" r:id="rId9"/>
    <p:sldId id="262" r:id="rId10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500" b="1" i="0" u="none" strike="noStrike" cap="none" spc="0" normalizeH="0" baseline="0">
        <a:ln>
          <a:noFill/>
        </a:ln>
        <a:solidFill>
          <a:srgbClr val="A91EFF"/>
        </a:solidFill>
        <a:effectLst/>
        <a:uFillTx/>
        <a:latin typeface="Raleway"/>
        <a:ea typeface="Raleway"/>
        <a:cs typeface="Raleway"/>
        <a:sym typeface="Raleway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500" b="1" i="0" u="none" strike="noStrike" cap="none" spc="0" normalizeH="0" baseline="0">
        <a:ln>
          <a:noFill/>
        </a:ln>
        <a:solidFill>
          <a:srgbClr val="A91EFF"/>
        </a:solidFill>
        <a:effectLst/>
        <a:uFillTx/>
        <a:latin typeface="Raleway"/>
        <a:ea typeface="Raleway"/>
        <a:cs typeface="Raleway"/>
        <a:sym typeface="Raleway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500" b="1" i="0" u="none" strike="noStrike" cap="none" spc="0" normalizeH="0" baseline="0">
        <a:ln>
          <a:noFill/>
        </a:ln>
        <a:solidFill>
          <a:srgbClr val="A91EFF"/>
        </a:solidFill>
        <a:effectLst/>
        <a:uFillTx/>
        <a:latin typeface="Raleway"/>
        <a:ea typeface="Raleway"/>
        <a:cs typeface="Raleway"/>
        <a:sym typeface="Raleway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500" b="1" i="0" u="none" strike="noStrike" cap="none" spc="0" normalizeH="0" baseline="0">
        <a:ln>
          <a:noFill/>
        </a:ln>
        <a:solidFill>
          <a:srgbClr val="A91EFF"/>
        </a:solidFill>
        <a:effectLst/>
        <a:uFillTx/>
        <a:latin typeface="Raleway"/>
        <a:ea typeface="Raleway"/>
        <a:cs typeface="Raleway"/>
        <a:sym typeface="Raleway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500" b="1" i="0" u="none" strike="noStrike" cap="none" spc="0" normalizeH="0" baseline="0">
        <a:ln>
          <a:noFill/>
        </a:ln>
        <a:solidFill>
          <a:srgbClr val="A91EFF"/>
        </a:solidFill>
        <a:effectLst/>
        <a:uFillTx/>
        <a:latin typeface="Raleway"/>
        <a:ea typeface="Raleway"/>
        <a:cs typeface="Raleway"/>
        <a:sym typeface="Raleway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500" b="1" i="0" u="none" strike="noStrike" cap="none" spc="0" normalizeH="0" baseline="0">
        <a:ln>
          <a:noFill/>
        </a:ln>
        <a:solidFill>
          <a:srgbClr val="A91EFF"/>
        </a:solidFill>
        <a:effectLst/>
        <a:uFillTx/>
        <a:latin typeface="Raleway"/>
        <a:ea typeface="Raleway"/>
        <a:cs typeface="Raleway"/>
        <a:sym typeface="Raleway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500" b="1" i="0" u="none" strike="noStrike" cap="none" spc="0" normalizeH="0" baseline="0">
        <a:ln>
          <a:noFill/>
        </a:ln>
        <a:solidFill>
          <a:srgbClr val="A91EFF"/>
        </a:solidFill>
        <a:effectLst/>
        <a:uFillTx/>
        <a:latin typeface="Raleway"/>
        <a:ea typeface="Raleway"/>
        <a:cs typeface="Raleway"/>
        <a:sym typeface="Raleway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500" b="1" i="0" u="none" strike="noStrike" cap="none" spc="0" normalizeH="0" baseline="0">
        <a:ln>
          <a:noFill/>
        </a:ln>
        <a:solidFill>
          <a:srgbClr val="A91EFF"/>
        </a:solidFill>
        <a:effectLst/>
        <a:uFillTx/>
        <a:latin typeface="Raleway"/>
        <a:ea typeface="Raleway"/>
        <a:cs typeface="Raleway"/>
        <a:sym typeface="Raleway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500" b="1" i="0" u="none" strike="noStrike" cap="none" spc="0" normalizeH="0" baseline="0">
        <a:ln>
          <a:noFill/>
        </a:ln>
        <a:solidFill>
          <a:srgbClr val="A91EFF"/>
        </a:solidFill>
        <a:effectLst/>
        <a:uFillTx/>
        <a:latin typeface="Raleway"/>
        <a:ea typeface="Raleway"/>
        <a:cs typeface="Raleway"/>
        <a:sym typeface="Raleway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7" name="Shape 10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 latinLnBrk="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 latinLnBrk="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 latinLnBrk="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 latinLnBrk="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 latinLnBrk="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 latinLnBrk="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 latinLnBrk="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 latinLnBrk="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23924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524000" y="0"/>
            <a:ext cx="9144000" cy="3509963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Текст заголовка</a:t>
            </a:r>
          </a:p>
        </p:txBody>
      </p:sp>
      <p:sp>
        <p:nvSpPr>
          <p:cNvPr id="12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1524000" y="3602037"/>
            <a:ext cx="9144000" cy="32559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685800" indent="-228600" algn="ctr">
              <a:buFontTx/>
              <a:defRPr sz="2400"/>
            </a:lvl2pPr>
            <a:lvl3pPr marL="1188719" indent="-274319" algn="ctr">
              <a:buFontTx/>
              <a:defRPr sz="2400"/>
            </a:lvl3pPr>
            <a:lvl4pPr marL="1676400" indent="-304800" algn="ctr">
              <a:buFontTx/>
              <a:defRPr sz="2400"/>
            </a:lvl4pPr>
            <a:lvl5pPr marL="2133600" indent="-304800" algn="ctr">
              <a:buFontTx/>
              <a:defRPr sz="24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90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9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724900" y="0"/>
            <a:ext cx="2628900" cy="6542089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99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838200" y="365125"/>
            <a:ext cx="7734300" cy="6492875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0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21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1850" y="0"/>
            <a:ext cx="10515600" cy="4562475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Текст заголовка</a:t>
            </a:r>
          </a:p>
        </p:txBody>
      </p:sp>
      <p:sp>
        <p:nvSpPr>
          <p:cNvPr id="30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831850" y="4589462"/>
            <a:ext cx="10515600" cy="2268539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685800" indent="-228600">
              <a:buFontTx/>
              <a:defRPr sz="2400">
                <a:solidFill>
                  <a:srgbClr val="888888"/>
                </a:solidFill>
              </a:defRPr>
            </a:lvl2pPr>
            <a:lvl3pPr marL="1188719" indent="-274319">
              <a:buFontTx/>
              <a:defRPr sz="2400">
                <a:solidFill>
                  <a:srgbClr val="888888"/>
                </a:solidFill>
              </a:defRPr>
            </a:lvl3pPr>
            <a:lvl4pPr marL="1676400" indent="-304800">
              <a:buFontTx/>
              <a:defRPr sz="2400">
                <a:solidFill>
                  <a:srgbClr val="888888"/>
                </a:solidFill>
              </a:defRPr>
            </a:lvl4pPr>
            <a:lvl5pPr marL="2133600" indent="-304800">
              <a:buFontTx/>
              <a:defRPr sz="2400">
                <a:solidFill>
                  <a:srgbClr val="888888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39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5032375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48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90" cy="823914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685800" indent="-228600">
              <a:buFontTx/>
              <a:defRPr sz="2400" b="1"/>
            </a:lvl2pPr>
            <a:lvl3pPr marL="1188719" indent="-274319">
              <a:buFontTx/>
              <a:defRPr sz="2400" b="1"/>
            </a:lvl3pPr>
            <a:lvl4pPr marL="1676400" indent="-304800">
              <a:buFontTx/>
              <a:defRPr sz="2400" b="1"/>
            </a:lvl4pPr>
            <a:lvl5pPr marL="2133600" indent="-304800">
              <a:buFontTx/>
              <a:defRPr sz="2400" b="1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9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57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9787" y="0"/>
            <a:ext cx="3932240" cy="20574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Текст заголовка</a:t>
            </a:r>
          </a:p>
        </p:txBody>
      </p:sp>
      <p:sp>
        <p:nvSpPr>
          <p:cNvPr id="72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5183187" y="987425"/>
            <a:ext cx="6172202" cy="587057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9787" y="0"/>
            <a:ext cx="3932240" cy="20574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Текст заголовка</a:t>
            </a:r>
          </a:p>
        </p:txBody>
      </p:sp>
      <p:sp>
        <p:nvSpPr>
          <p:cNvPr id="81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839787" y="2057400"/>
            <a:ext cx="3932240" cy="4800600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609600" indent="-152400">
              <a:buFontTx/>
              <a:defRPr sz="1600"/>
            </a:lvl2pPr>
            <a:lvl3pPr marL="1097279" indent="-182879">
              <a:buFontTx/>
              <a:defRPr sz="1600"/>
            </a:lvl3pPr>
            <a:lvl4pPr marL="1574800" indent="-203200">
              <a:buFontTx/>
              <a:defRPr sz="1600"/>
            </a:lvl4pPr>
            <a:lvl5pPr marL="2032000" indent="-203200">
              <a:buFontTx/>
              <a:defRPr sz="16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8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8200" y="230186"/>
            <a:ext cx="10515600" cy="1595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50323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095178" y="6414761"/>
            <a:ext cx="258623" cy="248303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 b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1234438" marR="0" indent="-320038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2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49"/>
          <p:cNvSpPr txBox="1">
            <a:spLocks noGrp="1"/>
          </p:cNvSpPr>
          <p:nvPr>
            <p:ph type="title"/>
          </p:nvPr>
        </p:nvSpPr>
        <p:spPr>
          <a:xfrm>
            <a:off x="2426126" y="1269647"/>
            <a:ext cx="9144001" cy="2387602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50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2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11" name="image1.jpg" descr="image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12" name="Shape 52"/>
          <p:cNvSpPr txBox="1"/>
          <p:nvPr/>
        </p:nvSpPr>
        <p:spPr>
          <a:xfrm>
            <a:off x="6669598" y="2151727"/>
            <a:ext cx="5394348" cy="1310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4000"/>
            </a:pPr>
            <a:r>
              <a:t>Агрегатор спорта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>
              <a:defRPr sz="4000"/>
            </a:pPr>
            <a:r>
              <a:t>                    </a:t>
            </a:r>
            <a:r>
              <a:rPr sz="3100"/>
              <a:t>fineshub</a:t>
            </a:r>
          </a:p>
        </p:txBody>
      </p:sp>
      <p:sp>
        <p:nvSpPr>
          <p:cNvPr id="113" name="Shape 53"/>
          <p:cNvSpPr txBox="1"/>
          <p:nvPr/>
        </p:nvSpPr>
        <p:spPr>
          <a:xfrm>
            <a:off x="6387241" y="5591685"/>
            <a:ext cx="5203404" cy="1056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3200"/>
            </a:lvl1pPr>
          </a:lstStyle>
          <a:p>
            <a:r>
              <a:t>Селезнева К.А.  Половинка К.И.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5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16" name="image2.jpg" descr="image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7393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18" name="Shape 58"/>
          <p:cNvSpPr txBox="1"/>
          <p:nvPr/>
        </p:nvSpPr>
        <p:spPr>
          <a:xfrm>
            <a:off x="183411" y="261778"/>
            <a:ext cx="6991830" cy="853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r>
              <a:t>АКТУАЛЬНОСТЬ ПРОЕКТА (ПРОБЛЕМАТИКА)</a:t>
            </a:r>
          </a:p>
        </p:txBody>
      </p:sp>
      <p:sp>
        <p:nvSpPr>
          <p:cNvPr id="119" name="Shape 59"/>
          <p:cNvSpPr txBox="1"/>
          <p:nvPr/>
        </p:nvSpPr>
        <p:spPr>
          <a:xfrm>
            <a:off x="-1909435" y="1367154"/>
            <a:ext cx="10245826" cy="497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2700"/>
            </a:lvl1pPr>
          </a:lstStyle>
          <a:p>
            <a:r>
              <a:rPr dirty="0" err="1"/>
              <a:t>Универсальный</a:t>
            </a:r>
            <a:r>
              <a:rPr dirty="0"/>
              <a:t> </a:t>
            </a:r>
            <a:r>
              <a:rPr dirty="0" err="1"/>
              <a:t>абонемент</a:t>
            </a:r>
            <a:r>
              <a:rPr dirty="0"/>
              <a:t> </a:t>
            </a:r>
            <a:r>
              <a:rPr dirty="0" err="1"/>
              <a:t>для</a:t>
            </a:r>
            <a:r>
              <a:rPr dirty="0"/>
              <a:t>:</a:t>
            </a:r>
          </a:p>
        </p:txBody>
      </p:sp>
      <p:sp>
        <p:nvSpPr>
          <p:cNvPr id="121" name="Shape 61"/>
          <p:cNvSpPr txBox="1"/>
          <p:nvPr/>
        </p:nvSpPr>
        <p:spPr>
          <a:xfrm>
            <a:off x="226048" y="2208016"/>
            <a:ext cx="8438482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584200">
              <a:defRPr sz="2300">
                <a:solidFill>
                  <a:srgbClr val="B701FE"/>
                </a:solidFill>
              </a:defRPr>
            </a:pPr>
            <a:r>
              <a:rPr dirty="0" err="1"/>
              <a:t>Тех</a:t>
            </a:r>
            <a:r>
              <a:rPr dirty="0"/>
              <a:t>, </a:t>
            </a:r>
            <a:r>
              <a:rPr dirty="0" err="1"/>
              <a:t>кто</a:t>
            </a:r>
            <a:r>
              <a:rPr dirty="0"/>
              <a:t> </a:t>
            </a:r>
            <a:r>
              <a:rPr dirty="0" err="1"/>
              <a:t>мечтает</a:t>
            </a:r>
            <a:r>
              <a:rPr dirty="0"/>
              <a:t> </a:t>
            </a:r>
            <a:r>
              <a:rPr dirty="0" err="1"/>
              <a:t>попробовать</a:t>
            </a:r>
            <a:r>
              <a:rPr dirty="0"/>
              <a:t> </a:t>
            </a:r>
            <a:r>
              <a:rPr dirty="0" err="1"/>
              <a:t>что-то</a:t>
            </a:r>
            <a:r>
              <a:rPr dirty="0"/>
              <a:t> </a:t>
            </a:r>
            <a:r>
              <a:rPr dirty="0" err="1"/>
              <a:t>новое</a:t>
            </a:r>
            <a:r>
              <a:rPr dirty="0"/>
              <a:t> </a:t>
            </a:r>
            <a:r>
              <a:rPr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22" name="Shape 62"/>
          <p:cNvSpPr txBox="1"/>
          <p:nvPr/>
        </p:nvSpPr>
        <p:spPr>
          <a:xfrm>
            <a:off x="228816" y="2867022"/>
            <a:ext cx="6625212" cy="5180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584200">
              <a:defRPr sz="2300">
                <a:solidFill>
                  <a:srgbClr val="B701FE"/>
                </a:solidFill>
              </a:defRPr>
            </a:pPr>
            <a:r>
              <a:rPr dirty="0" err="1"/>
              <a:t>Тех</a:t>
            </a:r>
            <a:r>
              <a:rPr dirty="0"/>
              <a:t>, </a:t>
            </a:r>
            <a:r>
              <a:rPr dirty="0" err="1"/>
              <a:t>кто</a:t>
            </a:r>
            <a:r>
              <a:rPr dirty="0"/>
              <a:t> </a:t>
            </a:r>
            <a:r>
              <a:rPr dirty="0" err="1"/>
              <a:t>любит</a:t>
            </a:r>
            <a:r>
              <a:rPr dirty="0"/>
              <a:t> </a:t>
            </a:r>
            <a:r>
              <a:rPr dirty="0" err="1"/>
              <a:t>составлять</a:t>
            </a:r>
            <a:r>
              <a:rPr dirty="0"/>
              <a:t> </a:t>
            </a:r>
            <a:r>
              <a:rPr dirty="0" err="1"/>
              <a:t>свое</a:t>
            </a:r>
            <a:r>
              <a:rPr dirty="0"/>
              <a:t> </a:t>
            </a:r>
            <a:r>
              <a:rPr dirty="0" err="1"/>
              <a:t>расписание</a:t>
            </a:r>
            <a:r>
              <a:rPr sz="2700" dirty="0"/>
              <a:t> </a:t>
            </a:r>
          </a:p>
        </p:txBody>
      </p:sp>
      <p:sp>
        <p:nvSpPr>
          <p:cNvPr id="123" name="Shape 63"/>
          <p:cNvSpPr txBox="1"/>
          <p:nvPr/>
        </p:nvSpPr>
        <p:spPr>
          <a:xfrm>
            <a:off x="231531" y="3654466"/>
            <a:ext cx="8196635" cy="802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 defTabSz="584200">
              <a:defRPr sz="2300">
                <a:solidFill>
                  <a:srgbClr val="B701FE"/>
                </a:solidFill>
              </a:defRPr>
            </a:lvl1pPr>
          </a:lstStyle>
          <a:p>
            <a:pPr algn="l"/>
            <a:r>
              <a:rPr dirty="0" err="1"/>
              <a:t>Работодателям</a:t>
            </a:r>
            <a:r>
              <a:rPr dirty="0"/>
              <a:t> </a:t>
            </a:r>
            <a:r>
              <a:rPr dirty="0" err="1"/>
              <a:t>оплачивающим</a:t>
            </a:r>
            <a:r>
              <a:rPr dirty="0"/>
              <a:t> </a:t>
            </a:r>
            <a:r>
              <a:rPr dirty="0" err="1"/>
              <a:t>спортивные</a:t>
            </a:r>
            <a:r>
              <a:rPr dirty="0"/>
              <a:t> </a:t>
            </a:r>
            <a:r>
              <a:rPr dirty="0" err="1"/>
              <a:t>хобби</a:t>
            </a:r>
            <a:r>
              <a:rPr dirty="0"/>
              <a:t> </a:t>
            </a:r>
            <a:r>
              <a:rPr dirty="0" err="1"/>
              <a:t>сотрудников</a:t>
            </a:r>
            <a:endParaRPr dirty="0"/>
          </a:p>
        </p:txBody>
      </p:sp>
      <p:sp>
        <p:nvSpPr>
          <p:cNvPr id="124" name="Shape 64"/>
          <p:cNvSpPr txBox="1"/>
          <p:nvPr/>
        </p:nvSpPr>
        <p:spPr>
          <a:xfrm>
            <a:off x="226048" y="4798926"/>
            <a:ext cx="7766772" cy="447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 anchor="ctr">
            <a:spAutoFit/>
          </a:bodyPr>
          <a:lstStyle/>
          <a:p>
            <a:pPr defTabSz="584200">
              <a:defRPr sz="2300">
                <a:solidFill>
                  <a:srgbClr val="B701FE"/>
                </a:solidFill>
              </a:defRPr>
            </a:pPr>
            <a:r>
              <a:rPr dirty="0" err="1"/>
              <a:t>Людей</a:t>
            </a:r>
            <a:r>
              <a:rPr dirty="0"/>
              <a:t>  </a:t>
            </a:r>
            <a:r>
              <a:rPr dirty="0" err="1"/>
              <a:t>которые</a:t>
            </a:r>
            <a:r>
              <a:rPr dirty="0"/>
              <a:t> </a:t>
            </a:r>
            <a:r>
              <a:rPr dirty="0" err="1"/>
              <a:t>ценят</a:t>
            </a:r>
            <a:r>
              <a:rPr dirty="0"/>
              <a:t> </a:t>
            </a:r>
            <a:r>
              <a:rPr dirty="0" err="1"/>
              <a:t>сервис</a:t>
            </a:r>
            <a:r>
              <a:rPr dirty="0"/>
              <a:t>, </a:t>
            </a:r>
            <a:r>
              <a:rPr dirty="0" err="1"/>
              <a:t>но</a:t>
            </a:r>
            <a:r>
              <a:rPr dirty="0"/>
              <a:t> </a:t>
            </a:r>
            <a:r>
              <a:rPr dirty="0" err="1"/>
              <a:t>хотят</a:t>
            </a:r>
            <a:r>
              <a:rPr dirty="0"/>
              <a:t> </a:t>
            </a:r>
            <a:r>
              <a:rPr dirty="0" err="1"/>
              <a:t>сэкономить</a:t>
            </a:r>
            <a:endParaRPr dirty="0"/>
          </a:p>
        </p:txBody>
      </p:sp>
      <p:sp>
        <p:nvSpPr>
          <p:cNvPr id="125" name="Shape 65"/>
          <p:cNvSpPr txBox="1"/>
          <p:nvPr/>
        </p:nvSpPr>
        <p:spPr>
          <a:xfrm>
            <a:off x="938069" y="6724649"/>
            <a:ext cx="8918861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584200">
              <a:defRPr sz="2700">
                <a:solidFill>
                  <a:srgbClr val="FFFFFF"/>
                </a:solidFill>
              </a:defRPr>
            </a:lvl1pPr>
          </a:lstStyle>
          <a:p>
            <a:r>
              <a:t>Люди которые ценят сервис, но хотят сэкономить </a:t>
            </a:r>
          </a:p>
        </p:txBody>
      </p:sp>
      <p:sp>
        <p:nvSpPr>
          <p:cNvPr id="126" name="Shape 66"/>
          <p:cNvSpPr txBox="1"/>
          <p:nvPr/>
        </p:nvSpPr>
        <p:spPr>
          <a:xfrm>
            <a:off x="1319069" y="6724649"/>
            <a:ext cx="8918861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584200">
              <a:defRPr sz="2700">
                <a:solidFill>
                  <a:srgbClr val="FFFFFF"/>
                </a:solidFill>
              </a:defRPr>
            </a:lvl1pPr>
          </a:lstStyle>
          <a:p>
            <a:r>
              <a:t>Люди которые ценят сервис, но хотят сэкономить </a:t>
            </a:r>
          </a:p>
        </p:txBody>
      </p:sp>
      <p:pic>
        <p:nvPicPr>
          <p:cNvPr id="127" name="Рисунок 3" descr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8868" y="1027520"/>
            <a:ext cx="3210082" cy="560942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6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30" name="image2.jpg" descr="image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6405" y="7502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32" name="Shape 72"/>
          <p:cNvSpPr txBox="1"/>
          <p:nvPr/>
        </p:nvSpPr>
        <p:spPr>
          <a:xfrm>
            <a:off x="183411" y="261778"/>
            <a:ext cx="5394346" cy="853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r>
              <a:t>Инновационность проекта (идеи)</a:t>
            </a:r>
          </a:p>
        </p:txBody>
      </p:sp>
      <p:pic>
        <p:nvPicPr>
          <p:cNvPr id="134" name="IMAGE 2023-10-11 13:14:38.jpg" descr="IMAGE 2023-10-11 13:14:3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2616" y="1524356"/>
            <a:ext cx="2139792" cy="4446320"/>
          </a:xfrm>
          <a:prstGeom prst="rect">
            <a:avLst/>
          </a:prstGeom>
          <a:ln w="12700">
            <a:miter lim="400000"/>
          </a:ln>
        </p:spPr>
      </p:pic>
      <p:sp>
        <p:nvSpPr>
          <p:cNvPr id="135" name="Shape 75"/>
          <p:cNvSpPr txBox="1"/>
          <p:nvPr/>
        </p:nvSpPr>
        <p:spPr>
          <a:xfrm>
            <a:off x="3441568" y="824713"/>
            <a:ext cx="5578638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ctr" defTabSz="584200">
              <a:defRPr sz="3400">
                <a:solidFill>
                  <a:srgbClr val="B701FE"/>
                </a:solidFill>
              </a:defRPr>
            </a:pPr>
            <a:r>
              <a:rPr dirty="0" err="1"/>
              <a:t>Разработка</a:t>
            </a:r>
            <a:r>
              <a:rPr dirty="0"/>
              <a:t> </a:t>
            </a:r>
            <a:r>
              <a:rPr dirty="0" err="1"/>
              <a:t>приложения</a:t>
            </a:r>
            <a:r>
              <a:rPr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36" name="Shape 76"/>
          <p:cNvSpPr txBox="1"/>
          <p:nvPr/>
        </p:nvSpPr>
        <p:spPr>
          <a:xfrm>
            <a:off x="6118834" y="917098"/>
            <a:ext cx="224107" cy="612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 algn="ctr" defTabSz="584200">
              <a:defRPr sz="3400">
                <a:solidFill>
                  <a:srgbClr val="B701FE"/>
                </a:solidFill>
              </a:defRPr>
            </a:lvl1pPr>
          </a:lstStyle>
          <a:p>
            <a:r>
              <a:t> </a:t>
            </a:r>
          </a:p>
        </p:txBody>
      </p:sp>
      <p:pic>
        <p:nvPicPr>
          <p:cNvPr id="137" name="image22.png" descr="image22.png"/>
          <p:cNvPicPr>
            <a:picLocks noChangeAspect="1"/>
          </p:cNvPicPr>
          <p:nvPr/>
        </p:nvPicPr>
        <p:blipFill>
          <a:blip r:embed="rId5"/>
          <a:srcRect l="4076"/>
          <a:stretch>
            <a:fillRect/>
          </a:stretch>
        </p:blipFill>
        <p:spPr>
          <a:xfrm>
            <a:off x="62576" y="1525949"/>
            <a:ext cx="2200989" cy="451733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8" name="image22.png" descr="image22.png"/>
          <p:cNvPicPr>
            <a:picLocks noChangeAspect="1"/>
          </p:cNvPicPr>
          <p:nvPr/>
        </p:nvPicPr>
        <p:blipFill>
          <a:blip r:embed="rId5"/>
          <a:srcRect l="4076"/>
          <a:stretch>
            <a:fillRect/>
          </a:stretch>
        </p:blipFill>
        <p:spPr>
          <a:xfrm>
            <a:off x="2535065" y="1524754"/>
            <a:ext cx="2139769" cy="4391682"/>
          </a:xfrm>
          <a:prstGeom prst="rect">
            <a:avLst/>
          </a:prstGeom>
          <a:ln w="12700">
            <a:miter lim="400000"/>
          </a:ln>
        </p:spPr>
      </p:pic>
      <p:pic>
        <p:nvPicPr>
          <p:cNvPr id="139" name="IMAGE 2023-10-11 13:19:31.jpg" descr="IMAGE 2023-10-11 13:19:3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9908" y="2079180"/>
            <a:ext cx="2026409" cy="36025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40" name="image15.jpeg" descr="image15.jpeg"/>
          <p:cNvPicPr>
            <a:picLocks noChangeAspect="1"/>
          </p:cNvPicPr>
          <p:nvPr/>
        </p:nvPicPr>
        <p:blipFill>
          <a:blip r:embed="rId7"/>
          <a:srcRect l="1158" r="60746" b="1805"/>
          <a:stretch>
            <a:fillRect/>
          </a:stretch>
        </p:blipFill>
        <p:spPr>
          <a:xfrm>
            <a:off x="2669804" y="1872818"/>
            <a:ext cx="1796464" cy="3804088"/>
          </a:xfrm>
          <a:prstGeom prst="rect">
            <a:avLst/>
          </a:prstGeom>
          <a:ln w="12700">
            <a:miter lim="400000"/>
          </a:ln>
        </p:spPr>
      </p:pic>
      <p:pic>
        <p:nvPicPr>
          <p:cNvPr id="141" name="IMAGE 2023-10-11 13:21:22.jpg" descr="IMAGE 2023-10-11 13:21:22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11635" y="1511687"/>
            <a:ext cx="2178288" cy="452631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2" name="IMAGE 2023-10-11 13:21:35.jpg" descr="IMAGE 2023-10-11 13:21:35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682984" y="1488957"/>
            <a:ext cx="2111123" cy="446301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8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45" name="image2.jpg" descr="image2.jpg"/>
          <p:cNvPicPr>
            <a:picLocks noChangeAspect="1"/>
          </p:cNvPicPr>
          <p:nvPr/>
        </p:nvPicPr>
        <p:blipFill>
          <a:blip r:embed="rId2"/>
          <a:srcRect l="832" b="6666"/>
          <a:stretch>
            <a:fillRect/>
          </a:stretch>
        </p:blipFill>
        <p:spPr>
          <a:xfrm>
            <a:off x="1" y="213915"/>
            <a:ext cx="12192000" cy="6454589"/>
          </a:xfrm>
          <a:prstGeom prst="rect">
            <a:avLst/>
          </a:prstGeom>
          <a:ln w="12700">
            <a:miter lim="400000"/>
          </a:ln>
        </p:spPr>
      </p:pic>
      <p:sp>
        <p:nvSpPr>
          <p:cNvPr id="147" name="Shape 87"/>
          <p:cNvSpPr txBox="1"/>
          <p:nvPr/>
        </p:nvSpPr>
        <p:spPr>
          <a:xfrm>
            <a:off x="183410" y="261778"/>
            <a:ext cx="7010490" cy="853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r>
              <a:t>АНАЛИЗ СИТУАЦИИ. АНАЛОГИ И КОНКУРЕНТЫ</a:t>
            </a:r>
          </a:p>
        </p:txBody>
      </p:sp>
      <p:pic>
        <p:nvPicPr>
          <p:cNvPr id="149" name="image13.jpeg" descr="image13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225" y="1937704"/>
            <a:ext cx="1147124" cy="11471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50" name="image8.png" descr="image8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685" y="3331845"/>
            <a:ext cx="1266203" cy="1266204"/>
          </a:xfrm>
          <a:prstGeom prst="rect">
            <a:avLst/>
          </a:prstGeom>
          <a:ln w="12700">
            <a:miter lim="400000"/>
          </a:ln>
        </p:spPr>
      </p:pic>
      <p:sp>
        <p:nvSpPr>
          <p:cNvPr id="151" name="Shape 92"/>
          <p:cNvSpPr txBox="1"/>
          <p:nvPr/>
        </p:nvSpPr>
        <p:spPr>
          <a:xfrm>
            <a:off x="2083490" y="2268696"/>
            <a:ext cx="2575483" cy="904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 defTabSz="584200">
              <a:defRPr sz="2700">
                <a:solidFill>
                  <a:srgbClr val="B701FE"/>
                </a:solidFill>
              </a:defRPr>
            </a:lvl1pPr>
          </a:lstStyle>
          <a:p>
            <a:r>
              <a:t>KFit- Малайзия</a:t>
            </a:r>
          </a:p>
        </p:txBody>
      </p:sp>
      <p:sp>
        <p:nvSpPr>
          <p:cNvPr id="152" name="Shape 93"/>
          <p:cNvSpPr txBox="1"/>
          <p:nvPr/>
        </p:nvSpPr>
        <p:spPr>
          <a:xfrm>
            <a:off x="1994694" y="3604896"/>
            <a:ext cx="2753074" cy="497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 algn="ctr" defTabSz="584200">
              <a:defRPr sz="2700">
                <a:solidFill>
                  <a:srgbClr val="B701FE"/>
                </a:solidFill>
              </a:defRPr>
            </a:lvl1pPr>
          </a:lstStyle>
          <a:p>
            <a:r>
              <a:t>ClassPass-США</a:t>
            </a:r>
          </a:p>
        </p:txBody>
      </p:sp>
      <p:pic>
        <p:nvPicPr>
          <p:cNvPr id="153" name="image9.png" descr="image9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685" y="5009665"/>
            <a:ext cx="1266203" cy="1266204"/>
          </a:xfrm>
          <a:prstGeom prst="rect">
            <a:avLst/>
          </a:prstGeom>
          <a:ln w="12700">
            <a:miter lim="400000"/>
          </a:ln>
        </p:spPr>
      </p:pic>
      <p:sp>
        <p:nvSpPr>
          <p:cNvPr id="154" name="Shape 95"/>
          <p:cNvSpPr txBox="1"/>
          <p:nvPr/>
        </p:nvSpPr>
        <p:spPr>
          <a:xfrm>
            <a:off x="1774750" y="5400198"/>
            <a:ext cx="3472362" cy="497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algn="ctr" defTabSz="584200">
              <a:defRPr sz="2700">
                <a:solidFill>
                  <a:srgbClr val="B701FE"/>
                </a:solidFill>
              </a:defRPr>
            </a:pPr>
            <a:r>
              <a:t>GuavaPass-Манила</a:t>
            </a:r>
            <a:r>
              <a:rPr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55" name="Shape 96"/>
          <p:cNvSpPr txBox="1"/>
          <p:nvPr/>
        </p:nvSpPr>
        <p:spPr>
          <a:xfrm>
            <a:off x="8246179" y="1788742"/>
            <a:ext cx="2712873" cy="599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 algn="ctr">
              <a:defRPr sz="3300"/>
            </a:lvl1pPr>
          </a:lstStyle>
          <a:p>
            <a:r>
              <a:rPr dirty="0" err="1"/>
              <a:t>Российские</a:t>
            </a:r>
            <a:r>
              <a:rPr dirty="0"/>
              <a:t> </a:t>
            </a:r>
          </a:p>
        </p:txBody>
      </p:sp>
      <p:pic>
        <p:nvPicPr>
          <p:cNvPr id="156" name="image10.png" descr="image1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01549" y="2416014"/>
            <a:ext cx="2857503" cy="2857503"/>
          </a:xfrm>
          <a:prstGeom prst="rect">
            <a:avLst/>
          </a:prstGeom>
          <a:ln w="12700">
            <a:miter lim="400000"/>
          </a:ln>
        </p:spPr>
      </p:pic>
      <p:sp>
        <p:nvSpPr>
          <p:cNvPr id="157" name="Shape 98"/>
          <p:cNvSpPr txBox="1"/>
          <p:nvPr/>
        </p:nvSpPr>
        <p:spPr>
          <a:xfrm>
            <a:off x="8854072" y="5400198"/>
            <a:ext cx="1352458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584200">
              <a:defRPr sz="2700">
                <a:solidFill>
                  <a:srgbClr val="B701FE"/>
                </a:solidFill>
              </a:defRPr>
            </a:lvl1pPr>
          </a:lstStyle>
          <a:p>
            <a:r>
              <a:rPr dirty="0" err="1"/>
              <a:t>Fitmost</a:t>
            </a:r>
            <a:endParaRPr dirty="0"/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image2.jpg" descr="image2.jpg"/>
          <p:cNvPicPr>
            <a:picLocks noChangeAspect="1"/>
          </p:cNvPicPr>
          <p:nvPr/>
        </p:nvPicPr>
        <p:blipFill>
          <a:blip r:embed="rId2"/>
          <a:srcRect l="832" b="6666"/>
          <a:stretch>
            <a:fillRect/>
          </a:stretch>
        </p:blipFill>
        <p:spPr>
          <a:xfrm>
            <a:off x="-3398" y="-54463"/>
            <a:ext cx="12385186" cy="6556864"/>
          </a:xfrm>
          <a:prstGeom prst="rect">
            <a:avLst/>
          </a:prstGeom>
          <a:ln w="12700">
            <a:miter lim="400000"/>
          </a:ln>
        </p:spPr>
      </p:pic>
      <p:sp>
        <p:nvSpPr>
          <p:cNvPr id="160" name="ПРОБЛЕМЫ"/>
          <p:cNvSpPr txBox="1">
            <a:spLocks noGrp="1"/>
          </p:cNvSpPr>
          <p:nvPr>
            <p:ph type="title"/>
          </p:nvPr>
        </p:nvSpPr>
        <p:spPr>
          <a:xfrm>
            <a:off x="268129" y="-54463"/>
            <a:ext cx="3823222" cy="1456356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500" b="1">
                <a:solidFill>
                  <a:srgbClr val="A91EFF"/>
                </a:solidFill>
                <a:latin typeface="Raleway"/>
                <a:ea typeface="Raleway"/>
                <a:cs typeface="Raleway"/>
                <a:sym typeface="Raleway"/>
              </a:defRPr>
            </a:lvl1pPr>
          </a:lstStyle>
          <a:p>
            <a:r>
              <a:rPr dirty="0"/>
              <a:t>ПРОБЛЕМЫ</a:t>
            </a:r>
          </a:p>
        </p:txBody>
      </p:sp>
      <p:sp>
        <p:nvSpPr>
          <p:cNvPr id="161" name="Крупные спортивные залы не знают точное колличество людей, собирающихся прийти сегодня на тренировку по основному абонементу.…"/>
          <p:cNvSpPr txBox="1">
            <a:spLocks noGrp="1"/>
          </p:cNvSpPr>
          <p:nvPr>
            <p:ph type="body" idx="1"/>
          </p:nvPr>
        </p:nvSpPr>
        <p:spPr>
          <a:xfrm>
            <a:off x="193964" y="1401893"/>
            <a:ext cx="11729907" cy="4213816"/>
          </a:xfrm>
          <a:prstGeom prst="rect">
            <a:avLst/>
          </a:prstGeom>
        </p:spPr>
        <p:txBody>
          <a:bodyPr anchor="ctr"/>
          <a:lstStyle/>
          <a:p>
            <a:pPr marL="204107" indent="-204107">
              <a:lnSpc>
                <a:spcPct val="100000"/>
              </a:lnSpc>
              <a:spcBef>
                <a:spcPts val="0"/>
              </a:spcBef>
              <a:defRPr sz="2500" b="1">
                <a:solidFill>
                  <a:srgbClr val="A91EFF"/>
                </a:solidFill>
                <a:latin typeface="Raleway"/>
                <a:ea typeface="Raleway"/>
                <a:cs typeface="Raleway"/>
                <a:sym typeface="Raleway"/>
              </a:defRPr>
            </a:pPr>
            <a:r>
              <a:rPr dirty="0" err="1"/>
              <a:t>Крупные</a:t>
            </a:r>
            <a:r>
              <a:rPr dirty="0"/>
              <a:t> </a:t>
            </a:r>
            <a:r>
              <a:rPr dirty="0" err="1"/>
              <a:t>спортивные</a:t>
            </a:r>
            <a:r>
              <a:rPr dirty="0"/>
              <a:t> </a:t>
            </a:r>
            <a:r>
              <a:rPr dirty="0" err="1"/>
              <a:t>залы</a:t>
            </a:r>
            <a:r>
              <a:rPr dirty="0"/>
              <a:t> </a:t>
            </a:r>
            <a:r>
              <a:rPr dirty="0" err="1"/>
              <a:t>не</a:t>
            </a:r>
            <a:r>
              <a:rPr dirty="0"/>
              <a:t> </a:t>
            </a:r>
            <a:r>
              <a:rPr dirty="0" err="1"/>
              <a:t>знают</a:t>
            </a:r>
            <a:r>
              <a:rPr dirty="0"/>
              <a:t> </a:t>
            </a:r>
            <a:r>
              <a:rPr dirty="0" err="1"/>
              <a:t>точное</a:t>
            </a:r>
            <a:r>
              <a:rPr dirty="0"/>
              <a:t> </a:t>
            </a:r>
            <a:r>
              <a:rPr dirty="0" err="1"/>
              <a:t>колличество</a:t>
            </a:r>
            <a:r>
              <a:rPr dirty="0"/>
              <a:t> </a:t>
            </a:r>
            <a:r>
              <a:rPr dirty="0" err="1"/>
              <a:t>людей</a:t>
            </a:r>
            <a:r>
              <a:rPr dirty="0"/>
              <a:t>, </a:t>
            </a:r>
            <a:r>
              <a:rPr dirty="0" err="1"/>
              <a:t>собирающихся</a:t>
            </a:r>
            <a:r>
              <a:rPr dirty="0"/>
              <a:t> </a:t>
            </a:r>
            <a:r>
              <a:rPr dirty="0" err="1"/>
              <a:t>прийти</a:t>
            </a:r>
            <a:r>
              <a:rPr dirty="0"/>
              <a:t> </a:t>
            </a:r>
            <a:r>
              <a:rPr dirty="0" err="1"/>
              <a:t>сегодня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тренировку</a:t>
            </a:r>
            <a:r>
              <a:rPr dirty="0"/>
              <a:t> </a:t>
            </a:r>
            <a:r>
              <a:rPr dirty="0" err="1"/>
              <a:t>по</a:t>
            </a:r>
            <a:r>
              <a:rPr dirty="0"/>
              <a:t> </a:t>
            </a:r>
            <a:r>
              <a:rPr dirty="0" err="1"/>
              <a:t>основному</a:t>
            </a:r>
            <a:r>
              <a:rPr dirty="0"/>
              <a:t> </a:t>
            </a:r>
            <a:r>
              <a:rPr dirty="0" err="1"/>
              <a:t>абонементу</a:t>
            </a:r>
            <a:r>
              <a:rPr dirty="0"/>
              <a:t>.</a:t>
            </a:r>
          </a:p>
          <a:p>
            <a:pPr marL="204107" indent="-204107">
              <a:lnSpc>
                <a:spcPct val="100000"/>
              </a:lnSpc>
              <a:spcBef>
                <a:spcPts val="0"/>
              </a:spcBef>
              <a:defRPr sz="2500" b="1">
                <a:solidFill>
                  <a:srgbClr val="A91EFF"/>
                </a:solidFill>
                <a:latin typeface="Raleway"/>
                <a:ea typeface="Raleway"/>
                <a:cs typeface="Raleway"/>
                <a:sym typeface="Raleway"/>
              </a:defRPr>
            </a:pPr>
            <a:r>
              <a:rPr dirty="0" err="1"/>
              <a:t>Крупные</a:t>
            </a:r>
            <a:r>
              <a:rPr dirty="0"/>
              <a:t> </a:t>
            </a:r>
            <a:r>
              <a:rPr dirty="0" err="1"/>
              <a:t>спортзалы</a:t>
            </a:r>
            <a:r>
              <a:rPr dirty="0"/>
              <a:t> </a:t>
            </a:r>
            <a:r>
              <a:rPr dirty="0" err="1"/>
              <a:t>не</a:t>
            </a:r>
            <a:r>
              <a:rPr dirty="0"/>
              <a:t> </a:t>
            </a:r>
            <a:r>
              <a:rPr dirty="0" err="1"/>
              <a:t>могут</a:t>
            </a:r>
            <a:r>
              <a:rPr dirty="0"/>
              <a:t> </a:t>
            </a:r>
            <a:r>
              <a:rPr dirty="0" err="1"/>
              <a:t>контролировать</a:t>
            </a:r>
            <a:r>
              <a:rPr dirty="0"/>
              <a:t> </a:t>
            </a:r>
            <a:r>
              <a:rPr dirty="0" err="1"/>
              <a:t>вход</a:t>
            </a:r>
            <a:r>
              <a:rPr dirty="0"/>
              <a:t> и </a:t>
            </a:r>
            <a:r>
              <a:rPr dirty="0" err="1"/>
              <a:t>выход</a:t>
            </a:r>
            <a:r>
              <a:rPr dirty="0"/>
              <a:t> </a:t>
            </a:r>
            <a:r>
              <a:rPr dirty="0" err="1"/>
              <a:t>людей</a:t>
            </a:r>
            <a:r>
              <a:rPr dirty="0"/>
              <a:t> </a:t>
            </a:r>
            <a:r>
              <a:rPr dirty="0" err="1"/>
              <a:t>по</a:t>
            </a:r>
            <a:r>
              <a:rPr dirty="0"/>
              <a:t> </a:t>
            </a:r>
            <a:r>
              <a:rPr dirty="0" err="1"/>
              <a:t>универсально</a:t>
            </a:r>
            <a:r>
              <a:rPr dirty="0"/>
              <a:t> </a:t>
            </a:r>
            <a:r>
              <a:rPr dirty="0" err="1"/>
              <a:t>абонементу</a:t>
            </a:r>
            <a:r>
              <a:rPr dirty="0"/>
              <a:t> </a:t>
            </a:r>
          </a:p>
          <a:p>
            <a:pPr marL="204107" indent="-204107">
              <a:lnSpc>
                <a:spcPct val="100000"/>
              </a:lnSpc>
              <a:spcBef>
                <a:spcPts val="0"/>
              </a:spcBef>
              <a:defRPr sz="2500" b="1">
                <a:solidFill>
                  <a:srgbClr val="A91EFF"/>
                </a:solidFill>
                <a:latin typeface="Raleway"/>
                <a:ea typeface="Raleway"/>
                <a:cs typeface="Raleway"/>
                <a:sym typeface="Raleway"/>
              </a:defRPr>
            </a:pPr>
            <a:r>
              <a:rPr dirty="0" err="1"/>
              <a:t>Популярным</a:t>
            </a:r>
            <a:r>
              <a:rPr dirty="0"/>
              <a:t> </a:t>
            </a:r>
            <a:r>
              <a:rPr dirty="0" err="1"/>
              <a:t>тренерам</a:t>
            </a:r>
            <a:r>
              <a:rPr dirty="0"/>
              <a:t> </a:t>
            </a:r>
            <a:r>
              <a:rPr dirty="0" err="1"/>
              <a:t>не</a:t>
            </a:r>
            <a:r>
              <a:rPr dirty="0"/>
              <a:t> </a:t>
            </a:r>
            <a:r>
              <a:rPr dirty="0" err="1"/>
              <a:t>выгодно</a:t>
            </a:r>
            <a:r>
              <a:rPr dirty="0"/>
              <a:t> </a:t>
            </a:r>
            <a:r>
              <a:rPr dirty="0" err="1"/>
              <a:t>выкладывать</a:t>
            </a:r>
            <a:r>
              <a:rPr dirty="0"/>
              <a:t> </a:t>
            </a:r>
            <a:r>
              <a:rPr dirty="0" err="1"/>
              <a:t>свои</a:t>
            </a:r>
            <a:r>
              <a:rPr dirty="0"/>
              <a:t> </a:t>
            </a:r>
            <a:r>
              <a:rPr dirty="0" err="1"/>
              <a:t>услуги</a:t>
            </a:r>
            <a:r>
              <a:rPr dirty="0"/>
              <a:t>.</a:t>
            </a:r>
          </a:p>
          <a:p>
            <a:pPr marL="204107" indent="-204107">
              <a:lnSpc>
                <a:spcPct val="100000"/>
              </a:lnSpc>
              <a:spcBef>
                <a:spcPts val="0"/>
              </a:spcBef>
              <a:defRPr sz="2500" b="1">
                <a:solidFill>
                  <a:srgbClr val="A91EFF"/>
                </a:solidFill>
                <a:latin typeface="Raleway"/>
                <a:ea typeface="Raleway"/>
                <a:cs typeface="Raleway"/>
                <a:sym typeface="Raleway"/>
              </a:defRPr>
            </a:pPr>
            <a:r>
              <a:rPr dirty="0" err="1"/>
              <a:t>Дорогие</a:t>
            </a:r>
            <a:r>
              <a:rPr dirty="0"/>
              <a:t> </a:t>
            </a:r>
            <a:r>
              <a:rPr dirty="0" err="1"/>
              <a:t>спортзалы</a:t>
            </a:r>
            <a:r>
              <a:rPr dirty="0"/>
              <a:t> </a:t>
            </a:r>
            <a:r>
              <a:rPr dirty="0" err="1"/>
              <a:t>заинтересованы</a:t>
            </a:r>
            <a:r>
              <a:rPr dirty="0"/>
              <a:t> в </a:t>
            </a:r>
            <a:r>
              <a:rPr dirty="0" err="1"/>
              <a:t>привлечение</a:t>
            </a:r>
            <a:r>
              <a:rPr dirty="0"/>
              <a:t> </a:t>
            </a:r>
            <a:r>
              <a:rPr dirty="0" err="1"/>
              <a:t>постоянных</a:t>
            </a:r>
            <a:r>
              <a:rPr dirty="0"/>
              <a:t> </a:t>
            </a:r>
            <a:r>
              <a:rPr dirty="0" err="1"/>
              <a:t>платежеспособных</a:t>
            </a:r>
            <a:r>
              <a:rPr dirty="0"/>
              <a:t> </a:t>
            </a:r>
            <a:r>
              <a:rPr dirty="0" err="1"/>
              <a:t>клиентов</a:t>
            </a:r>
            <a:r>
              <a:rPr dirty="0"/>
              <a:t>, а </a:t>
            </a:r>
            <a:r>
              <a:rPr dirty="0" err="1"/>
              <a:t>не</a:t>
            </a:r>
            <a:r>
              <a:rPr dirty="0"/>
              <a:t> </a:t>
            </a:r>
            <a:r>
              <a:rPr dirty="0" err="1"/>
              <a:t>дешевых</a:t>
            </a:r>
            <a:r>
              <a:rPr dirty="0"/>
              <a:t> </a:t>
            </a:r>
            <a:r>
              <a:rPr dirty="0" err="1"/>
              <a:t>одноразовых</a:t>
            </a:r>
            <a:endParaRPr dirty="0"/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image2.jpg" descr="image2.jpg"/>
          <p:cNvPicPr>
            <a:picLocks noChangeAspect="1"/>
          </p:cNvPicPr>
          <p:nvPr/>
        </p:nvPicPr>
        <p:blipFill>
          <a:blip r:embed="rId2"/>
          <a:srcRect l="832" b="2370"/>
          <a:stretch>
            <a:fillRect/>
          </a:stretch>
        </p:blipFill>
        <p:spPr>
          <a:xfrm>
            <a:off x="30315" y="179585"/>
            <a:ext cx="11735140" cy="6498654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166" name="Unit-экономика"/>
          <p:cNvSpPr txBox="1">
            <a:spLocks noGrp="1"/>
          </p:cNvSpPr>
          <p:nvPr>
            <p:ph type="title" idx="4294967295"/>
          </p:nvPr>
        </p:nvSpPr>
        <p:spPr>
          <a:xfrm>
            <a:off x="277706" y="246415"/>
            <a:ext cx="6404079" cy="102513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500" b="1">
                <a:solidFill>
                  <a:srgbClr val="A91EFF"/>
                </a:solidFill>
                <a:latin typeface="Raleway"/>
                <a:ea typeface="Raleway"/>
                <a:cs typeface="Raleway"/>
                <a:sym typeface="Raleway"/>
              </a:defRPr>
            </a:lvl1pPr>
          </a:lstStyle>
          <a:p>
            <a:r>
              <a:rPr dirty="0"/>
              <a:t>Unit-</a:t>
            </a:r>
            <a:r>
              <a:rPr dirty="0" err="1"/>
              <a:t>экономика</a:t>
            </a:r>
            <a:endParaRPr dirty="0"/>
          </a:p>
        </p:txBody>
      </p:sp>
      <p:sp>
        <p:nvSpPr>
          <p:cNvPr id="167" name="Реклама в instagram/vk-0₽, пиар за счет студий и спортзалов с которыми сотрудничаем…"/>
          <p:cNvSpPr txBox="1">
            <a:spLocks noGrp="1"/>
          </p:cNvSpPr>
          <p:nvPr>
            <p:ph type="body" sz="half" idx="4294967295"/>
          </p:nvPr>
        </p:nvSpPr>
        <p:spPr>
          <a:xfrm>
            <a:off x="277706" y="1724992"/>
            <a:ext cx="11313930" cy="3789117"/>
          </a:xfrm>
          <a:prstGeom prst="rect">
            <a:avLst/>
          </a:prstGeom>
        </p:spPr>
        <p:txBody>
          <a:bodyPr anchor="ctr"/>
          <a:lstStyle/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 sz="2500" b="1">
                <a:solidFill>
                  <a:srgbClr val="A91EFF"/>
                </a:solidFill>
                <a:latin typeface="Raleway"/>
                <a:ea typeface="Raleway"/>
                <a:cs typeface="Raleway"/>
                <a:sym typeface="Raleway"/>
              </a:defRPr>
            </a:pPr>
            <a:r>
              <a:rPr sz="2500" b="1" dirty="0" err="1">
                <a:solidFill>
                  <a:srgbClr val="A91EFF"/>
                </a:solidFill>
                <a:latin typeface="Raleway"/>
              </a:rPr>
              <a:t>Реклама</a:t>
            </a:r>
            <a:r>
              <a:rPr sz="2500" b="1" dirty="0">
                <a:solidFill>
                  <a:srgbClr val="A91EFF"/>
                </a:solidFill>
                <a:latin typeface="Raleway"/>
              </a:rPr>
              <a:t> в </a:t>
            </a:r>
            <a:r>
              <a:rPr sz="2500" b="1" dirty="0" err="1">
                <a:solidFill>
                  <a:srgbClr val="A91EFF"/>
                </a:solidFill>
                <a:latin typeface="Raleway"/>
              </a:rPr>
              <a:t>instagram</a:t>
            </a:r>
            <a:r>
              <a:rPr sz="2500" b="1" dirty="0">
                <a:solidFill>
                  <a:srgbClr val="A91EFF"/>
                </a:solidFill>
                <a:latin typeface="Raleway"/>
              </a:rPr>
              <a:t>/vk-0₽, </a:t>
            </a:r>
            <a:r>
              <a:rPr sz="2500" b="1" dirty="0" err="1">
                <a:solidFill>
                  <a:srgbClr val="A91EFF"/>
                </a:solidFill>
                <a:latin typeface="Raleway"/>
              </a:rPr>
              <a:t>пиар</a:t>
            </a:r>
            <a:r>
              <a:rPr sz="2500" b="1" dirty="0">
                <a:solidFill>
                  <a:srgbClr val="A91EFF"/>
                </a:solidFill>
                <a:latin typeface="Raleway"/>
              </a:rPr>
              <a:t> </a:t>
            </a:r>
            <a:r>
              <a:rPr sz="2500" b="1" dirty="0" err="1">
                <a:solidFill>
                  <a:srgbClr val="A91EFF"/>
                </a:solidFill>
                <a:latin typeface="Raleway"/>
              </a:rPr>
              <a:t>за</a:t>
            </a:r>
            <a:r>
              <a:rPr sz="2500" b="1" dirty="0">
                <a:solidFill>
                  <a:srgbClr val="A91EFF"/>
                </a:solidFill>
                <a:latin typeface="Raleway"/>
              </a:rPr>
              <a:t> </a:t>
            </a:r>
            <a:r>
              <a:rPr sz="2500" b="1" dirty="0" err="1">
                <a:solidFill>
                  <a:srgbClr val="A91EFF"/>
                </a:solidFill>
                <a:latin typeface="Raleway"/>
              </a:rPr>
              <a:t>счет</a:t>
            </a:r>
            <a:r>
              <a:rPr sz="2500" b="1" dirty="0">
                <a:solidFill>
                  <a:srgbClr val="A91EFF"/>
                </a:solidFill>
                <a:latin typeface="Raleway"/>
              </a:rPr>
              <a:t> </a:t>
            </a:r>
            <a:r>
              <a:rPr sz="2500" b="1" dirty="0" err="1">
                <a:solidFill>
                  <a:srgbClr val="A91EFF"/>
                </a:solidFill>
                <a:latin typeface="Raleway"/>
              </a:rPr>
              <a:t>студий</a:t>
            </a:r>
            <a:r>
              <a:rPr sz="2500" b="1" dirty="0">
                <a:solidFill>
                  <a:srgbClr val="A91EFF"/>
                </a:solidFill>
                <a:latin typeface="Raleway"/>
              </a:rPr>
              <a:t> и </a:t>
            </a:r>
            <a:r>
              <a:rPr sz="2500" b="1" dirty="0" err="1">
                <a:solidFill>
                  <a:srgbClr val="A91EFF"/>
                </a:solidFill>
                <a:latin typeface="Raleway"/>
              </a:rPr>
              <a:t>спортзалов</a:t>
            </a:r>
            <a:r>
              <a:rPr sz="2500" b="1" dirty="0">
                <a:solidFill>
                  <a:srgbClr val="A91EFF"/>
                </a:solidFill>
                <a:latin typeface="Raleway"/>
              </a:rPr>
              <a:t> с </a:t>
            </a:r>
            <a:r>
              <a:rPr sz="2500" b="1" dirty="0" err="1">
                <a:solidFill>
                  <a:srgbClr val="A91EFF"/>
                </a:solidFill>
                <a:latin typeface="Raleway"/>
              </a:rPr>
              <a:t>которыми</a:t>
            </a:r>
            <a:r>
              <a:rPr sz="2500" b="1" dirty="0">
                <a:solidFill>
                  <a:srgbClr val="A91EFF"/>
                </a:solidFill>
                <a:latin typeface="Raleway"/>
              </a:rPr>
              <a:t> </a:t>
            </a:r>
            <a:r>
              <a:rPr sz="2500" b="1" dirty="0" err="1">
                <a:solidFill>
                  <a:srgbClr val="A91EFF"/>
                </a:solidFill>
                <a:latin typeface="Raleway"/>
              </a:rPr>
              <a:t>сотрудничаем</a:t>
            </a:r>
            <a:r>
              <a:rPr sz="2500" b="1" dirty="0">
                <a:solidFill>
                  <a:srgbClr val="A91EFF"/>
                </a:solidFill>
                <a:latin typeface="Raleway"/>
              </a:rPr>
              <a:t> 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 sz="2500" b="1">
                <a:solidFill>
                  <a:srgbClr val="A91EFF"/>
                </a:solidFill>
                <a:latin typeface="Raleway"/>
                <a:ea typeface="Raleway"/>
                <a:cs typeface="Raleway"/>
                <a:sym typeface="Raleway"/>
              </a:defRPr>
            </a:pPr>
            <a:r>
              <a:rPr sz="2500" b="1" dirty="0" err="1">
                <a:solidFill>
                  <a:srgbClr val="A91EFF"/>
                </a:solidFill>
                <a:latin typeface="Raleway"/>
              </a:rPr>
              <a:t>Сотрудничество</a:t>
            </a:r>
            <a:r>
              <a:rPr sz="2500" b="1" dirty="0">
                <a:solidFill>
                  <a:srgbClr val="A91EFF"/>
                </a:solidFill>
                <a:latin typeface="Raleway"/>
              </a:rPr>
              <a:t> с </a:t>
            </a:r>
            <a:r>
              <a:rPr sz="2500" b="1" dirty="0" err="1">
                <a:solidFill>
                  <a:srgbClr val="A91EFF"/>
                </a:solidFill>
                <a:latin typeface="Raleway"/>
              </a:rPr>
              <a:t>Тульскими</a:t>
            </a:r>
            <a:r>
              <a:rPr sz="2500" b="1" dirty="0">
                <a:solidFill>
                  <a:srgbClr val="A91EFF"/>
                </a:solidFill>
                <a:latin typeface="Raleway"/>
              </a:rPr>
              <a:t> </a:t>
            </a:r>
            <a:r>
              <a:rPr sz="2500" b="1" dirty="0" err="1">
                <a:solidFill>
                  <a:srgbClr val="A91EFF"/>
                </a:solidFill>
                <a:latin typeface="Raleway"/>
              </a:rPr>
              <a:t>блоггерами</a:t>
            </a:r>
            <a:r>
              <a:rPr sz="2500" b="1" dirty="0">
                <a:solidFill>
                  <a:srgbClr val="A91EFF"/>
                </a:solidFill>
                <a:latin typeface="Raleway"/>
              </a:rPr>
              <a:t> </a:t>
            </a:r>
            <a:r>
              <a:rPr sz="2500" b="1" dirty="0" err="1">
                <a:solidFill>
                  <a:srgbClr val="A91EFF"/>
                </a:solidFill>
                <a:latin typeface="Raleway"/>
              </a:rPr>
              <a:t>на</a:t>
            </a:r>
            <a:r>
              <a:rPr sz="2500" b="1" dirty="0">
                <a:solidFill>
                  <a:srgbClr val="A91EFF"/>
                </a:solidFill>
                <a:latin typeface="Raleway"/>
              </a:rPr>
              <a:t> </a:t>
            </a:r>
            <a:r>
              <a:rPr sz="2500" b="1" dirty="0" err="1">
                <a:solidFill>
                  <a:srgbClr val="A91EFF"/>
                </a:solidFill>
                <a:latin typeface="Raleway"/>
              </a:rPr>
              <a:t>бартерной</a:t>
            </a:r>
            <a:r>
              <a:rPr sz="2500" b="1" dirty="0">
                <a:solidFill>
                  <a:srgbClr val="A91EFF"/>
                </a:solidFill>
                <a:latin typeface="Raleway"/>
              </a:rPr>
              <a:t> </a:t>
            </a:r>
            <a:r>
              <a:rPr sz="2500" b="1" dirty="0" err="1">
                <a:solidFill>
                  <a:srgbClr val="A91EFF"/>
                </a:solidFill>
                <a:latin typeface="Raleway"/>
              </a:rPr>
              <a:t>основе</a:t>
            </a:r>
            <a:r>
              <a:rPr sz="2500" b="1" dirty="0">
                <a:solidFill>
                  <a:srgbClr val="A91EFF"/>
                </a:solidFill>
                <a:latin typeface="Raleway"/>
              </a:rPr>
              <a:t>- 3000₽ (3х1000₽) 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 sz="2500" b="1">
                <a:solidFill>
                  <a:srgbClr val="A91EFF"/>
                </a:solidFill>
                <a:latin typeface="Raleway"/>
                <a:ea typeface="Raleway"/>
                <a:cs typeface="Raleway"/>
                <a:sym typeface="Raleway"/>
              </a:defRPr>
            </a:pPr>
            <a:r>
              <a:rPr sz="2500" b="1" dirty="0" err="1">
                <a:solidFill>
                  <a:srgbClr val="A91EFF"/>
                </a:solidFill>
                <a:latin typeface="Raleway"/>
              </a:rPr>
              <a:t>Ведение</a:t>
            </a:r>
            <a:r>
              <a:rPr sz="2500" b="1" dirty="0">
                <a:solidFill>
                  <a:srgbClr val="A91EFF"/>
                </a:solidFill>
                <a:latin typeface="Raleway"/>
              </a:rPr>
              <a:t> и </a:t>
            </a:r>
            <a:r>
              <a:rPr sz="2500" b="1" dirty="0" err="1">
                <a:solidFill>
                  <a:srgbClr val="A91EFF"/>
                </a:solidFill>
                <a:latin typeface="Raleway"/>
              </a:rPr>
              <a:t>развитие</a:t>
            </a:r>
            <a:r>
              <a:rPr sz="2500" b="1" dirty="0">
                <a:solidFill>
                  <a:srgbClr val="A91EFF"/>
                </a:solidFill>
                <a:latin typeface="Raleway"/>
              </a:rPr>
              <a:t> </a:t>
            </a:r>
            <a:r>
              <a:rPr sz="2500" b="1" dirty="0" err="1">
                <a:solidFill>
                  <a:srgbClr val="A91EFF"/>
                </a:solidFill>
                <a:latin typeface="Raleway"/>
              </a:rPr>
              <a:t>своих</a:t>
            </a:r>
            <a:r>
              <a:rPr sz="2500" b="1" dirty="0">
                <a:solidFill>
                  <a:srgbClr val="A91EFF"/>
                </a:solidFill>
                <a:latin typeface="Raleway"/>
              </a:rPr>
              <a:t> </a:t>
            </a:r>
            <a:r>
              <a:rPr sz="2500" b="1" dirty="0" err="1">
                <a:solidFill>
                  <a:srgbClr val="A91EFF"/>
                </a:solidFill>
                <a:latin typeface="Raleway"/>
              </a:rPr>
              <a:t>соц</a:t>
            </a:r>
            <a:r>
              <a:rPr sz="2500" b="1" dirty="0">
                <a:solidFill>
                  <a:srgbClr val="A91EFF"/>
                </a:solidFill>
                <a:latin typeface="Raleway"/>
              </a:rPr>
              <a:t>. </a:t>
            </a:r>
            <a:r>
              <a:rPr sz="2500" b="1" dirty="0" err="1">
                <a:solidFill>
                  <a:srgbClr val="A91EFF"/>
                </a:solidFill>
                <a:latin typeface="Raleway"/>
              </a:rPr>
              <a:t>сетей</a:t>
            </a:r>
            <a:r>
              <a:rPr sz="2500" b="1" dirty="0">
                <a:solidFill>
                  <a:srgbClr val="A91EFF"/>
                </a:solidFill>
                <a:latin typeface="Raleway"/>
              </a:rPr>
              <a:t>(</a:t>
            </a:r>
            <a:r>
              <a:rPr sz="2500" b="1" dirty="0" err="1">
                <a:solidFill>
                  <a:srgbClr val="A91EFF"/>
                </a:solidFill>
                <a:latin typeface="Raleway"/>
              </a:rPr>
              <a:t>услуги</a:t>
            </a:r>
            <a:r>
              <a:rPr sz="2500" b="1" dirty="0">
                <a:solidFill>
                  <a:srgbClr val="A91EFF"/>
                </a:solidFill>
                <a:latin typeface="Raleway"/>
              </a:rPr>
              <a:t> SMM)</a:t>
            </a:r>
            <a:r>
              <a:rPr lang="ru-RU" sz="2500" b="1" dirty="0">
                <a:solidFill>
                  <a:srgbClr val="A91EFF"/>
                </a:solidFill>
                <a:latin typeface="Raleway"/>
              </a:rPr>
              <a:t> </a:t>
            </a:r>
            <a:r>
              <a:rPr sz="2500" b="1" dirty="0">
                <a:solidFill>
                  <a:srgbClr val="A91EFF"/>
                </a:solidFill>
                <a:latin typeface="Raleway"/>
              </a:rPr>
              <a:t>15000₽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 sz="2500" b="1">
                <a:solidFill>
                  <a:srgbClr val="A91EFF"/>
                </a:solidFill>
                <a:latin typeface="Raleway"/>
                <a:ea typeface="Raleway"/>
                <a:cs typeface="Raleway"/>
                <a:sym typeface="Raleway"/>
              </a:defRPr>
            </a:pPr>
            <a:r>
              <a:rPr sz="2500" b="1" dirty="0" err="1">
                <a:solidFill>
                  <a:srgbClr val="A91EFF"/>
                </a:solidFill>
                <a:latin typeface="Raleway"/>
              </a:rPr>
              <a:t>Размещение</a:t>
            </a:r>
            <a:r>
              <a:rPr sz="2500" b="1" dirty="0">
                <a:solidFill>
                  <a:srgbClr val="A91EFF"/>
                </a:solidFill>
                <a:latin typeface="Raleway"/>
              </a:rPr>
              <a:t> </a:t>
            </a:r>
            <a:r>
              <a:rPr sz="2500" b="1" dirty="0" err="1">
                <a:solidFill>
                  <a:srgbClr val="A91EFF"/>
                </a:solidFill>
                <a:latin typeface="Raleway"/>
              </a:rPr>
              <a:t>рекламного</a:t>
            </a:r>
            <a:r>
              <a:rPr sz="2500" b="1" dirty="0">
                <a:solidFill>
                  <a:srgbClr val="A91EFF"/>
                </a:solidFill>
                <a:latin typeface="Raleway"/>
              </a:rPr>
              <a:t> </a:t>
            </a:r>
            <a:r>
              <a:rPr sz="2500" b="1" dirty="0" err="1">
                <a:solidFill>
                  <a:srgbClr val="A91EFF"/>
                </a:solidFill>
                <a:latin typeface="Raleway"/>
              </a:rPr>
              <a:t>ролика</a:t>
            </a:r>
            <a:r>
              <a:rPr sz="2500" b="1" dirty="0">
                <a:solidFill>
                  <a:srgbClr val="A91EFF"/>
                </a:solidFill>
                <a:latin typeface="Raleway"/>
              </a:rPr>
              <a:t> 75 000₽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 sz="2500" b="1">
                <a:solidFill>
                  <a:srgbClr val="A91EFF"/>
                </a:solidFill>
                <a:latin typeface="Raleway"/>
                <a:ea typeface="Raleway"/>
                <a:cs typeface="Raleway"/>
                <a:sym typeface="Raleway"/>
              </a:defRPr>
            </a:pPr>
            <a:r>
              <a:rPr sz="2500" b="1" dirty="0" err="1">
                <a:solidFill>
                  <a:srgbClr val="A91EFF"/>
                </a:solidFill>
                <a:latin typeface="Raleway"/>
              </a:rPr>
              <a:t>Съемка</a:t>
            </a:r>
            <a:r>
              <a:rPr sz="2500" b="1" dirty="0">
                <a:solidFill>
                  <a:srgbClr val="A91EFF"/>
                </a:solidFill>
                <a:latin typeface="Raleway"/>
              </a:rPr>
              <a:t> </a:t>
            </a:r>
            <a:r>
              <a:rPr sz="2500" b="1" dirty="0" err="1">
                <a:solidFill>
                  <a:srgbClr val="A91EFF"/>
                </a:solidFill>
                <a:latin typeface="Raleway"/>
              </a:rPr>
              <a:t>ролика</a:t>
            </a:r>
            <a:r>
              <a:rPr sz="2500" b="1" dirty="0">
                <a:solidFill>
                  <a:srgbClr val="A91EFF"/>
                </a:solidFill>
                <a:latin typeface="Raleway"/>
              </a:rPr>
              <a:t> 37 000₽</a:t>
            </a:r>
            <a:endParaRPr lang="ru-RU" sz="2500" b="1" dirty="0">
              <a:solidFill>
                <a:srgbClr val="A91EFF"/>
              </a:solidFill>
              <a:latin typeface="Raleway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 sz="2500" b="1">
                <a:solidFill>
                  <a:srgbClr val="A91EFF"/>
                </a:solidFill>
                <a:latin typeface="Raleway"/>
                <a:ea typeface="Raleway"/>
                <a:cs typeface="Raleway"/>
                <a:sym typeface="Raleway"/>
              </a:defRPr>
            </a:pPr>
            <a:endParaRPr lang="ru-RU" sz="2500" b="1" dirty="0">
              <a:solidFill>
                <a:srgbClr val="A91EFF"/>
              </a:solidFill>
              <a:latin typeface="Raleway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  <a:defRPr sz="2500" b="1">
                <a:solidFill>
                  <a:srgbClr val="A91EFF"/>
                </a:solidFill>
                <a:latin typeface="Raleway"/>
                <a:ea typeface="Raleway"/>
                <a:cs typeface="Raleway"/>
                <a:sym typeface="Raleway"/>
              </a:defRPr>
            </a:pPr>
            <a:r>
              <a:rPr lang="ru-RU" dirty="0">
                <a:solidFill>
                  <a:srgbClr val="A91EFF"/>
                </a:solidFill>
                <a:latin typeface="Raleway"/>
              </a:rPr>
              <a:t>=</a:t>
            </a:r>
            <a:r>
              <a:rPr lang="en-US" dirty="0">
                <a:solidFill>
                  <a:srgbClr val="A91EFF"/>
                </a:solidFill>
                <a:latin typeface="Raleway"/>
              </a:rPr>
              <a:t>&gt;</a:t>
            </a:r>
            <a:r>
              <a:rPr lang="ru-RU" dirty="0">
                <a:solidFill>
                  <a:srgbClr val="A91EFF"/>
                </a:solidFill>
                <a:latin typeface="Raleway"/>
              </a:rPr>
              <a:t>Цена привлечения 1 клиента 130₽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image2.jpg" descr="image2.jpg"/>
          <p:cNvPicPr>
            <a:picLocks noChangeAspect="1"/>
          </p:cNvPicPr>
          <p:nvPr/>
        </p:nvPicPr>
        <p:blipFill>
          <a:blip r:embed="rId2"/>
          <a:srcRect l="832" b="2370"/>
          <a:stretch>
            <a:fillRect/>
          </a:stretch>
        </p:blipFill>
        <p:spPr>
          <a:xfrm>
            <a:off x="-230909" y="0"/>
            <a:ext cx="11883979" cy="6762940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166" name="Unit-экономика"/>
          <p:cNvSpPr txBox="1">
            <a:spLocks noGrp="1"/>
          </p:cNvSpPr>
          <p:nvPr>
            <p:ph type="title" idx="4294967295"/>
          </p:nvPr>
        </p:nvSpPr>
        <p:spPr>
          <a:xfrm>
            <a:off x="268469" y="188583"/>
            <a:ext cx="6404079" cy="102513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500" b="1">
                <a:solidFill>
                  <a:srgbClr val="A91EFF"/>
                </a:solidFill>
                <a:latin typeface="Raleway"/>
                <a:ea typeface="Raleway"/>
                <a:cs typeface="Raleway"/>
                <a:sym typeface="Raleway"/>
              </a:defRPr>
            </a:lvl1pPr>
          </a:lstStyle>
          <a:p>
            <a:r>
              <a:rPr dirty="0"/>
              <a:t>Unit-</a:t>
            </a:r>
            <a:r>
              <a:rPr dirty="0" err="1"/>
              <a:t>экономика</a:t>
            </a:r>
            <a:endParaRPr dirty="0"/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C28A0ECD-454B-4849-A728-280BA1BEA7F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68177"/>
            <a:ext cx="308666" cy="317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>
            <a:extLst>
              <a:ext uri="{FF2B5EF4-FFF2-40B4-BE49-F238E27FC236}">
                <a16:creationId xmlns:a16="http://schemas.microsoft.com/office/drawing/2014/main" id="{C47C59C9-56AA-4289-8514-AA83ECF3681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8218" y="338147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7BDCC8F-44AF-4B72-9EC4-5CA0761D6A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494" y="1402298"/>
            <a:ext cx="9399397" cy="2665610"/>
          </a:xfrm>
          <a:prstGeom prst="rect">
            <a:avLst/>
          </a:prstGeom>
          <a:ln>
            <a:solidFill>
              <a:schemeClr val="tx1">
                <a:lumMod val="50000"/>
              </a:schemeClr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7439233-71B0-4550-9BE1-261D9B6B6776}"/>
              </a:ext>
            </a:extLst>
          </p:cNvPr>
          <p:cNvSpPr txBox="1"/>
          <p:nvPr/>
        </p:nvSpPr>
        <p:spPr>
          <a:xfrm>
            <a:off x="268469" y="4335511"/>
            <a:ext cx="10972185" cy="163121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342900" indent="-342900" fontAlgn="auto" hangingPunct="0">
              <a:buSzPct val="100000"/>
              <a:buFont typeface="Arial" panose="020B0604020202020204" pitchFamily="34" charset="0"/>
              <a:buChar char="•"/>
              <a:defRPr sz="2500" b="1">
                <a:solidFill>
                  <a:srgbClr val="A91EFF"/>
                </a:solidFill>
                <a:latin typeface="Raleway"/>
                <a:ea typeface="Raleway"/>
                <a:cs typeface="Raleway"/>
                <a:sym typeface="Raleway"/>
              </a:defRPr>
            </a:pPr>
            <a:r>
              <a:rPr lang="ru-RU" dirty="0">
                <a:sym typeface="Calibri"/>
              </a:rPr>
              <a:t>Минимальная цена для покупки нашего абонемента  1000₽, не потраченная сумма сгорает каждый месяц. </a:t>
            </a:r>
          </a:p>
          <a:p>
            <a:pPr marL="342900" indent="-342900" fontAlgn="auto" hangingPunct="0">
              <a:buSzPct val="100000"/>
              <a:buFont typeface="Arial" panose="020B0604020202020204" pitchFamily="34" charset="0"/>
              <a:buChar char="•"/>
              <a:defRPr sz="2500" b="1">
                <a:solidFill>
                  <a:srgbClr val="A91EFF"/>
                </a:solidFill>
                <a:latin typeface="Raleway"/>
                <a:ea typeface="Raleway"/>
                <a:cs typeface="Raleway"/>
                <a:sym typeface="Raleway"/>
              </a:defRPr>
            </a:pPr>
            <a:r>
              <a:rPr lang="ru-RU" dirty="0">
                <a:sym typeface="Calibri"/>
              </a:rPr>
              <a:t>Минимальная цена для покупки абонемента с заморозкой 3000₽, заморозка на 12 дней.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0598018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image2.jpg" descr="image2.jpg"/>
          <p:cNvPicPr>
            <a:picLocks noChangeAspect="1"/>
          </p:cNvPicPr>
          <p:nvPr/>
        </p:nvPicPr>
        <p:blipFill>
          <a:blip r:embed="rId2"/>
          <a:srcRect l="832" b="2370"/>
          <a:stretch>
            <a:fillRect/>
          </a:stretch>
        </p:blipFill>
        <p:spPr>
          <a:xfrm>
            <a:off x="30315" y="179585"/>
            <a:ext cx="11735140" cy="6498654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166" name="Unit-экономика"/>
          <p:cNvSpPr txBox="1">
            <a:spLocks noGrp="1"/>
          </p:cNvSpPr>
          <p:nvPr>
            <p:ph type="title" idx="4294967295"/>
          </p:nvPr>
        </p:nvSpPr>
        <p:spPr>
          <a:xfrm>
            <a:off x="277706" y="246415"/>
            <a:ext cx="6404079" cy="102513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500" b="1">
                <a:solidFill>
                  <a:srgbClr val="A91EFF"/>
                </a:solidFill>
                <a:latin typeface="Raleway"/>
                <a:ea typeface="Raleway"/>
                <a:cs typeface="Raleway"/>
                <a:sym typeface="Raleway"/>
              </a:defRPr>
            </a:lvl1pPr>
          </a:lstStyle>
          <a:p>
            <a:r>
              <a:rPr dirty="0"/>
              <a:t>Unit-</a:t>
            </a:r>
            <a:r>
              <a:rPr dirty="0" err="1"/>
              <a:t>экономика</a:t>
            </a:r>
            <a:endParaRPr dirty="0"/>
          </a:p>
        </p:txBody>
      </p:sp>
      <p:sp>
        <p:nvSpPr>
          <p:cNvPr id="167" name="Реклама в instagram/vk-0₽, пиар за счет студий и спортзалов с которыми сотрудничаем…"/>
          <p:cNvSpPr txBox="1">
            <a:spLocks noGrp="1"/>
          </p:cNvSpPr>
          <p:nvPr>
            <p:ph type="body" sz="half" idx="4294967295"/>
          </p:nvPr>
        </p:nvSpPr>
        <p:spPr>
          <a:xfrm>
            <a:off x="350982" y="1551709"/>
            <a:ext cx="11333018" cy="4193309"/>
          </a:xfrm>
          <a:prstGeom prst="rect">
            <a:avLst/>
          </a:prstGeom>
        </p:spPr>
        <p:txBody>
          <a:bodyPr anchor="ctr"/>
          <a:lstStyle/>
          <a:p>
            <a:pPr marL="0" indent="0">
              <a:lnSpc>
                <a:spcPct val="200000"/>
              </a:lnSpc>
              <a:spcBef>
                <a:spcPts val="0"/>
              </a:spcBef>
              <a:buNone/>
              <a:defRPr sz="2500" b="1">
                <a:solidFill>
                  <a:srgbClr val="A91EFF"/>
                </a:solidFill>
                <a:latin typeface="Raleway"/>
                <a:ea typeface="Raleway"/>
                <a:cs typeface="Raleway"/>
                <a:sym typeface="Raleway"/>
              </a:defRPr>
            </a:pPr>
            <a:r>
              <a:rPr lang="ru-RU" sz="2500" b="1" dirty="0">
                <a:solidFill>
                  <a:srgbClr val="A91EFF"/>
                </a:solidFill>
                <a:latin typeface="Raleway"/>
                <a:sym typeface="Raleway"/>
              </a:rPr>
              <a:t>Прибыль=130₽х1000=130000х4=520000+(70х200₽)=543000₽</a:t>
            </a:r>
          </a:p>
          <a:p>
            <a:pPr marL="0" indent="0">
              <a:lnSpc>
                <a:spcPct val="200000"/>
              </a:lnSpc>
              <a:spcBef>
                <a:spcPts val="0"/>
              </a:spcBef>
              <a:buNone/>
              <a:defRPr sz="2500" b="1">
                <a:solidFill>
                  <a:srgbClr val="A91EFF"/>
                </a:solidFill>
                <a:latin typeface="Raleway"/>
                <a:ea typeface="Raleway"/>
                <a:cs typeface="Raleway"/>
                <a:sym typeface="Raleway"/>
              </a:defRPr>
            </a:pPr>
            <a:r>
              <a:rPr lang="ru-RU" sz="2500" b="1" dirty="0">
                <a:solidFill>
                  <a:srgbClr val="A91EFF"/>
                </a:solidFill>
                <a:latin typeface="Raleway"/>
                <a:sym typeface="Raleway"/>
              </a:rPr>
              <a:t>ARPU(объем выручки на 1 клиента) =543000/1000=543₽</a:t>
            </a:r>
          </a:p>
          <a:p>
            <a:pPr marL="0" indent="0">
              <a:lnSpc>
                <a:spcPct val="200000"/>
              </a:lnSpc>
              <a:spcBef>
                <a:spcPts val="0"/>
              </a:spcBef>
              <a:buNone/>
              <a:defRPr sz="2500" b="1">
                <a:solidFill>
                  <a:srgbClr val="A91EFF"/>
                </a:solidFill>
                <a:latin typeface="Raleway"/>
                <a:ea typeface="Raleway"/>
                <a:cs typeface="Raleway"/>
                <a:sym typeface="Raleway"/>
              </a:defRPr>
            </a:pPr>
            <a:r>
              <a:rPr lang="ru-RU" sz="2500" b="1" dirty="0">
                <a:solidFill>
                  <a:srgbClr val="A91EFF"/>
                </a:solidFill>
                <a:latin typeface="Raleway"/>
                <a:sym typeface="Raleway"/>
              </a:rPr>
              <a:t> LTV(прибыль от одного клиента за 3 месяца) 543*3=1629₽</a:t>
            </a:r>
          </a:p>
        </p:txBody>
      </p:sp>
    </p:spTree>
    <p:extLst>
      <p:ext uri="{BB962C8B-B14F-4D97-AF65-F5344CB8AC3E}">
        <p14:creationId xmlns:p14="http://schemas.microsoft.com/office/powerpoint/2010/main" val="2934047310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00"/>
          <p:cNvSpPr txBox="1">
            <a:spLocks noGrp="1"/>
          </p:cNvSpPr>
          <p:nvPr>
            <p:ph type="title"/>
          </p:nvPr>
        </p:nvSpPr>
        <p:spPr>
          <a:xfrm>
            <a:off x="2426126" y="1269647"/>
            <a:ext cx="9144001" cy="2387602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0" name="Shape 101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2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71" name="image1.jpg" descr="image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398996" cy="6974435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Shape 103"/>
          <p:cNvSpPr txBox="1"/>
          <p:nvPr/>
        </p:nvSpPr>
        <p:spPr>
          <a:xfrm>
            <a:off x="6874070" y="3602036"/>
            <a:ext cx="3672407" cy="26120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r>
              <a:rPr dirty="0" err="1"/>
              <a:t>Почта</a:t>
            </a:r>
            <a:r>
              <a:rPr dirty="0"/>
              <a:t>: seleznevakris13@gmail.com</a:t>
            </a:r>
            <a:endParaRPr sz="1600" dirty="0">
              <a:latin typeface="Arial"/>
              <a:ea typeface="Arial"/>
              <a:cs typeface="Arial"/>
              <a:sym typeface="Arial"/>
            </a:endParaRPr>
          </a:p>
          <a:p>
            <a:pPr>
              <a:defRPr sz="1600"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>
              <a:defRPr sz="1600"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r>
              <a:rPr dirty="0" err="1"/>
              <a:t>Телефон</a:t>
            </a:r>
            <a:r>
              <a:rPr dirty="0"/>
              <a:t>: +79207586780</a:t>
            </a:r>
            <a:endParaRPr sz="16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Shape 104"/>
          <p:cNvSpPr txBox="1"/>
          <p:nvPr/>
        </p:nvSpPr>
        <p:spPr>
          <a:xfrm>
            <a:off x="159819" y="2825937"/>
            <a:ext cx="2430472" cy="9688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marL="342900" indent="-342900" algn="ctr">
              <a:spcBef>
                <a:spcPts val="600"/>
              </a:spcBef>
              <a:defRPr sz="2800">
                <a:solidFill>
                  <a:srgbClr val="FFFFFF"/>
                </a:solidFill>
              </a:defRPr>
            </a:pPr>
            <a:r>
              <a:t>Спасибо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342900" indent="-342900" algn="ctr">
              <a:spcBef>
                <a:spcPts val="600"/>
              </a:spcBef>
              <a:defRPr sz="2800">
                <a:solidFill>
                  <a:srgbClr val="FFFFFF"/>
                </a:solidFill>
              </a:defRPr>
            </a:pPr>
            <a:r>
              <a:t>за внимание!</a:t>
            </a:r>
          </a:p>
        </p:txBody>
      </p:sp>
      <p:sp>
        <p:nvSpPr>
          <p:cNvPr id="174" name="Shape 105"/>
          <p:cNvSpPr/>
          <p:nvPr/>
        </p:nvSpPr>
        <p:spPr>
          <a:xfrm>
            <a:off x="8492131" y="144904"/>
            <a:ext cx="3672410" cy="98538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800" b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Default">
  <a:themeElements>
    <a:clrScheme name="Default">
      <a:dk1>
        <a:srgbClr val="FFFFFF"/>
      </a:dk1>
      <a:lt1>
        <a:srgbClr val="A91E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500" b="1" i="0" u="none" strike="noStrike" cap="none" spc="0" normalizeH="0" baseline="0">
            <a:ln>
              <a:noFill/>
            </a:ln>
            <a:solidFill>
              <a:srgbClr val="A91EFF"/>
            </a:solidFill>
            <a:effectLst/>
            <a:uFillTx/>
            <a:latin typeface="Raleway"/>
            <a:ea typeface="Raleway"/>
            <a:cs typeface="Raleway"/>
            <a:sym typeface="Raleway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500" b="1" i="0" u="none" strike="noStrike" cap="none" spc="0" normalizeH="0" baseline="0">
            <a:ln>
              <a:noFill/>
            </a:ln>
            <a:solidFill>
              <a:srgbClr val="A91EFF"/>
            </a:solidFill>
            <a:effectLst/>
            <a:uFillTx/>
            <a:latin typeface="Raleway"/>
            <a:ea typeface="Raleway"/>
            <a:cs typeface="Raleway"/>
            <a:sym typeface="Raleway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283</Words>
  <Application>Microsoft Office PowerPoint</Application>
  <PresentationFormat>Широкоэкранный</PresentationFormat>
  <Paragraphs>46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Avenir Roman</vt:lpstr>
      <vt:lpstr>Calibri</vt:lpstr>
      <vt:lpstr>Calibri Light</vt:lpstr>
      <vt:lpstr>Raleway</vt:lpstr>
      <vt:lpstr>Default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ПРОБЛЕМЫ</vt:lpstr>
      <vt:lpstr>Unit-экономика</vt:lpstr>
      <vt:lpstr>Unit-экономика</vt:lpstr>
      <vt:lpstr>Unit-экономика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Карина Половинка</cp:lastModifiedBy>
  <cp:revision>4</cp:revision>
  <dcterms:modified xsi:type="dcterms:W3CDTF">2023-10-23T08:08:20Z</dcterms:modified>
</cp:coreProperties>
</file>