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</p:embeddedFont>
    <p:embeddedFont>
      <p:font typeface="Raleway SemiBold" panose="020B0604020202020204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8EF973-1A00-4071-B871-1F52D5C98E94}">
  <a:tblStyle styleId="{5D8EF973-1A00-4071-B871-1F52D5C98E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7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94E93-804D-4E5B-AEFC-1E888A5A73C8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F75DB4-D00F-453A-8A95-67371A4FEF71}">
      <dgm:prSet phldrT="[Текст]" custT="1"/>
      <dgm:spPr/>
      <dgm:t>
        <a:bodyPr/>
        <a:lstStyle/>
        <a:p>
          <a:r>
            <a:rPr lang="ru-RU" sz="1600" b="0" dirty="0"/>
            <a:t>В</a:t>
          </a:r>
          <a:r>
            <a:rPr lang="ru-RU" sz="1600" b="0" baseline="0" dirty="0"/>
            <a:t> системе дошкольного </a:t>
          </a:r>
          <a:r>
            <a:rPr lang="ru-RU" sz="1600" b="0" baseline="0" dirty="0" err="1"/>
            <a:t>образова</a:t>
          </a:r>
          <a:r>
            <a:rPr lang="ru-RU" sz="1600" b="0" u="sng" baseline="0" dirty="0" err="1"/>
            <a:t>не</a:t>
          </a:r>
          <a:r>
            <a:rPr lang="ru-RU" sz="1600" b="0" u="sng" baseline="0" dirty="0"/>
            <a:t> предусмотрена специальная помощь детям с задержками в </a:t>
          </a:r>
          <a:r>
            <a:rPr lang="ru-RU" sz="1600" b="0" u="sng" baseline="0" dirty="0" err="1"/>
            <a:t>развитии</a:t>
          </a:r>
          <a:r>
            <a:rPr lang="ru-RU" sz="1600" b="0" baseline="0" dirty="0" err="1"/>
            <a:t>ния</a:t>
          </a:r>
          <a:endParaRPr lang="ru-RU" sz="1600" b="0" u="sng" dirty="0"/>
        </a:p>
      </dgm:t>
    </dgm:pt>
    <dgm:pt modelId="{873F3C11-C148-48C3-9C3E-D28F9217AD96}" type="parTrans" cxnId="{08554D36-A46B-49D2-8B86-5D019704BBF2}">
      <dgm:prSet/>
      <dgm:spPr/>
      <dgm:t>
        <a:bodyPr/>
        <a:lstStyle/>
        <a:p>
          <a:endParaRPr lang="ru-RU"/>
        </a:p>
      </dgm:t>
    </dgm:pt>
    <dgm:pt modelId="{56EA1523-0E84-436E-82F4-BD1AABAF8403}" type="sibTrans" cxnId="{08554D36-A46B-49D2-8B86-5D019704BBF2}">
      <dgm:prSet/>
      <dgm:spPr/>
      <dgm:t>
        <a:bodyPr/>
        <a:lstStyle/>
        <a:p>
          <a:endParaRPr lang="ru-RU"/>
        </a:p>
      </dgm:t>
    </dgm:pt>
    <dgm:pt modelId="{2FD4620B-CA46-4779-ACA2-7C0E6F949525}">
      <dgm:prSet phldrT="[Текст]" custT="1"/>
      <dgm:spPr/>
      <dgm:t>
        <a:bodyPr/>
        <a:lstStyle/>
        <a:p>
          <a:r>
            <a:rPr lang="ru-RU" sz="1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Проблема раннего выявления патологий развития </a:t>
          </a:r>
          <a:r>
            <a: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детей, оказание ранней помощи</a:t>
          </a:r>
        </a:p>
      </dgm:t>
    </dgm:pt>
    <dgm:pt modelId="{CE45EC54-2A21-4BE4-9560-E9E091EC2EB7}" type="parTrans" cxnId="{184A0D15-FDDA-4C9E-87FC-8B4409BAB429}">
      <dgm:prSet/>
      <dgm:spPr/>
      <dgm:t>
        <a:bodyPr/>
        <a:lstStyle/>
        <a:p>
          <a:endParaRPr lang="ru-RU"/>
        </a:p>
      </dgm:t>
    </dgm:pt>
    <dgm:pt modelId="{4655AC03-1054-4CD7-AD3A-EE030BF63A73}" type="sibTrans" cxnId="{184A0D15-FDDA-4C9E-87FC-8B4409BAB429}">
      <dgm:prSet/>
      <dgm:spPr/>
      <dgm:t>
        <a:bodyPr/>
        <a:lstStyle/>
        <a:p>
          <a:endParaRPr lang="ru-RU"/>
        </a:p>
      </dgm:t>
    </dgm:pt>
    <dgm:pt modelId="{A42F2A74-3A4F-4619-99E5-832D1F923483}">
      <dgm:prSet phldrT="[Текст]" custT="1"/>
      <dgm:spPr/>
      <dgm:t>
        <a:bodyPr/>
        <a:lstStyle/>
        <a:p>
          <a:r>
            <a:rPr lang="ru-RU" sz="1600" dirty="0"/>
            <a:t>Проблема системы ДПО, </a:t>
          </a:r>
          <a:r>
            <a:rPr lang="ru-RU" sz="1600" u="sng" dirty="0"/>
            <a:t>недостаток повышения квалификации по раннему развитию </a:t>
          </a:r>
          <a:r>
            <a:rPr lang="ru-RU" sz="1600" dirty="0"/>
            <a:t>детей для логопедов, </a:t>
          </a:r>
          <a:r>
            <a:rPr lang="ru-RU" sz="1600" dirty="0" err="1"/>
            <a:t>нейропсихологов</a:t>
          </a:r>
          <a:r>
            <a:rPr lang="ru-RU" sz="1600" dirty="0"/>
            <a:t>, психологов</a:t>
          </a:r>
        </a:p>
      </dgm:t>
    </dgm:pt>
    <dgm:pt modelId="{58588574-80D8-4A66-BFA6-26140675D9DE}" type="parTrans" cxnId="{B661B29F-F62B-4BBE-9E9A-C6FC614401E5}">
      <dgm:prSet/>
      <dgm:spPr/>
      <dgm:t>
        <a:bodyPr/>
        <a:lstStyle/>
        <a:p>
          <a:endParaRPr lang="ru-RU"/>
        </a:p>
      </dgm:t>
    </dgm:pt>
    <dgm:pt modelId="{5CA308ED-45D8-4565-BA19-2312688D66D5}" type="sibTrans" cxnId="{B661B29F-F62B-4BBE-9E9A-C6FC614401E5}">
      <dgm:prSet/>
      <dgm:spPr/>
      <dgm:t>
        <a:bodyPr/>
        <a:lstStyle/>
        <a:p>
          <a:endParaRPr lang="ru-RU"/>
        </a:p>
      </dgm:t>
    </dgm:pt>
    <dgm:pt modelId="{BDDC403F-28EA-4AC1-8357-CC6A0FAF5C1C}" type="pres">
      <dgm:prSet presAssocID="{B5294E93-804D-4E5B-AEFC-1E888A5A73C8}" presName="cycle" presStyleCnt="0">
        <dgm:presLayoutVars>
          <dgm:dir/>
          <dgm:resizeHandles val="exact"/>
        </dgm:presLayoutVars>
      </dgm:prSet>
      <dgm:spPr/>
    </dgm:pt>
    <dgm:pt modelId="{565F3BF3-F6EE-4392-994B-D4A25C54D5A4}" type="pres">
      <dgm:prSet presAssocID="{C8F75DB4-D00F-453A-8A95-67371A4FEF71}" presName="dummy" presStyleCnt="0"/>
      <dgm:spPr/>
    </dgm:pt>
    <dgm:pt modelId="{9C2EF86D-BB8B-4B48-83B3-8D6FED703BF4}" type="pres">
      <dgm:prSet presAssocID="{C8F75DB4-D00F-453A-8A95-67371A4FEF71}" presName="node" presStyleLbl="revTx" presStyleIdx="0" presStyleCnt="3" custScaleX="146275">
        <dgm:presLayoutVars>
          <dgm:bulletEnabled val="1"/>
        </dgm:presLayoutVars>
      </dgm:prSet>
      <dgm:spPr/>
    </dgm:pt>
    <dgm:pt modelId="{D0B25F8D-FDA5-41A4-9344-1D0A01EAA10B}" type="pres">
      <dgm:prSet presAssocID="{56EA1523-0E84-436E-82F4-BD1AABAF8403}" presName="sibTrans" presStyleLbl="node1" presStyleIdx="0" presStyleCnt="3" custScaleX="80821" custScaleY="79016" custLinFactNeighborX="15545" custLinFactNeighborY="4280"/>
      <dgm:spPr/>
    </dgm:pt>
    <dgm:pt modelId="{22C6E947-107F-4FEA-A07E-C13B1FFA17BF}" type="pres">
      <dgm:prSet presAssocID="{2FD4620B-CA46-4779-ACA2-7C0E6F949525}" presName="dummy" presStyleCnt="0"/>
      <dgm:spPr/>
    </dgm:pt>
    <dgm:pt modelId="{D66292FC-BC08-4E27-9FF3-9281C4D139DE}" type="pres">
      <dgm:prSet presAssocID="{2FD4620B-CA46-4779-ACA2-7C0E6F949525}" presName="node" presStyleLbl="revTx" presStyleIdx="1" presStyleCnt="3" custScaleX="148542">
        <dgm:presLayoutVars>
          <dgm:bulletEnabled val="1"/>
        </dgm:presLayoutVars>
      </dgm:prSet>
      <dgm:spPr/>
    </dgm:pt>
    <dgm:pt modelId="{A8644116-5220-4B46-B0B6-8CF960517E31}" type="pres">
      <dgm:prSet presAssocID="{4655AC03-1054-4CD7-AD3A-EE030BF63A73}" presName="sibTrans" presStyleLbl="node1" presStyleIdx="1" presStyleCnt="3" custScaleX="76294" custScaleY="77512" custLinFactNeighborX="-16497" custLinFactNeighborY="2625"/>
      <dgm:spPr/>
    </dgm:pt>
    <dgm:pt modelId="{3BF3CE0D-F35A-4F74-82DC-C9F1F454B1AB}" type="pres">
      <dgm:prSet presAssocID="{A42F2A74-3A4F-4619-99E5-832D1F923483}" presName="dummy" presStyleCnt="0"/>
      <dgm:spPr/>
    </dgm:pt>
    <dgm:pt modelId="{979C6AE3-56C8-4FA8-8785-3570AF44A60C}" type="pres">
      <dgm:prSet presAssocID="{A42F2A74-3A4F-4619-99E5-832D1F923483}" presName="node" presStyleLbl="revTx" presStyleIdx="2" presStyleCnt="3" custScaleX="113970" custScaleY="173427">
        <dgm:presLayoutVars>
          <dgm:bulletEnabled val="1"/>
        </dgm:presLayoutVars>
      </dgm:prSet>
      <dgm:spPr/>
    </dgm:pt>
    <dgm:pt modelId="{51BAADE9-6161-4470-B803-3540391D7C38}" type="pres">
      <dgm:prSet presAssocID="{5CA308ED-45D8-4565-BA19-2312688D66D5}" presName="sibTrans" presStyleLbl="node1" presStyleIdx="2" presStyleCnt="3" custScaleX="86457" custScaleY="109348" custLinFactNeighborX="-2529" custLinFactNeighborY="-8540"/>
      <dgm:spPr/>
    </dgm:pt>
  </dgm:ptLst>
  <dgm:cxnLst>
    <dgm:cxn modelId="{184A0D15-FDDA-4C9E-87FC-8B4409BAB429}" srcId="{B5294E93-804D-4E5B-AEFC-1E888A5A73C8}" destId="{2FD4620B-CA46-4779-ACA2-7C0E6F949525}" srcOrd="1" destOrd="0" parTransId="{CE45EC54-2A21-4BE4-9560-E9E091EC2EB7}" sibTransId="{4655AC03-1054-4CD7-AD3A-EE030BF63A73}"/>
    <dgm:cxn modelId="{9DD2B024-D008-4F43-BBC3-0CF68A871C02}" type="presOf" srcId="{A42F2A74-3A4F-4619-99E5-832D1F923483}" destId="{979C6AE3-56C8-4FA8-8785-3570AF44A60C}" srcOrd="0" destOrd="0" presId="urn:microsoft.com/office/officeart/2005/8/layout/cycle1"/>
    <dgm:cxn modelId="{EF73462E-2509-43D4-AEDD-E2F94137649A}" type="presOf" srcId="{4655AC03-1054-4CD7-AD3A-EE030BF63A73}" destId="{A8644116-5220-4B46-B0B6-8CF960517E31}" srcOrd="0" destOrd="0" presId="urn:microsoft.com/office/officeart/2005/8/layout/cycle1"/>
    <dgm:cxn modelId="{08554D36-A46B-49D2-8B86-5D019704BBF2}" srcId="{B5294E93-804D-4E5B-AEFC-1E888A5A73C8}" destId="{C8F75DB4-D00F-453A-8A95-67371A4FEF71}" srcOrd="0" destOrd="0" parTransId="{873F3C11-C148-48C3-9C3E-D28F9217AD96}" sibTransId="{56EA1523-0E84-436E-82F4-BD1AABAF8403}"/>
    <dgm:cxn modelId="{08B8133A-EF29-4DDA-B9B3-CF7E06AD4553}" type="presOf" srcId="{5CA308ED-45D8-4565-BA19-2312688D66D5}" destId="{51BAADE9-6161-4470-B803-3540391D7C38}" srcOrd="0" destOrd="0" presId="urn:microsoft.com/office/officeart/2005/8/layout/cycle1"/>
    <dgm:cxn modelId="{68BD7E3D-7EA3-461C-999A-62C68EFBAA5D}" type="presOf" srcId="{C8F75DB4-D00F-453A-8A95-67371A4FEF71}" destId="{9C2EF86D-BB8B-4B48-83B3-8D6FED703BF4}" srcOrd="0" destOrd="0" presId="urn:microsoft.com/office/officeart/2005/8/layout/cycle1"/>
    <dgm:cxn modelId="{ECCEC967-90F1-46C4-9968-C5C40B65CE2E}" type="presOf" srcId="{2FD4620B-CA46-4779-ACA2-7C0E6F949525}" destId="{D66292FC-BC08-4E27-9FF3-9281C4D139DE}" srcOrd="0" destOrd="0" presId="urn:microsoft.com/office/officeart/2005/8/layout/cycle1"/>
    <dgm:cxn modelId="{5A60404F-0AF8-4EFB-8BFB-7BECAD37DBD5}" type="presOf" srcId="{56EA1523-0E84-436E-82F4-BD1AABAF8403}" destId="{D0B25F8D-FDA5-41A4-9344-1D0A01EAA10B}" srcOrd="0" destOrd="0" presId="urn:microsoft.com/office/officeart/2005/8/layout/cycle1"/>
    <dgm:cxn modelId="{B661B29F-F62B-4BBE-9E9A-C6FC614401E5}" srcId="{B5294E93-804D-4E5B-AEFC-1E888A5A73C8}" destId="{A42F2A74-3A4F-4619-99E5-832D1F923483}" srcOrd="2" destOrd="0" parTransId="{58588574-80D8-4A66-BFA6-26140675D9DE}" sibTransId="{5CA308ED-45D8-4565-BA19-2312688D66D5}"/>
    <dgm:cxn modelId="{8571B2E6-E18F-43F9-B3CC-E38CDFB14C13}" type="presOf" srcId="{B5294E93-804D-4E5B-AEFC-1E888A5A73C8}" destId="{BDDC403F-28EA-4AC1-8357-CC6A0FAF5C1C}" srcOrd="0" destOrd="0" presId="urn:microsoft.com/office/officeart/2005/8/layout/cycle1"/>
    <dgm:cxn modelId="{4DA6E69C-E9E1-4859-8994-0386FC15C85F}" type="presParOf" srcId="{BDDC403F-28EA-4AC1-8357-CC6A0FAF5C1C}" destId="{565F3BF3-F6EE-4392-994B-D4A25C54D5A4}" srcOrd="0" destOrd="0" presId="urn:microsoft.com/office/officeart/2005/8/layout/cycle1"/>
    <dgm:cxn modelId="{B24B29AF-E882-4BAA-A73C-ED56B07CAA93}" type="presParOf" srcId="{BDDC403F-28EA-4AC1-8357-CC6A0FAF5C1C}" destId="{9C2EF86D-BB8B-4B48-83B3-8D6FED703BF4}" srcOrd="1" destOrd="0" presId="urn:microsoft.com/office/officeart/2005/8/layout/cycle1"/>
    <dgm:cxn modelId="{5DE73B89-DA9E-48EE-BF03-6BD976E7C31B}" type="presParOf" srcId="{BDDC403F-28EA-4AC1-8357-CC6A0FAF5C1C}" destId="{D0B25F8D-FDA5-41A4-9344-1D0A01EAA10B}" srcOrd="2" destOrd="0" presId="urn:microsoft.com/office/officeart/2005/8/layout/cycle1"/>
    <dgm:cxn modelId="{73EC1661-51AD-41FC-A8A0-FB36A7C9F3DD}" type="presParOf" srcId="{BDDC403F-28EA-4AC1-8357-CC6A0FAF5C1C}" destId="{22C6E947-107F-4FEA-A07E-C13B1FFA17BF}" srcOrd="3" destOrd="0" presId="urn:microsoft.com/office/officeart/2005/8/layout/cycle1"/>
    <dgm:cxn modelId="{5A6F254E-D569-4502-B97F-CD05D7203551}" type="presParOf" srcId="{BDDC403F-28EA-4AC1-8357-CC6A0FAF5C1C}" destId="{D66292FC-BC08-4E27-9FF3-9281C4D139DE}" srcOrd="4" destOrd="0" presId="urn:microsoft.com/office/officeart/2005/8/layout/cycle1"/>
    <dgm:cxn modelId="{D883F25D-6FF9-430D-8BA2-2656315F7599}" type="presParOf" srcId="{BDDC403F-28EA-4AC1-8357-CC6A0FAF5C1C}" destId="{A8644116-5220-4B46-B0B6-8CF960517E31}" srcOrd="5" destOrd="0" presId="urn:microsoft.com/office/officeart/2005/8/layout/cycle1"/>
    <dgm:cxn modelId="{3859B435-E25A-48D5-9A98-7F3076D4B1E5}" type="presParOf" srcId="{BDDC403F-28EA-4AC1-8357-CC6A0FAF5C1C}" destId="{3BF3CE0D-F35A-4F74-82DC-C9F1F454B1AB}" srcOrd="6" destOrd="0" presId="urn:microsoft.com/office/officeart/2005/8/layout/cycle1"/>
    <dgm:cxn modelId="{B4D85193-ACFB-4C62-B2E6-DE6B4FD5763C}" type="presParOf" srcId="{BDDC403F-28EA-4AC1-8357-CC6A0FAF5C1C}" destId="{979C6AE3-56C8-4FA8-8785-3570AF44A60C}" srcOrd="7" destOrd="0" presId="urn:microsoft.com/office/officeart/2005/8/layout/cycle1"/>
    <dgm:cxn modelId="{38B0FCA9-9289-4615-AA63-755252C93FD9}" type="presParOf" srcId="{BDDC403F-28EA-4AC1-8357-CC6A0FAF5C1C}" destId="{51BAADE9-6161-4470-B803-3540391D7C3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4D2AF-CAAF-456C-A151-88680F8C6F28}" type="doc">
      <dgm:prSet loTypeId="urn:microsoft.com/office/officeart/2005/8/layout/arrow2" loCatId="process" qsTypeId="urn:microsoft.com/office/officeart/2005/8/quickstyle/simple2" qsCatId="simple" csTypeId="urn:microsoft.com/office/officeart/2005/8/colors/colorful5" csCatId="colorful" phldr="1"/>
      <dgm:spPr/>
    </dgm:pt>
    <dgm:pt modelId="{FC6EADFC-01DE-4989-8290-F7473ADEB7E3}">
      <dgm:prSet phldrT="[Текст]"/>
      <dgm:spPr/>
      <dgm:t>
        <a:bodyPr/>
        <a:lstStyle/>
        <a:p>
          <a:r>
            <a:rPr lang="ru-RU" dirty="0"/>
            <a:t>Развитие</a:t>
          </a:r>
          <a:r>
            <a:rPr lang="ru-RU" baseline="0" dirty="0"/>
            <a:t> системы ДПО</a:t>
          </a:r>
          <a:endParaRPr lang="ru-RU" dirty="0"/>
        </a:p>
      </dgm:t>
    </dgm:pt>
    <dgm:pt modelId="{F1CB3268-D1D0-411E-A046-16276CADE75B}" type="parTrans" cxnId="{46C879F1-C05F-41CF-924D-70804CF30F65}">
      <dgm:prSet/>
      <dgm:spPr/>
      <dgm:t>
        <a:bodyPr/>
        <a:lstStyle/>
        <a:p>
          <a:endParaRPr lang="ru-RU"/>
        </a:p>
      </dgm:t>
    </dgm:pt>
    <dgm:pt modelId="{EAD2D825-A6D8-4104-A213-39C3B8A94AFE}" type="sibTrans" cxnId="{46C879F1-C05F-41CF-924D-70804CF30F65}">
      <dgm:prSet/>
      <dgm:spPr/>
      <dgm:t>
        <a:bodyPr/>
        <a:lstStyle/>
        <a:p>
          <a:endParaRPr lang="ru-RU"/>
        </a:p>
      </dgm:t>
    </dgm:pt>
    <dgm:pt modelId="{F980A383-3797-4BAF-9D8E-0B58EEBFC985}">
      <dgm:prSet phldrT="[Текст]"/>
      <dgm:spPr/>
      <dgm:t>
        <a:bodyPr/>
        <a:lstStyle/>
        <a:p>
          <a:r>
            <a:rPr lang="ru-RU" dirty="0"/>
            <a:t>Обучение</a:t>
          </a:r>
          <a:r>
            <a:rPr lang="ru-RU" baseline="0" dirty="0"/>
            <a:t> специалистов в области коррекционной педагогики </a:t>
          </a:r>
          <a:endParaRPr lang="ru-RU" dirty="0"/>
        </a:p>
      </dgm:t>
    </dgm:pt>
    <dgm:pt modelId="{B8ED3597-B596-46E3-AFC7-1FA84560AC49}" type="parTrans" cxnId="{0C8972FB-A079-408D-88D8-9F6F5899B29E}">
      <dgm:prSet/>
      <dgm:spPr/>
      <dgm:t>
        <a:bodyPr/>
        <a:lstStyle/>
        <a:p>
          <a:endParaRPr lang="ru-RU"/>
        </a:p>
      </dgm:t>
    </dgm:pt>
    <dgm:pt modelId="{4886E2C8-B691-4230-B528-BB53D2D3854C}" type="sibTrans" cxnId="{0C8972FB-A079-408D-88D8-9F6F5899B29E}">
      <dgm:prSet/>
      <dgm:spPr/>
      <dgm:t>
        <a:bodyPr/>
        <a:lstStyle/>
        <a:p>
          <a:endParaRPr lang="ru-RU"/>
        </a:p>
      </dgm:t>
    </dgm:pt>
    <dgm:pt modelId="{2EC01EDC-DD70-4AEF-8FC1-598510C0B8B1}">
      <dgm:prSet phldrT="[Текст]"/>
      <dgm:spPr/>
      <dgm:t>
        <a:bodyPr/>
        <a:lstStyle/>
        <a:p>
          <a:r>
            <a:rPr lang="ru-RU" dirty="0"/>
            <a:t>Оказание помощи детям от 0 до 3-х лет и их семьям</a:t>
          </a:r>
        </a:p>
      </dgm:t>
    </dgm:pt>
    <dgm:pt modelId="{060CA34B-706F-4B97-A67A-82251460C76C}" type="parTrans" cxnId="{C042FAE4-47AF-4A53-ACC4-2382C25D49F3}">
      <dgm:prSet/>
      <dgm:spPr/>
      <dgm:t>
        <a:bodyPr/>
        <a:lstStyle/>
        <a:p>
          <a:endParaRPr lang="ru-RU"/>
        </a:p>
      </dgm:t>
    </dgm:pt>
    <dgm:pt modelId="{2C282AD7-EC22-4E2C-A4DF-5FF2762DE77E}" type="sibTrans" cxnId="{C042FAE4-47AF-4A53-ACC4-2382C25D49F3}">
      <dgm:prSet/>
      <dgm:spPr/>
      <dgm:t>
        <a:bodyPr/>
        <a:lstStyle/>
        <a:p>
          <a:endParaRPr lang="ru-RU"/>
        </a:p>
      </dgm:t>
    </dgm:pt>
    <dgm:pt modelId="{DAE75CD1-9812-4963-98BD-7C4946E07C78}" type="pres">
      <dgm:prSet presAssocID="{DAC4D2AF-CAAF-456C-A151-88680F8C6F28}" presName="arrowDiagram" presStyleCnt="0">
        <dgm:presLayoutVars>
          <dgm:chMax val="5"/>
          <dgm:dir/>
          <dgm:resizeHandles val="exact"/>
        </dgm:presLayoutVars>
      </dgm:prSet>
      <dgm:spPr/>
    </dgm:pt>
    <dgm:pt modelId="{8E84C73C-97D7-4950-864C-D1F99FF862AB}" type="pres">
      <dgm:prSet presAssocID="{DAC4D2AF-CAAF-456C-A151-88680F8C6F28}" presName="arrow" presStyleLbl="bgShp" presStyleIdx="0" presStyleCnt="1" custLinFactNeighborX="5129" custLinFactNeighborY="-14072"/>
      <dgm:spPr/>
    </dgm:pt>
    <dgm:pt modelId="{C6C77942-D34D-4BA0-AB41-D9E95C5BDEA0}" type="pres">
      <dgm:prSet presAssocID="{DAC4D2AF-CAAF-456C-A151-88680F8C6F28}" presName="arrowDiagram3" presStyleCnt="0"/>
      <dgm:spPr/>
    </dgm:pt>
    <dgm:pt modelId="{EB9A6C1E-8A03-4EFA-A325-7E1AAA7B0160}" type="pres">
      <dgm:prSet presAssocID="{FC6EADFC-01DE-4989-8290-F7473ADEB7E3}" presName="bullet3a" presStyleLbl="node1" presStyleIdx="0" presStyleCnt="3"/>
      <dgm:spPr/>
    </dgm:pt>
    <dgm:pt modelId="{9A20F61B-5A35-4D5D-ACC0-E214091B8BB7}" type="pres">
      <dgm:prSet presAssocID="{FC6EADFC-01DE-4989-8290-F7473ADEB7E3}" presName="textBox3a" presStyleLbl="revTx" presStyleIdx="0" presStyleCnt="3" custScaleX="151571" custScaleY="75469">
        <dgm:presLayoutVars>
          <dgm:bulletEnabled val="1"/>
        </dgm:presLayoutVars>
      </dgm:prSet>
      <dgm:spPr/>
    </dgm:pt>
    <dgm:pt modelId="{C2E77DDE-B7B7-4900-B58A-3715E32B4A86}" type="pres">
      <dgm:prSet presAssocID="{F980A383-3797-4BAF-9D8E-0B58EEBFC985}" presName="bullet3b" presStyleLbl="node1" presStyleIdx="1" presStyleCnt="3"/>
      <dgm:spPr/>
    </dgm:pt>
    <dgm:pt modelId="{DC8A3690-2EE1-4838-82D3-D2A4B570B00C}" type="pres">
      <dgm:prSet presAssocID="{F980A383-3797-4BAF-9D8E-0B58EEBFC985}" presName="textBox3b" presStyleLbl="revTx" presStyleIdx="1" presStyleCnt="3">
        <dgm:presLayoutVars>
          <dgm:bulletEnabled val="1"/>
        </dgm:presLayoutVars>
      </dgm:prSet>
      <dgm:spPr/>
    </dgm:pt>
    <dgm:pt modelId="{61D213FD-595B-47CF-BB12-C013557F7643}" type="pres">
      <dgm:prSet presAssocID="{2EC01EDC-DD70-4AEF-8FC1-598510C0B8B1}" presName="bullet3c" presStyleLbl="node1" presStyleIdx="2" presStyleCnt="3"/>
      <dgm:spPr/>
    </dgm:pt>
    <dgm:pt modelId="{8151AB61-A247-4527-BD08-F11A5DD4BB84}" type="pres">
      <dgm:prSet presAssocID="{2EC01EDC-DD70-4AEF-8FC1-598510C0B8B1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578E243-753E-4027-88A0-EB3FC8DFFF3B}" type="presOf" srcId="{DAC4D2AF-CAAF-456C-A151-88680F8C6F28}" destId="{DAE75CD1-9812-4963-98BD-7C4946E07C78}" srcOrd="0" destOrd="0" presId="urn:microsoft.com/office/officeart/2005/8/layout/arrow2"/>
    <dgm:cxn modelId="{43678867-AFB2-492F-BAF6-5146C1D7FFD2}" type="presOf" srcId="{2EC01EDC-DD70-4AEF-8FC1-598510C0B8B1}" destId="{8151AB61-A247-4527-BD08-F11A5DD4BB84}" srcOrd="0" destOrd="0" presId="urn:microsoft.com/office/officeart/2005/8/layout/arrow2"/>
    <dgm:cxn modelId="{E2E8637F-E81F-4046-8538-7B5458B641D5}" type="presOf" srcId="{F980A383-3797-4BAF-9D8E-0B58EEBFC985}" destId="{DC8A3690-2EE1-4838-82D3-D2A4B570B00C}" srcOrd="0" destOrd="0" presId="urn:microsoft.com/office/officeart/2005/8/layout/arrow2"/>
    <dgm:cxn modelId="{9C2473DE-40B3-4E0F-99E7-9B1147FB9823}" type="presOf" srcId="{FC6EADFC-01DE-4989-8290-F7473ADEB7E3}" destId="{9A20F61B-5A35-4D5D-ACC0-E214091B8BB7}" srcOrd="0" destOrd="0" presId="urn:microsoft.com/office/officeart/2005/8/layout/arrow2"/>
    <dgm:cxn modelId="{C042FAE4-47AF-4A53-ACC4-2382C25D49F3}" srcId="{DAC4D2AF-CAAF-456C-A151-88680F8C6F28}" destId="{2EC01EDC-DD70-4AEF-8FC1-598510C0B8B1}" srcOrd="2" destOrd="0" parTransId="{060CA34B-706F-4B97-A67A-82251460C76C}" sibTransId="{2C282AD7-EC22-4E2C-A4DF-5FF2762DE77E}"/>
    <dgm:cxn modelId="{46C879F1-C05F-41CF-924D-70804CF30F65}" srcId="{DAC4D2AF-CAAF-456C-A151-88680F8C6F28}" destId="{FC6EADFC-01DE-4989-8290-F7473ADEB7E3}" srcOrd="0" destOrd="0" parTransId="{F1CB3268-D1D0-411E-A046-16276CADE75B}" sibTransId="{EAD2D825-A6D8-4104-A213-39C3B8A94AFE}"/>
    <dgm:cxn modelId="{0C8972FB-A079-408D-88D8-9F6F5899B29E}" srcId="{DAC4D2AF-CAAF-456C-A151-88680F8C6F28}" destId="{F980A383-3797-4BAF-9D8E-0B58EEBFC985}" srcOrd="1" destOrd="0" parTransId="{B8ED3597-B596-46E3-AFC7-1FA84560AC49}" sibTransId="{4886E2C8-B691-4230-B528-BB53D2D3854C}"/>
    <dgm:cxn modelId="{524A0FCE-2E80-405B-96F8-1D5E5038C3E8}" type="presParOf" srcId="{DAE75CD1-9812-4963-98BD-7C4946E07C78}" destId="{8E84C73C-97D7-4950-864C-D1F99FF862AB}" srcOrd="0" destOrd="0" presId="urn:microsoft.com/office/officeart/2005/8/layout/arrow2"/>
    <dgm:cxn modelId="{9137C0CD-1A3C-47E0-8021-C909CF698989}" type="presParOf" srcId="{DAE75CD1-9812-4963-98BD-7C4946E07C78}" destId="{C6C77942-D34D-4BA0-AB41-D9E95C5BDEA0}" srcOrd="1" destOrd="0" presId="urn:microsoft.com/office/officeart/2005/8/layout/arrow2"/>
    <dgm:cxn modelId="{19148124-9278-4F80-843B-691247B82784}" type="presParOf" srcId="{C6C77942-D34D-4BA0-AB41-D9E95C5BDEA0}" destId="{EB9A6C1E-8A03-4EFA-A325-7E1AAA7B0160}" srcOrd="0" destOrd="0" presId="urn:microsoft.com/office/officeart/2005/8/layout/arrow2"/>
    <dgm:cxn modelId="{AB4AE5EB-CB0A-4BA9-A365-66242E76032A}" type="presParOf" srcId="{C6C77942-D34D-4BA0-AB41-D9E95C5BDEA0}" destId="{9A20F61B-5A35-4D5D-ACC0-E214091B8BB7}" srcOrd="1" destOrd="0" presId="urn:microsoft.com/office/officeart/2005/8/layout/arrow2"/>
    <dgm:cxn modelId="{7B8DE6BB-F4B8-49D8-8934-FB0AF3064219}" type="presParOf" srcId="{C6C77942-D34D-4BA0-AB41-D9E95C5BDEA0}" destId="{C2E77DDE-B7B7-4900-B58A-3715E32B4A86}" srcOrd="2" destOrd="0" presId="urn:microsoft.com/office/officeart/2005/8/layout/arrow2"/>
    <dgm:cxn modelId="{D6259269-6F25-4167-8AF7-4E92D43A2CB7}" type="presParOf" srcId="{C6C77942-D34D-4BA0-AB41-D9E95C5BDEA0}" destId="{DC8A3690-2EE1-4838-82D3-D2A4B570B00C}" srcOrd="3" destOrd="0" presId="urn:microsoft.com/office/officeart/2005/8/layout/arrow2"/>
    <dgm:cxn modelId="{3F12993D-0087-4153-8D4C-2D19A0FFC505}" type="presParOf" srcId="{C6C77942-D34D-4BA0-AB41-D9E95C5BDEA0}" destId="{61D213FD-595B-47CF-BB12-C013557F7643}" srcOrd="4" destOrd="0" presId="urn:microsoft.com/office/officeart/2005/8/layout/arrow2"/>
    <dgm:cxn modelId="{ECA5854D-3766-4393-9525-0C6D27D0657A}" type="presParOf" srcId="{C6C77942-D34D-4BA0-AB41-D9E95C5BDEA0}" destId="{8151AB61-A247-4527-BD08-F11A5DD4BB8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EF86D-BB8B-4B48-83B3-8D6FED703BF4}">
      <dsp:nvSpPr>
        <dsp:cNvPr id="0" name=""/>
        <dsp:cNvSpPr/>
      </dsp:nvSpPr>
      <dsp:spPr>
        <a:xfrm>
          <a:off x="3093053" y="436535"/>
          <a:ext cx="2264062" cy="154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В</a:t>
          </a:r>
          <a:r>
            <a:rPr lang="ru-RU" sz="1600" b="0" kern="1200" baseline="0" dirty="0"/>
            <a:t> системе дошкольного </a:t>
          </a:r>
          <a:r>
            <a:rPr lang="ru-RU" sz="1600" b="0" kern="1200" baseline="0" dirty="0" err="1"/>
            <a:t>образова</a:t>
          </a:r>
          <a:r>
            <a:rPr lang="ru-RU" sz="1600" b="0" u="sng" kern="1200" baseline="0" dirty="0" err="1"/>
            <a:t>не</a:t>
          </a:r>
          <a:r>
            <a:rPr lang="ru-RU" sz="1600" b="0" u="sng" kern="1200" baseline="0" dirty="0"/>
            <a:t> предусмотрена специальная помощь детям с задержками в </a:t>
          </a:r>
          <a:r>
            <a:rPr lang="ru-RU" sz="1600" b="0" u="sng" kern="1200" baseline="0" dirty="0" err="1"/>
            <a:t>развитии</a:t>
          </a:r>
          <a:r>
            <a:rPr lang="ru-RU" sz="1600" b="0" kern="1200" baseline="0" dirty="0" err="1"/>
            <a:t>ния</a:t>
          </a:r>
          <a:endParaRPr lang="ru-RU" sz="1600" b="0" u="sng" kern="1200" dirty="0"/>
        </a:p>
      </dsp:txBody>
      <dsp:txXfrm>
        <a:off x="3093053" y="436535"/>
        <a:ext cx="2264062" cy="1547812"/>
      </dsp:txXfrm>
    </dsp:sp>
    <dsp:sp modelId="{D0B25F8D-FDA5-41A4-9344-1D0A01EAA10B}">
      <dsp:nvSpPr>
        <dsp:cNvPr id="0" name=""/>
        <dsp:cNvSpPr/>
      </dsp:nvSpPr>
      <dsp:spPr>
        <a:xfrm>
          <a:off x="2012668" y="672506"/>
          <a:ext cx="2958856" cy="2892775"/>
        </a:xfrm>
        <a:prstGeom prst="circularArrow">
          <a:avLst>
            <a:gd name="adj1" fmla="val 8244"/>
            <a:gd name="adj2" fmla="val 575762"/>
            <a:gd name="adj3" fmla="val 1832021"/>
            <a:gd name="adj4" fmla="val 50633"/>
            <a:gd name="adj5" fmla="val 961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292FC-BC08-4E27-9FF3-9281C4D139DE}">
      <dsp:nvSpPr>
        <dsp:cNvPr id="0" name=""/>
        <dsp:cNvSpPr/>
      </dsp:nvSpPr>
      <dsp:spPr>
        <a:xfrm>
          <a:off x="1773418" y="2691822"/>
          <a:ext cx="2299151" cy="154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Проблема раннего выявления патологий развития </a:t>
          </a:r>
          <a:r>
            <a:rPr lang="ru-RU" sz="1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детей, оказание ранней помощи</a:t>
          </a:r>
        </a:p>
      </dsp:txBody>
      <dsp:txXfrm>
        <a:off x="1773418" y="2691822"/>
        <a:ext cx="2299151" cy="1547812"/>
      </dsp:txXfrm>
    </dsp:sp>
    <dsp:sp modelId="{A8644116-5220-4B46-B0B6-8CF960517E31}">
      <dsp:nvSpPr>
        <dsp:cNvPr id="0" name=""/>
        <dsp:cNvSpPr/>
      </dsp:nvSpPr>
      <dsp:spPr>
        <a:xfrm>
          <a:off x="922477" y="639447"/>
          <a:ext cx="2793123" cy="2837714"/>
        </a:xfrm>
        <a:prstGeom prst="circularArrow">
          <a:avLst>
            <a:gd name="adj1" fmla="val 8244"/>
            <a:gd name="adj2" fmla="val 575762"/>
            <a:gd name="adj3" fmla="val 8836967"/>
            <a:gd name="adj4" fmla="val 8392217"/>
            <a:gd name="adj5" fmla="val 9618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C6AE3-56C8-4FA8-8785-3570AF44A60C}">
      <dsp:nvSpPr>
        <dsp:cNvPr id="0" name=""/>
        <dsp:cNvSpPr/>
      </dsp:nvSpPr>
      <dsp:spPr>
        <a:xfrm>
          <a:off x="738883" y="-131720"/>
          <a:ext cx="1764041" cy="268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Проблема системы ДПО, </a:t>
          </a:r>
          <a:r>
            <a:rPr lang="ru-RU" sz="1600" u="sng" kern="1200" dirty="0"/>
            <a:t>недостаток повышения квалификации по раннему развитию </a:t>
          </a:r>
          <a:r>
            <a:rPr lang="ru-RU" sz="1600" kern="1200" dirty="0"/>
            <a:t>детей для логопедов, </a:t>
          </a:r>
          <a:r>
            <a:rPr lang="ru-RU" sz="1600" kern="1200" dirty="0" err="1"/>
            <a:t>нейропсихологов</a:t>
          </a:r>
          <a:r>
            <a:rPr lang="ru-RU" sz="1600" kern="1200" dirty="0"/>
            <a:t>, психологов</a:t>
          </a:r>
        </a:p>
      </dsp:txBody>
      <dsp:txXfrm>
        <a:off x="738883" y="-131720"/>
        <a:ext cx="1764041" cy="2684324"/>
      </dsp:txXfrm>
    </dsp:sp>
    <dsp:sp modelId="{51BAADE9-6161-4470-B803-3540391D7C38}">
      <dsp:nvSpPr>
        <dsp:cNvPr id="0" name=""/>
        <dsp:cNvSpPr/>
      </dsp:nvSpPr>
      <dsp:spPr>
        <a:xfrm>
          <a:off x="1247812" y="-352060"/>
          <a:ext cx="3165190" cy="4003230"/>
        </a:xfrm>
        <a:prstGeom prst="circularArrow">
          <a:avLst>
            <a:gd name="adj1" fmla="val 8244"/>
            <a:gd name="adj2" fmla="val 575762"/>
            <a:gd name="adj3" fmla="val 16013905"/>
            <a:gd name="adj4" fmla="val 15226572"/>
            <a:gd name="adj5" fmla="val 9618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4C73C-97D7-4950-864C-D1F99FF862AB}">
      <dsp:nvSpPr>
        <dsp:cNvPr id="0" name=""/>
        <dsp:cNvSpPr/>
      </dsp:nvSpPr>
      <dsp:spPr>
        <a:xfrm>
          <a:off x="172474" y="0"/>
          <a:ext cx="5761944" cy="36012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A6C1E-8A03-4EFA-A325-7E1AAA7B0160}">
      <dsp:nvSpPr>
        <dsp:cNvPr id="0" name=""/>
        <dsp:cNvSpPr/>
      </dsp:nvSpPr>
      <dsp:spPr>
        <a:xfrm>
          <a:off x="818004" y="2485558"/>
          <a:ext cx="149810" cy="1498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20F61B-5A35-4D5D-ACC0-E214091B8BB7}">
      <dsp:nvSpPr>
        <dsp:cNvPr id="0" name=""/>
        <dsp:cNvSpPr/>
      </dsp:nvSpPr>
      <dsp:spPr>
        <a:xfrm>
          <a:off x="546730" y="2688117"/>
          <a:ext cx="2034890" cy="78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82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Развитие</a:t>
          </a:r>
          <a:r>
            <a:rPr lang="ru-RU" sz="1300" kern="1200" baseline="0" dirty="0"/>
            <a:t> системы ДПО</a:t>
          </a:r>
          <a:endParaRPr lang="ru-RU" sz="1300" kern="1200" dirty="0"/>
        </a:p>
      </dsp:txBody>
      <dsp:txXfrm>
        <a:off x="546730" y="2688117"/>
        <a:ext cx="2034890" cy="785444"/>
      </dsp:txXfrm>
    </dsp:sp>
    <dsp:sp modelId="{C2E77DDE-B7B7-4900-B58A-3715E32B4A86}">
      <dsp:nvSpPr>
        <dsp:cNvPr id="0" name=""/>
        <dsp:cNvSpPr/>
      </dsp:nvSpPr>
      <dsp:spPr>
        <a:xfrm>
          <a:off x="2140370" y="1506748"/>
          <a:ext cx="270811" cy="270811"/>
        </a:xfrm>
        <a:prstGeom prst="ellipse">
          <a:avLst/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8A3690-2EE1-4838-82D3-D2A4B570B00C}">
      <dsp:nvSpPr>
        <dsp:cNvPr id="0" name=""/>
        <dsp:cNvSpPr/>
      </dsp:nvSpPr>
      <dsp:spPr>
        <a:xfrm>
          <a:off x="2275776" y="1642154"/>
          <a:ext cx="1382866" cy="195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97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Обучение</a:t>
          </a:r>
          <a:r>
            <a:rPr lang="ru-RU" sz="1300" kern="1200" baseline="0" dirty="0"/>
            <a:t> специалистов в области коррекционной педагогики </a:t>
          </a:r>
          <a:endParaRPr lang="ru-RU" sz="1300" kern="1200" dirty="0"/>
        </a:p>
      </dsp:txBody>
      <dsp:txXfrm>
        <a:off x="2275776" y="1642154"/>
        <a:ext cx="1382866" cy="1959060"/>
      </dsp:txXfrm>
    </dsp:sp>
    <dsp:sp modelId="{61D213FD-595B-47CF-BB12-C013557F7643}">
      <dsp:nvSpPr>
        <dsp:cNvPr id="0" name=""/>
        <dsp:cNvSpPr/>
      </dsp:nvSpPr>
      <dsp:spPr>
        <a:xfrm>
          <a:off x="3730667" y="911107"/>
          <a:ext cx="374526" cy="374526"/>
        </a:xfrm>
        <a:prstGeom prst="ellipse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51AB61-A247-4527-BD08-F11A5DD4BB84}">
      <dsp:nvSpPr>
        <dsp:cNvPr id="0" name=""/>
        <dsp:cNvSpPr/>
      </dsp:nvSpPr>
      <dsp:spPr>
        <a:xfrm>
          <a:off x="3917930" y="1098370"/>
          <a:ext cx="1382866" cy="2502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5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Оказание помощи детям от 0 до 3-х лет и их семьям</a:t>
          </a:r>
        </a:p>
      </dsp:txBody>
      <dsp:txXfrm>
        <a:off x="3917930" y="1098370"/>
        <a:ext cx="1382866" cy="250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c67d0a74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g22c67d0a74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cbdce98a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cbdce98a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c67d0a74f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c67d0a74f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c67d0a74f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2c67d0a74f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c67d0a74f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2c67d0a74f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c67d0a74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g22c67d0a74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c67d0a74f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2c67d0a74f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c67d0a74f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2c67d0a74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c67d0a74f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2c67d0a74f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cbdce98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2cbdce98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c67d0a74f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2c67d0a74f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a9897d9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5a9897d9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c67d0a74f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2c67d0a74f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8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0" name="Google Shape;80;p21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1_Title and body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2"/>
          <p:cNvPicPr preferRelativeResize="0"/>
          <p:nvPr/>
        </p:nvPicPr>
        <p:blipFill rotWithShape="1">
          <a:blip r:embed="rId2">
            <a:alphaModFix/>
          </a:blip>
          <a:srcRect t="1756" r="2181" b="4320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2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7" name="Google Shape;87;p22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3" name="Google Shape;93;p23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9" name="Google Shape;99;p24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2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 descr="E:\-=Tanya=-\2035 Работа\-=Айдентика 2035=-\лого университета\Univer20_35_RGB_white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56817" y="780883"/>
            <a:ext cx="4655700" cy="16157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dirty="0"/>
              <a:t>Онлайн-платформа</a:t>
            </a:r>
            <a:br>
              <a:rPr lang="ru-RU" sz="3100" dirty="0"/>
            </a:br>
            <a:r>
              <a:rPr lang="ru-RU" sz="3100" dirty="0"/>
              <a:t>ДПО «Раннее развитие детей»</a:t>
            </a:r>
            <a:endParaRPr sz="3100"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3825300" cy="55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5">
            <a:alphaModFix/>
          </a:blip>
          <a:srcRect l="48519"/>
          <a:stretch/>
        </p:blipFill>
        <p:spPr>
          <a:xfrm>
            <a:off x="5224606" y="669600"/>
            <a:ext cx="2832753" cy="44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/>
          <p:nvPr/>
        </p:nvSpPr>
        <p:spPr>
          <a:xfrm>
            <a:off x="5224661" y="0"/>
            <a:ext cx="2832600" cy="109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5"/>
          <p:cNvSpPr/>
          <p:nvPr/>
        </p:nvSpPr>
        <p:spPr>
          <a:xfrm>
            <a:off x="8057357" y="1098450"/>
            <a:ext cx="1086600" cy="237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25"/>
          <p:cNvSpPr/>
          <p:nvPr/>
        </p:nvSpPr>
        <p:spPr>
          <a:xfrm rot="10800000" flipH="1">
            <a:off x="8057357" y="3469800"/>
            <a:ext cx="1086600" cy="16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25"/>
          <p:cNvSpPr/>
          <p:nvPr/>
        </p:nvSpPr>
        <p:spPr>
          <a:xfrm>
            <a:off x="8057499" y="0"/>
            <a:ext cx="1086600" cy="109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2402" y="252469"/>
            <a:ext cx="756788" cy="5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s://avatars.mds.yandex.net/i?id=189c6669ae55c4af0189011ec89c6ea5-466254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630" y="0"/>
            <a:ext cx="4572000" cy="2400301"/>
          </a:xfrm>
          <a:prstGeom prst="rect">
            <a:avLst/>
          </a:prstGeom>
          <a:noFill/>
        </p:spPr>
      </p:pic>
      <p:pic>
        <p:nvPicPr>
          <p:cNvPr id="9224" name="Picture 8" descr="https://avatars.mds.yandex.net/i?id=8066fc73ac48113a4be6dd78547187390f54dc97-945645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64825"/>
            <a:ext cx="4572000" cy="1703254"/>
          </a:xfrm>
          <a:prstGeom prst="rect">
            <a:avLst/>
          </a:prstGeom>
          <a:noFill/>
        </p:spPr>
      </p:pic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137328" y="0"/>
            <a:ext cx="4655700" cy="600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Raleway"/>
                <a:ea typeface="Raleway"/>
                <a:cs typeface="Raleway"/>
                <a:sym typeface="Raleway"/>
              </a:rPr>
              <a:t>ТЕКУЩИЕ РЕЗУЛЬТАТЫ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34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236;p34"/>
          <p:cNvSpPr txBox="1">
            <a:spLocks/>
          </p:cNvSpPr>
          <p:nvPr/>
        </p:nvSpPr>
        <p:spPr>
          <a:xfrm>
            <a:off x="528811" y="2060153"/>
            <a:ext cx="3580482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200"/>
              <a:buFont typeface="Raleway"/>
              <a:buNone/>
              <a:tabLst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Raleway"/>
                <a:cs typeface="Times New Roman" pitchFamily="18" charset="0"/>
                <a:sym typeface="Raleway"/>
              </a:rPr>
              <a:t>2. Мы уже начали  разрабатывать курс!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Raleway"/>
              <a:cs typeface="Times New Roman" pitchFamily="18" charset="0"/>
              <a:sym typeface="Raleway"/>
            </a:endParaRPr>
          </a:p>
        </p:txBody>
      </p:sp>
      <p:sp>
        <p:nvSpPr>
          <p:cNvPr id="9220" name="AutoShape 4" descr="https://sc02.alicdn.com/kf/HTB1xj9riYYI8KJjy0Faq6zAiVXap/230846181/HTB1xj9riYYI8KJjy0Faq6zAiVX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sc02.alicdn.com/kf/HTB1xj9riYYI8KJjy0Faq6zAiVXap/230846181/HTB1xj9riYYI8KJjy0Faq6zAiVX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s://sun9-17.userapi.com/impf/Y8FFhr4IUYot0MpmyQ2_kbSKM9XU2Yh5Fa1UHQ/YyUK2Nkbdkg.jpg?size=1920x768&amp;quality=95&amp;crop=0,206,1728,690&amp;sign=e3ccf6bd91717c009a3fa9d35f9d4d9c&amp;type=cover_group"/>
          <p:cNvPicPr>
            <a:picLocks noChangeAspect="1" noChangeArrowheads="1"/>
          </p:cNvPicPr>
          <p:nvPr/>
        </p:nvPicPr>
        <p:blipFill>
          <a:blip r:embed="rId5"/>
          <a:srcRect l="17962" t="16823" r="18851" b="-417"/>
          <a:stretch>
            <a:fillRect/>
          </a:stretch>
        </p:blipFill>
        <p:spPr bwMode="auto">
          <a:xfrm>
            <a:off x="187287" y="3348577"/>
            <a:ext cx="4318887" cy="157458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373696" y="2732183"/>
            <a:ext cx="3481330" cy="67202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3. Готовим к запуску рекламу!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78805" y="958468"/>
            <a:ext cx="4010140" cy="9915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1.Обсуждаем проблему </a:t>
            </a:r>
          </a:p>
          <a:p>
            <a:pPr algn="ctr"/>
            <a:r>
              <a:rPr lang="ru-RU" sz="2400" b="1" dirty="0"/>
              <a:t>со специалистами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56817" y="278156"/>
            <a:ext cx="4655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</a:rPr>
              <a:t>КОМАНДА СТАРТАПА</a:t>
            </a:r>
            <a:endParaRPr sz="3000">
              <a:solidFill>
                <a:schemeClr val="dk1"/>
              </a:solidFill>
            </a:endParaRPr>
          </a:p>
        </p:txBody>
      </p:sp>
      <p:graphicFrame>
        <p:nvGraphicFramePr>
          <p:cNvPr id="246" name="Google Shape;246;p35"/>
          <p:cNvGraphicFramePr/>
          <p:nvPr>
            <p:extLst>
              <p:ext uri="{D42A27DB-BD31-4B8C-83A1-F6EECF244321}">
                <p14:modId xmlns:p14="http://schemas.microsoft.com/office/powerpoint/2010/main" val="1239562799"/>
              </p:ext>
            </p:extLst>
          </p:nvPr>
        </p:nvGraphicFramePr>
        <p:xfrm>
          <a:off x="474133" y="921625"/>
          <a:ext cx="5004027" cy="1545903"/>
        </p:xfrm>
        <a:graphic>
          <a:graphicData uri="http://schemas.openxmlformats.org/drawingml/2006/table">
            <a:tbl>
              <a:tblPr>
                <a:noFill/>
                <a:tableStyleId>{5D8EF973-1A00-4071-B871-1F52D5C98E94}</a:tableStyleId>
              </a:tblPr>
              <a:tblGrid>
                <a:gridCol w="249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1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7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ЛИДЕР (CEO)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Ширяева Виктория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9" name="Google Shape;249;p3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1258178" y="240808"/>
            <a:ext cx="4655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800" b="1" dirty="0">
                <a:solidFill>
                  <a:schemeClr val="dk1"/>
                </a:solidFill>
              </a:rPr>
              <a:t>ПЛАНЫ РАЗВИТИЯ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456824" y="881349"/>
            <a:ext cx="8081247" cy="144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ru" sz="1600" b="1" dirty="0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Планы развития, основные укрупненные задачи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ru" sz="1600" b="1" dirty="0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Подготовить программу обучения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ru" sz="1600" b="1" dirty="0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Структурировать материалы курса по раннему развитию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ru" sz="1600" b="1" dirty="0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Запустить рекламму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ru" sz="1600" b="1" dirty="0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Создание макета онлайн –платформы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ru" sz="1600" b="1" dirty="0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Разработка онлайн-платформы</a:t>
            </a:r>
            <a:endParaRPr sz="1600" b="1" dirty="0">
              <a:solidFill>
                <a:srgbClr val="132C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endParaRPr sz="1300" dirty="0">
              <a:solidFill>
                <a:srgbClr val="132C4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300"/>
              <a:buAutoNum type="arabicParenR"/>
            </a:pPr>
            <a:endParaRPr sz="1300" dirty="0">
              <a:solidFill>
                <a:srgbClr val="132C4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300"/>
              <a:buAutoNum type="arabicParenR"/>
            </a:pPr>
            <a:endParaRPr sz="1300" dirty="0">
              <a:solidFill>
                <a:srgbClr val="132C4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300"/>
              <a:buAutoNum type="arabicParenR"/>
            </a:pPr>
            <a:r>
              <a:rPr lang="ru" sz="1300" dirty="0">
                <a:solidFill>
                  <a:srgbClr val="132C40"/>
                </a:solidFill>
              </a:rPr>
              <a:t> </a:t>
            </a:r>
            <a:endParaRPr sz="1300" dirty="0">
              <a:solidFill>
                <a:srgbClr val="132C40"/>
              </a:solidFill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456818" y="152662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15" y="215562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69" name="Google Shape;269;p36"/>
          <p:cNvGraphicFramePr/>
          <p:nvPr>
            <p:extLst>
              <p:ext uri="{D42A27DB-BD31-4B8C-83A1-F6EECF244321}">
                <p14:modId xmlns:p14="http://schemas.microsoft.com/office/powerpoint/2010/main" val="2201708347"/>
              </p:ext>
            </p:extLst>
          </p:nvPr>
        </p:nvGraphicFramePr>
        <p:xfrm>
          <a:off x="520166" y="3040006"/>
          <a:ext cx="7532025" cy="1941261"/>
        </p:xfrm>
        <a:graphic>
          <a:graphicData uri="http://schemas.openxmlformats.org/drawingml/2006/table">
            <a:tbl>
              <a:tblPr>
                <a:noFill/>
                <a:tableStyleId>{5D8EF973-1A00-4071-B871-1F52D5C98E94}</a:tableStyleId>
              </a:tblPr>
              <a:tblGrid>
                <a:gridCol w="33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3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ДЕЛАЕМ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СРОК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ОТВЕТСТВЕННЫЙ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Разрабатываем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программу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2</a:t>
                      </a:r>
                      <a:r>
                        <a:rPr lang="ru-RU" sz="1100" baseline="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недели</a:t>
                      </a:r>
                      <a:endParaRPr sz="1100" dirty="0">
                        <a:solidFill>
                          <a:srgbClr val="132C40"/>
                        </a:solidFill>
                        <a:latin typeface="Times New Roman" pitchFamily="18" charset="0"/>
                        <a:ea typeface="Raleway SemiBold"/>
                        <a:cs typeface="Times New Roman" pitchFamily="18" charset="0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 Ширяева В.С.</a:t>
                      </a:r>
                      <a:endParaRPr sz="1100" dirty="0">
                        <a:solidFill>
                          <a:srgbClr val="132C40"/>
                        </a:solidFill>
                        <a:latin typeface="Times New Roman" pitchFamily="18" charset="0"/>
                        <a:ea typeface="Raleway SemiBold"/>
                        <a:cs typeface="Times New Roman" pitchFamily="18" charset="0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Запускаем рекламу обучения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3 недели</a:t>
                      </a:r>
                      <a:endParaRPr sz="1100" dirty="0">
                        <a:solidFill>
                          <a:srgbClr val="132C40"/>
                        </a:solidFill>
                        <a:latin typeface="Times New Roman" pitchFamily="18" charset="0"/>
                        <a:ea typeface="Raleway SemiBold"/>
                        <a:cs typeface="Times New Roman" pitchFamily="18" charset="0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Жарикова</a:t>
                      </a:r>
                      <a:r>
                        <a:rPr lang="ru-RU" sz="110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 И.А.</a:t>
                      </a:r>
                      <a:endParaRPr sz="1100" dirty="0">
                        <a:solidFill>
                          <a:srgbClr val="132C40"/>
                        </a:solidFill>
                        <a:latin typeface="Times New Roman" pitchFamily="18" charset="0"/>
                        <a:ea typeface="Raleway SemiBold"/>
                        <a:cs typeface="Times New Roman" pitchFamily="18" charset="0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Разрабатываем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макет </a:t>
                      </a:r>
                      <a:r>
                        <a:rPr lang="ru-RU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-платформы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4 недели</a:t>
                      </a:r>
                      <a:endParaRPr sz="1100" dirty="0">
                        <a:solidFill>
                          <a:srgbClr val="132C40"/>
                        </a:solidFill>
                        <a:latin typeface="Times New Roman" pitchFamily="18" charset="0"/>
                        <a:ea typeface="Raleway SemiBold"/>
                        <a:cs typeface="Times New Roman" pitchFamily="18" charset="0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Стерхова</a:t>
                      </a:r>
                      <a:r>
                        <a:rPr lang="ru-RU" sz="1100" baseline="0" dirty="0">
                          <a:solidFill>
                            <a:srgbClr val="132C40"/>
                          </a:solidFill>
                          <a:latin typeface="Times New Roman" pitchFamily="18" charset="0"/>
                          <a:ea typeface="Raleway SemiBold"/>
                          <a:cs typeface="Times New Roman" pitchFamily="18" charset="0"/>
                          <a:sym typeface="Raleway SemiBold"/>
                        </a:rPr>
                        <a:t> А.А.</a:t>
                      </a:r>
                      <a:endParaRPr sz="1100" dirty="0">
                        <a:solidFill>
                          <a:srgbClr val="132C40"/>
                        </a:solidFill>
                        <a:latin typeface="Times New Roman" pitchFamily="18" charset="0"/>
                        <a:ea typeface="Raleway SemiBold"/>
                        <a:cs typeface="Times New Roman" pitchFamily="18" charset="0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0" name="Google Shape;270;p36"/>
          <p:cNvSpPr txBox="1"/>
          <p:nvPr/>
        </p:nvSpPr>
        <p:spPr>
          <a:xfrm>
            <a:off x="1733848" y="2676275"/>
            <a:ext cx="50214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ru" sz="1800" b="1" dirty="0">
                <a:solidFill>
                  <a:srgbClr val="132C40"/>
                </a:solidFill>
                <a:latin typeface="Times New Roman" pitchFamily="18" charset="0"/>
                <a:ea typeface="Raleway"/>
                <a:cs typeface="Times New Roman" pitchFamily="18" charset="0"/>
                <a:sym typeface="Raleway"/>
              </a:rPr>
              <a:t>План-график на ближайшие 2-4  недели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i?id=4347929cdfd4470c4a937b88a0df7bd903cf8c77-10685755-images-thumbs&amp;n=13"/>
          <p:cNvPicPr>
            <a:picLocks noChangeAspect="1" noChangeArrowheads="1"/>
          </p:cNvPicPr>
          <p:nvPr/>
        </p:nvPicPr>
        <p:blipFill>
          <a:blip r:embed="rId3"/>
          <a:srcRect r="12255"/>
          <a:stretch>
            <a:fillRect/>
          </a:stretch>
        </p:blipFill>
        <p:spPr bwMode="auto">
          <a:xfrm>
            <a:off x="0" y="3063217"/>
            <a:ext cx="1554931" cy="1805963"/>
          </a:xfrm>
          <a:prstGeom prst="rect">
            <a:avLst/>
          </a:prstGeom>
          <a:noFill/>
        </p:spPr>
      </p:pic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1128846" y="519063"/>
            <a:ext cx="426941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b="1" dirty="0">
                <a:solidFill>
                  <a:schemeClr val="dk1"/>
                </a:solidFill>
              </a:rPr>
              <a:t>КОНТАКТЫ ЛИДЕРА</a:t>
            </a:r>
            <a:endParaRPr sz="3000" b="1" dirty="0">
              <a:solidFill>
                <a:schemeClr val="dk1"/>
              </a:solidFill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1394460" y="2167316"/>
            <a:ext cx="3495790" cy="248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 b="1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+7-919-946-32-78</a:t>
            </a:r>
            <a:endParaRPr lang="ru-RU" sz="2400" b="1" dirty="0">
              <a:solidFill>
                <a:srgbClr val="132C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400" b="1" dirty="0">
              <a:solidFill>
                <a:srgbClr val="132C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400" b="1" dirty="0">
              <a:solidFill>
                <a:srgbClr val="132C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64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>
                <a:solidFill>
                  <a:srgbClr val="132C40"/>
                </a:solidFill>
                <a:latin typeface="Times New Roman" pitchFamily="18" charset="0"/>
                <a:cs typeface="Times New Roman" pitchFamily="18" charset="0"/>
              </a:rPr>
              <a:t>v.shiryaeva@bk.ru</a:t>
            </a:r>
            <a:endParaRPr sz="2400" b="1" dirty="0">
              <a:solidFill>
                <a:srgbClr val="132C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93" y="656231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6" name="Picture 4" descr="https://avatars.mds.yandex.net/i?id=a4a69972346c48e4486c2efc74c792d6b1e8c90a-10808983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88" y="1909075"/>
            <a:ext cx="1156771" cy="113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7229232" y="0"/>
            <a:ext cx="1914000" cy="369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7494444" y="3461532"/>
            <a:ext cx="1648500" cy="16938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494443" y="321818"/>
            <a:ext cx="1648500" cy="15699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7494443" y="1891712"/>
            <a:ext cx="1648500" cy="15699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182" y="3916831"/>
            <a:ext cx="869415" cy="86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189" y="671990"/>
            <a:ext cx="869415" cy="8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/>
          <p:nvPr/>
        </p:nvSpPr>
        <p:spPr>
          <a:xfrm>
            <a:off x="7229232" y="309844"/>
            <a:ext cx="265500" cy="48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169394" y="0"/>
            <a:ext cx="6208200" cy="61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АКТУАЛЬНОСТЬ ПРОЕКТА</a:t>
            </a:r>
            <a:endParaRPr sz="3000" dirty="0">
              <a:solidFill>
                <a:srgbClr val="8F00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33" name="Google Shape;133;p26"/>
          <p:cNvGrpSpPr/>
          <p:nvPr/>
        </p:nvGrpSpPr>
        <p:grpSpPr>
          <a:xfrm>
            <a:off x="0" y="681925"/>
            <a:ext cx="4728304" cy="97200"/>
            <a:chOff x="0" y="692501"/>
            <a:chExt cx="2624940" cy="97200"/>
          </a:xfrm>
        </p:grpSpPr>
        <p:sp>
          <p:nvSpPr>
            <p:cNvPr id="134" name="Google Shape;134;p26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25845" y="3734718"/>
            <a:ext cx="6802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Недостаток курсов повышения квалификации в целом системе ДПО по направлению по раннему развитию детей (от 0 до 3 лет)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8303" y="793215"/>
            <a:ext cx="6654188" cy="100253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Запрос родителей на поиск специалиста своему ребенку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3216924" y="1685580"/>
            <a:ext cx="495759" cy="429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3046" y="2192357"/>
            <a:ext cx="5508433" cy="8593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Ограниченное количество специалистов</a:t>
            </a:r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3249976" y="3161841"/>
            <a:ext cx="462709" cy="539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1338167" y="651265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ЦЕЛЕВАЯ АУДИТОРИЯ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7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30" y="656240"/>
            <a:ext cx="539947" cy="53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https://fsd.multiurok.ru/html/2020/04/20/s_5e9dfddcbd3a5/1424667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4460" y="1314449"/>
            <a:ext cx="3415712" cy="3069919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3108960" y="2800351"/>
            <a:ext cx="5623560" cy="4571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49190" y="1223010"/>
            <a:ext cx="3669030" cy="1451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Логопеды, нейропсихологи, психологи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9147" y="4439798"/>
            <a:ext cx="7987229" cy="55084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Логопедам,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нейропсихологам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подходят общепедагогические курсы, нужен курс сочетающий знания  общей и специальной коррекционной педагогики.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1426301" y="197507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ПРОБЛЕМА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478852" y="218763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742" y="281662"/>
            <a:ext cx="539947" cy="5399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/>
        </p:nvGraphicFramePr>
        <p:xfrm>
          <a:off x="1788405" y="1035586"/>
          <a:ext cx="6096000" cy="410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06" name="AutoShape 2" descr="https://top-fon.com/uploads/posts/2023-01/1674647948_top-fon-com-p-fon-dlya-prezentatsii-kirpichiki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top-fon.com/uploads/posts/2023-01/1674647948_top-fon-com-p-fon-dlya-prezentatsii-kirpichiki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avatars.mds.yandex.net/i?id=d1fc77961d49447fb1938369a176a882711dfd50-9181720-images-thumbs&amp;n=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980" y="1366091"/>
            <a:ext cx="1948647" cy="123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avatars.mds.yandex.net/i?id=d0c20f49ed42849cb357b34a406c1ec9-5870427-images-thumbs&amp;n=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23215" y="0"/>
            <a:ext cx="1958077" cy="137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s://i06.fotocdn.net/s122/2d1605a53b8267ac/public_pin_l/279826605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77089" y="2765234"/>
            <a:ext cx="1355075" cy="113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280548" y="981770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РЕШЕНИЕ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478852" y="141645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755" y="182510"/>
            <a:ext cx="539947" cy="5399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/>
        </p:nvGraphicFramePr>
        <p:xfrm>
          <a:off x="1656203" y="705079"/>
          <a:ext cx="5934419" cy="360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50843" y="4307596"/>
            <a:ext cx="4208444" cy="5508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</a:rPr>
              <a:t>Онлайн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- платформа</a:t>
            </a:r>
          </a:p>
        </p:txBody>
      </p:sp>
      <p:pic>
        <p:nvPicPr>
          <p:cNvPr id="19458" name="Picture 2" descr="https://avatars.mds.yandex.net/i?id=6bfd947cb3251c15faf102be5c421d40_l-9083123-images-thumbs&amp;n=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8467" y="1845777"/>
            <a:ext cx="1630497" cy="1327081"/>
          </a:xfrm>
          <a:prstGeom prst="rect">
            <a:avLst/>
          </a:prstGeom>
          <a:noFill/>
        </p:spPr>
      </p:pic>
      <p:pic>
        <p:nvPicPr>
          <p:cNvPr id="19460" name="Picture 4" descr="https://telegra.ph/file/d291f6dca52e6761e1ab3.jpg"/>
          <p:cNvPicPr>
            <a:picLocks noChangeAspect="1" noChangeArrowheads="1"/>
          </p:cNvPicPr>
          <p:nvPr/>
        </p:nvPicPr>
        <p:blipFill>
          <a:blip r:embed="rId10"/>
          <a:srcRect l="21258" t="6351" r="27761" b="8326"/>
          <a:stretch>
            <a:fillRect/>
          </a:stretch>
        </p:blipFill>
        <p:spPr bwMode="auto">
          <a:xfrm>
            <a:off x="2732185" y="738129"/>
            <a:ext cx="1311006" cy="1311007"/>
          </a:xfrm>
          <a:prstGeom prst="rect">
            <a:avLst/>
          </a:prstGeom>
          <a:noFill/>
        </p:spPr>
      </p:pic>
      <p:pic>
        <p:nvPicPr>
          <p:cNvPr id="19462" name="Picture 6" descr="https://avatars.mds.yandex.net/i?id=e514c0450c9e3a065ada0509149082a05563ef24-9264009-images-thumbs&amp;ref=rim&amp;n=33&amp;w=145&amp;h=2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3017" y="132203"/>
            <a:ext cx="1059637" cy="1311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Марина\Desktop\1678998806_vsegda-pomnim-com-p-brilliant-na-belom-fone-foto-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b="18958"/>
          <a:stretch>
            <a:fillRect/>
          </a:stretch>
        </p:blipFill>
        <p:spPr bwMode="auto">
          <a:xfrm>
            <a:off x="0" y="1531343"/>
            <a:ext cx="9144000" cy="4285563"/>
          </a:xfrm>
          <a:prstGeom prst="rect">
            <a:avLst/>
          </a:prstGeom>
          <a:noFill/>
        </p:spPr>
      </p:pic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63557" y="0"/>
            <a:ext cx="8780443" cy="57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ЦЕННОСТЬ, ЦЕННОСТНОЕ ПРЕДЛОЖЕНИЕ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17412" name="AutoShape 4" descr="https://top-fon.com/uploads/posts/2023-01/1674717890_top-fon-com-p-fon-dlya-prezentatsii-dragotsennie-kamni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8304" y="550843"/>
            <a:ext cx="4274543" cy="17847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Новые клиенты</a:t>
            </a:r>
          </a:p>
          <a:p>
            <a:pPr algn="ctr"/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Равно 18"/>
          <p:cNvSpPr/>
          <p:nvPr/>
        </p:nvSpPr>
        <p:spPr>
          <a:xfrm>
            <a:off x="3811836" y="1068636"/>
            <a:ext cx="672029" cy="374573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16068" y="1696598"/>
            <a:ext cx="4527932" cy="9364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Вы ЛИДЕР на рынке образовательных услуг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983036"/>
            <a:ext cx="3668616" cy="870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Новые компетенции</a:t>
            </a:r>
          </a:p>
          <a:p>
            <a:pPr algn="ctr"/>
            <a:endParaRPr lang="ru-RU" dirty="0"/>
          </a:p>
        </p:txBody>
      </p:sp>
      <p:sp>
        <p:nvSpPr>
          <p:cNvPr id="22" name="Равно 21"/>
          <p:cNvSpPr/>
          <p:nvPr/>
        </p:nvSpPr>
        <p:spPr>
          <a:xfrm>
            <a:off x="3909152" y="2058318"/>
            <a:ext cx="672029" cy="374573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68606" y="892366"/>
            <a:ext cx="3712685" cy="5949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заработает больше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478852" y="366761"/>
            <a:ext cx="15684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356741" y="1271651"/>
            <a:ext cx="3102555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tx1">
                    <a:lumMod val="75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ЦЕЛЕВАЯ АУДИТОРИЯ</a:t>
            </a: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484742" y="321447"/>
            <a:ext cx="4583708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chemeClr val="lt1"/>
                </a:solidFill>
              </a:rPr>
              <a:t>РЫНОК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31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97;p31"/>
          <p:cNvSpPr txBox="1"/>
          <p:nvPr/>
        </p:nvSpPr>
        <p:spPr>
          <a:xfrm>
            <a:off x="6026228" y="2151165"/>
            <a:ext cx="2719328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</a:t>
            </a:r>
            <a:r>
              <a:rPr lang="ru" sz="1600" b="1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ТОИМОСТЬ ОБУЧЕНИЯ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80 000 руб.</a:t>
            </a:r>
          </a:p>
        </p:txBody>
      </p:sp>
      <p:sp>
        <p:nvSpPr>
          <p:cNvPr id="13" name="Google Shape;197;p31"/>
          <p:cNvSpPr txBox="1"/>
          <p:nvPr/>
        </p:nvSpPr>
        <p:spPr>
          <a:xfrm>
            <a:off x="4208441" y="3504404"/>
            <a:ext cx="4560985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 ПЕРВЫЙ  ГОД   СМОЖЕМ ЗАРАБОТАТЬ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4 000 000 руб. </a:t>
            </a:r>
            <a:r>
              <a:rPr lang="ru-RU" sz="1800" b="1" dirty="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</a:t>
            </a:r>
            <a:r>
              <a:rPr lang="ru" sz="1800" b="1" dirty="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более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434728" y="616945"/>
            <a:ext cx="10796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57600" y="396608"/>
            <a:ext cx="3183875" cy="5067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2"/>
                </a:solidFill>
              </a:rPr>
              <a:t>ОБРАЗОВАТЕЛЬНЫХ УСЛУГ</a:t>
            </a:r>
          </a:p>
        </p:txBody>
      </p:sp>
      <p:pic>
        <p:nvPicPr>
          <p:cNvPr id="14338" name="Picture 2" descr="https://avatars.mds.yandex.net/i?id=28e4dae0a40e1263a7789cc8529566dd24dbe12a-1138638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56" y="1663948"/>
            <a:ext cx="3150824" cy="177233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0506" y="3525398"/>
            <a:ext cx="3150824" cy="63897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Логопеды, </a:t>
            </a:r>
            <a:r>
              <a:rPr lang="ru-RU" b="1" dirty="0" err="1">
                <a:solidFill>
                  <a:schemeClr val="bg2"/>
                </a:solidFill>
              </a:rPr>
              <a:t>нейропсихологи</a:t>
            </a:r>
            <a:r>
              <a:rPr lang="ru-RU" b="1" dirty="0">
                <a:solidFill>
                  <a:schemeClr val="bg2"/>
                </a:solidFill>
              </a:rPr>
              <a:t>, психологи</a:t>
            </a:r>
          </a:p>
        </p:txBody>
      </p:sp>
      <p:pic>
        <p:nvPicPr>
          <p:cNvPr id="14340" name="Picture 4" descr="https://avatars.mds.yandex.net/i?id=477176316ad9e7c990ef03d7466d6bf090d30f00-10932914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2832" y="220338"/>
            <a:ext cx="2082189" cy="1312504"/>
          </a:xfrm>
          <a:prstGeom prst="rect">
            <a:avLst/>
          </a:prstGeom>
          <a:noFill/>
        </p:spPr>
      </p:pic>
      <p:pic>
        <p:nvPicPr>
          <p:cNvPr id="14342" name="Picture 6" descr="https://avatars.mds.yandex.net/i?id=c5462d94148835c1659ecba6362535db51999dba-10108140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0304" y="2027104"/>
            <a:ext cx="1334036" cy="980501"/>
          </a:xfrm>
          <a:prstGeom prst="rect">
            <a:avLst/>
          </a:prstGeom>
          <a:noFill/>
        </p:spPr>
      </p:pic>
      <p:pic>
        <p:nvPicPr>
          <p:cNvPr id="14344" name="Picture 8" descr="https://avatars.mds.yandex.net/i?id=c8a8d1d6d644ba322d4cd2bdc5a0baa8eaa394e8-10878189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5229" y="3866920"/>
            <a:ext cx="1751682" cy="96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g.freepik.com/premium-vector/gps-icon-showing-street-white_99087-61.jpg?w=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91460" cy="5143500"/>
          </a:xfrm>
          <a:prstGeom prst="rect">
            <a:avLst/>
          </a:prstGeom>
          <a:noFill/>
        </p:spPr>
      </p:pic>
      <p:sp>
        <p:nvSpPr>
          <p:cNvPr id="208" name="Google Shape;208;p32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10" name="Google Shape;210;p32"/>
          <p:cNvSpPr/>
          <p:nvPr/>
        </p:nvSpPr>
        <p:spPr>
          <a:xfrm>
            <a:off x="401742" y="256599"/>
            <a:ext cx="28467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90724" y="244132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chemeClr val="lt1"/>
                </a:solidFill>
              </a:rPr>
              <a:t>КОНКУРЕНТЫ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 l="7443" t="12969" r="63089" b="72931"/>
          <a:stretch>
            <a:fillRect/>
          </a:stretch>
        </p:blipFill>
        <p:spPr bwMode="auto">
          <a:xfrm>
            <a:off x="435855" y="1851660"/>
            <a:ext cx="2372703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 l="11161" t="15318" r="52367" b="66791"/>
          <a:stretch>
            <a:fillRect/>
          </a:stretch>
        </p:blipFill>
        <p:spPr bwMode="auto">
          <a:xfrm>
            <a:off x="4138487" y="0"/>
            <a:ext cx="3028123" cy="11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 l="7745" t="17813" r="66340" b="69375"/>
          <a:stretch>
            <a:fillRect/>
          </a:stretch>
        </p:blipFill>
        <p:spPr bwMode="auto">
          <a:xfrm>
            <a:off x="5829300" y="3235516"/>
            <a:ext cx="3008844" cy="101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225464" y="267608"/>
            <a:ext cx="35247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192413" y="244330"/>
            <a:ext cx="3553323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chemeClr val="lt1"/>
                </a:solidFill>
              </a:rPr>
              <a:t>БИЗНЕС-МОДЕЛЬ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209320" y="1024569"/>
            <a:ext cx="4472849" cy="2492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будем создавать </a:t>
            </a: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онлайн-платформу</a:t>
            </a: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lang="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будут покупать обучающий курс по раннему развитию</a:t>
            </a:r>
          </a:p>
        </p:txBody>
      </p:sp>
      <p:sp>
        <p:nvSpPr>
          <p:cNvPr id="227" name="Google Shape;227;p33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1320" y="749146"/>
            <a:ext cx="3789801" cy="870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платформы -1 млн.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05050" y="1674564"/>
            <a:ext cx="4041355" cy="7711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курса 80 000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7084" y="2666082"/>
            <a:ext cx="4215788" cy="16855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сможем заработать 4 000 000  руб. и более</a:t>
            </a:r>
          </a:p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первым потоком обучения мы можем  заработать  1млн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5810" y="4273168"/>
            <a:ext cx="6944301" cy="870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Дополнительный доход –предоставление доступа сторонним специалистам к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онлайн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- площадке по поиску клиентов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05908" y="1498294"/>
            <a:ext cx="7381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64237" y="2983734"/>
            <a:ext cx="7381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364</Words>
  <Application>Microsoft Office PowerPoint</Application>
  <PresentationFormat>Экран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Raleway SemiBold</vt:lpstr>
      <vt:lpstr>Helvetica Neue</vt:lpstr>
      <vt:lpstr>Raleway</vt:lpstr>
      <vt:lpstr>Times New Roman</vt:lpstr>
      <vt:lpstr>Arial</vt:lpstr>
      <vt:lpstr>Century Gothic</vt:lpstr>
      <vt:lpstr>Calibri</vt:lpstr>
      <vt:lpstr>Simple Light</vt:lpstr>
      <vt:lpstr>Simple Light</vt:lpstr>
      <vt:lpstr>Онлайн-платформа ДПО «Раннее развитие детей»</vt:lpstr>
      <vt:lpstr>Презентация PowerPoint</vt:lpstr>
      <vt:lpstr>ЦЕЛЕВАЯ АУДИТОРИЯ</vt:lpstr>
      <vt:lpstr>ПРОБЛЕМА</vt:lpstr>
      <vt:lpstr>РЕШЕНИЕ</vt:lpstr>
      <vt:lpstr>ЦЕННОСТЬ, ЦЕННОСТНОЕ ПРЕДЛОЖЕНИЕ</vt:lpstr>
      <vt:lpstr>РЫНОК</vt:lpstr>
      <vt:lpstr>КОНКУРЕНТЫ</vt:lpstr>
      <vt:lpstr>БИЗНЕС-МОДЕЛЬ</vt:lpstr>
      <vt:lpstr>ТЕКУЩИЕ РЕЗУЛЬТАТЫ</vt:lpstr>
      <vt:lpstr>КОМАНДА СТАРТАПА</vt:lpstr>
      <vt:lpstr>ПЛАНЫ РАЗВИТИЯ</vt:lpstr>
      <vt:lpstr>КОНТАКТЫ ЛИДЕРА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Онлайн-платформа ДПО «Раннее развитие детей»</dc:title>
  <dc:creator>Пользователь</dc:creator>
  <cp:lastModifiedBy>Пользователь</cp:lastModifiedBy>
  <cp:revision>86</cp:revision>
  <dcterms:modified xsi:type="dcterms:W3CDTF">2024-01-13T15:45:02Z</dcterms:modified>
</cp:coreProperties>
</file>