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9" r:id="rId5"/>
    <p:sldId id="270" r:id="rId6"/>
    <p:sldId id="260" r:id="rId7"/>
    <p:sldId id="267" r:id="rId8"/>
    <p:sldId id="262" r:id="rId9"/>
    <p:sldId id="261" r:id="rId10"/>
    <p:sldId id="271" r:id="rId11"/>
    <p:sldId id="272" r:id="rId12"/>
    <p:sldId id="273" r:id="rId13"/>
    <p:sldId id="264" r:id="rId14"/>
    <p:sldId id="266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8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tjit\Downloads\&#1105;&#1084;&#1082;&#1086;&#1089;&#1090;&#1100;%20&#1088;&#1099;&#1085;&#1082;&#1072;(%20&#1087;&#1077;&#1088;&#1077;&#1089;&#1095;&#1077;&#1090;)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tjit\Downloads\&#1105;&#1084;&#1082;&#1086;&#1089;&#1090;&#1100;%20&#1088;&#1099;&#1085;&#1082;&#1072;(%20&#1087;&#1077;&#1088;&#1077;&#1089;&#1095;&#1077;&#1090;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Потенциальная </a:t>
            </a:r>
            <a:r>
              <a:rPr lang="ru-RU" dirty="0"/>
              <a:t>ёмкость (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19567567567567568"/>
          <c:y val="2.580645161290322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'[ёмкость рынка( пересчет) (1).xlsx]Лист1'!$A$4</c:f>
              <c:strCache>
                <c:ptCount val="1"/>
                <c:pt idx="0">
                  <c:v>потенциальная ёмкость (руб)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'[ёмкость рынка( пересчет) (1).xlsx]Лист1'!$B$5:$B$14</c:f>
              <c:numCache>
                <c:formatCode>General</c:formatCode>
                <c:ptCount val="10"/>
                <c:pt idx="0">
                  <c:v>917</c:v>
                </c:pt>
                <c:pt idx="1">
                  <c:v>580</c:v>
                </c:pt>
                <c:pt idx="2">
                  <c:v>476</c:v>
                </c:pt>
                <c:pt idx="3">
                  <c:v>367</c:v>
                </c:pt>
                <c:pt idx="4">
                  <c:v>309</c:v>
                </c:pt>
                <c:pt idx="5">
                  <c:v>230</c:v>
                </c:pt>
                <c:pt idx="6">
                  <c:v>181</c:v>
                </c:pt>
                <c:pt idx="7">
                  <c:v>1341</c:v>
                </c:pt>
                <c:pt idx="8">
                  <c:v>543</c:v>
                </c:pt>
                <c:pt idx="9">
                  <c:v>273</c:v>
                </c:pt>
              </c:numCache>
            </c:numRef>
          </c:cat>
          <c:val>
            <c:numRef>
              <c:f>'[ёмкость рынка( пересчет) (1).xlsx]Лист1'!$A$5:$A$14</c:f>
              <c:numCache>
                <c:formatCode>General</c:formatCode>
                <c:ptCount val="10"/>
                <c:pt idx="0">
                  <c:v>0</c:v>
                </c:pt>
                <c:pt idx="1">
                  <c:v>232400000</c:v>
                </c:pt>
                <c:pt idx="2">
                  <c:v>238500000</c:v>
                </c:pt>
                <c:pt idx="3">
                  <c:v>220800000</c:v>
                </c:pt>
                <c:pt idx="4" formatCode="#,##0">
                  <c:v>217000000</c:v>
                </c:pt>
                <c:pt idx="5">
                  <c:v>184800000</c:v>
                </c:pt>
                <c:pt idx="6">
                  <c:v>0</c:v>
                </c:pt>
                <c:pt idx="7" formatCode="#,##0">
                  <c:v>1342000000</c:v>
                </c:pt>
                <c:pt idx="8">
                  <c:v>816000000</c:v>
                </c:pt>
                <c:pt idx="9" formatCode="#,##0">
                  <c:v>548000000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D-48D2-911E-668616BCA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90219294438588882"/>
          <c:y val="0.20520988567704204"/>
          <c:w val="9.5918888517313713E-2"/>
          <c:h val="0.77775971551943102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Темпы </a:t>
            </a:r>
            <a:r>
              <a:rPr lang="ru-RU" dirty="0"/>
              <a:t>роста рынка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'[ёмкость рынка( пересчет) (1).xlsx]Лист1'!$G$4</c:f>
              <c:strCache>
                <c:ptCount val="1"/>
                <c:pt idx="0">
                  <c:v>темпы роста рынка</c:v>
                </c:pt>
              </c:strCache>
            </c:strRef>
          </c:tx>
          <c:dLbls>
            <c:dLbl>
              <c:idx val="0"/>
              <c:layout>
                <c:manualLayout>
                  <c:x val="4.1088854648176684E-3"/>
                  <c:y val="-8.3203328133125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FE-46AE-9352-C249592298B2}"/>
                </c:ext>
              </c:extLst>
            </c:dLbl>
            <c:dLbl>
              <c:idx val="1"/>
              <c:layout>
                <c:manualLayout>
                  <c:x val="-0.12326656394453005"/>
                  <c:y val="-4.3681747269890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FE-46AE-9352-C249592298B2}"/>
                </c:ext>
              </c:extLst>
            </c:dLbl>
            <c:dLbl>
              <c:idx val="2"/>
              <c:layout>
                <c:manualLayout>
                  <c:x val="-0.14175654853620956"/>
                  <c:y val="-1.872074882995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FE-46AE-9352-C249592298B2}"/>
                </c:ext>
              </c:extLst>
            </c:dLbl>
            <c:dLbl>
              <c:idx val="3"/>
              <c:layout>
                <c:manualLayout>
                  <c:x val="-2.0544427324088342E-3"/>
                  <c:y val="-1.6640665626625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FE-46AE-9352-C249592298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'[ёмкость рынка( пересчет) (1).xlsx]Лист1'!$F$5:$F$9</c:f>
              <c:strCache>
                <c:ptCount val="5"/>
                <c:pt idx="0">
                  <c:v>1 год</c:v>
                </c:pt>
                <c:pt idx="1">
                  <c:v>2 год</c:v>
                </c:pt>
                <c:pt idx="2">
                  <c:v>3год</c:v>
                </c:pt>
                <c:pt idx="3">
                  <c:v>4 год</c:v>
                </c:pt>
                <c:pt idx="4">
                  <c:v>5 год</c:v>
                </c:pt>
              </c:strCache>
            </c:strRef>
          </c:cat>
          <c:val>
            <c:numRef>
              <c:f>'[ёмкость рынка( пересчет) (1).xlsx]Лист1'!$G$5:$G$9</c:f>
              <c:numCache>
                <c:formatCode>General</c:formatCode>
                <c:ptCount val="5"/>
                <c:pt idx="0">
                  <c:v>94987500</c:v>
                </c:pt>
                <c:pt idx="1">
                  <c:v>512932500</c:v>
                </c:pt>
                <c:pt idx="2">
                  <c:v>1291830000</c:v>
                </c:pt>
                <c:pt idx="3">
                  <c:v>1291830000</c:v>
                </c:pt>
                <c:pt idx="4">
                  <c:v>607920000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FE-46AE-9352-C24959229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939776"/>
        <c:axId val="245305344"/>
      </c:lineChart>
      <c:catAx>
        <c:axId val="24493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5305344"/>
        <c:crosses val="autoZero"/>
        <c:auto val="1"/>
        <c:lblAlgn val="ctr"/>
        <c:lblOffset val="100"/>
        <c:noMultiLvlLbl val="0"/>
      </c:catAx>
      <c:valAx>
        <c:axId val="24530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939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72877-0F3B-4040-875F-56A601025F4E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2964-0E5D-4530-8357-BA72F0BCF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6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8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3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9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5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5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8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5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6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2077-E3F8-4065-811E-B13622354D8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6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49618" y="2625036"/>
            <a:ext cx="4217027" cy="360147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560" y="2395443"/>
            <a:ext cx="385064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Название проекта:</a:t>
            </a:r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560" y="4275043"/>
            <a:ext cx="329184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Команда проекта: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560" y="2982138"/>
            <a:ext cx="6299200" cy="15095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Программное обеспечение блок-схемного интерфейса для разработки цифровых двойников любых </a:t>
            </a:r>
            <a:r>
              <a:rPr lang="ru-RU" sz="2400" b="1" dirty="0" smtClean="0">
                <a:solidFill>
                  <a:schemeClr val="tx2"/>
                </a:solidFill>
              </a:rPr>
              <a:t>объектов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560" y="4940523"/>
            <a:ext cx="6299200" cy="12859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Гурьянов Станислав Игоревич (ПИ.1-20-1)</a:t>
            </a:r>
          </a:p>
          <a:p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Лысанова Светлана Константиновна (ПИ.1-20-1)</a:t>
            </a:r>
          </a:p>
          <a:p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 Владислав Андреевич(ПСЖ.3-20-1)</a:t>
            </a:r>
          </a:p>
          <a:p>
            <a:r>
              <a:rPr lang="ru-RU" sz="14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Красюков</a:t>
            </a:r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Тимур </a:t>
            </a:r>
            <a:r>
              <a:rPr lang="ru-RU" sz="14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Гаджиевич</a:t>
            </a:r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(ПСЖ.3-20-1)</a:t>
            </a:r>
          </a:p>
          <a:p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Соколов Михаил Альбертович(Э. 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8-21-1)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17" y="2625036"/>
            <a:ext cx="4217027" cy="36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9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Кейс проект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10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237392" y="1156119"/>
            <a:ext cx="11811853" cy="55653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Тема кейса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Автоматическое определение ползунов на Электропоездах.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Цель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Снижение затрат на обслуживании электропоездов.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Потенциальный клиент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ОАО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“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РЖД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”</a:t>
            </a:r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Описание проблемы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Из-за некомпетентности сотрудника, что проверяет поверхности катания колёс, могут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возникать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плоские места.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Решение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Синергия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«Системы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обработки и отслеживания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звука»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в паре с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«Программное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обеспечение блок-схемного интерфейса для разработки цифровых двойников любых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объектов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Описание работы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Система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обработки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и отслеживания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звука, будет установлена в электропоезд и будет отслеживать звуковой диапазон возникшего ползуна, а программное обеспечение блок-схемного интерфейса будет сопоставлять и анализировать полученную информацию в режиме «Реального времени», после чего будет давать сигнал ответственным за это людям о опасности «Ползуна».</a:t>
            </a: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8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Кейс проект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11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237392" y="1156119"/>
            <a:ext cx="11811853" cy="55653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Работа «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Системы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обработки и отслеживания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звука»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10237" lvl="2" indent="0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  <a:buNone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Полученные данные можно проанализировать, если пред обученная программа находит схожие данные с «ползуном», она отправляет 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данные в </a:t>
            </a:r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COM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порт.</a:t>
            </a: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07" y="1515289"/>
            <a:ext cx="5193475" cy="3462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297" y="1515289"/>
            <a:ext cx="5168295" cy="34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Кейс проект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12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237392" y="1156119"/>
            <a:ext cx="11811853" cy="55653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Работа «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Программного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обеспечение блок-схемного интерфейса для разработки цифровых двойников любых объектов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»</a:t>
            </a:r>
            <a:endParaRPr lang="en-US" sz="20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Создание простой схемы получения и анализа данных и вывода графика анализированных данных</a:t>
            </a:r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</a:t>
            </a:r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139200" lvl="8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                                        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Данная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система это лишь пример работы, 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финальная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версия программы, 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			может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отличаться от показанного раньше</a:t>
            </a:r>
          </a:p>
          <a:p>
            <a:pPr marL="3139200" lvl="8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1600" b="1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10237" lvl="2" indent="0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  <a:buNone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22" y="2481943"/>
            <a:ext cx="3821452" cy="4056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5" b="37857"/>
          <a:stretch/>
        </p:blipFill>
        <p:spPr>
          <a:xfrm>
            <a:off x="6050277" y="2495669"/>
            <a:ext cx="3931923" cy="25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Текущие результаты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13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237392" y="1156119"/>
            <a:ext cx="11811853" cy="55653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К данному моменту реализован прототип блок схемного интерфейса совмещающий в себе работу с </a:t>
            </a:r>
            <a:r>
              <a:rPr lang="en-US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COM</a:t>
            </a: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портами и работу в «реальном» времени</a:t>
            </a: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Скриншоты прототипа реализованного на данный момент</a:t>
            </a:r>
            <a:r>
              <a:rPr lang="en-US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</a:t>
            </a: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План на ближайшие месяцы включает в себя</a:t>
            </a:r>
            <a:r>
              <a:rPr lang="en-US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</a:t>
            </a: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853200" lvl="3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18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Улучшение визуальной составляющей прототипа</a:t>
            </a:r>
          </a:p>
          <a:p>
            <a:pPr marL="853200" lvl="3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18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Внедрение и отладка новых и уже существующих компонентов</a:t>
            </a:r>
          </a:p>
          <a:p>
            <a:pPr marL="853200" lvl="3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18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Расширение функционала</a:t>
            </a: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Наши </a:t>
            </a: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долгосрочные </a:t>
            </a: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цели заключаются в расширении и улучшении существующего программного продукта, а так же выпуске аппаратных средств интегрированных с уже существующим программным продуктом.</a:t>
            </a: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10237" lvl="2" indent="0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  <a:buNone/>
            </a:pP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907931"/>
            <a:ext cx="2237030" cy="2372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461" y="5301762"/>
            <a:ext cx="1419713" cy="14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Команда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14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" y="838199"/>
            <a:ext cx="11922298" cy="58832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 команды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Гурьянов Станислав Игоревич</a:t>
            </a:r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ИРГУПС направления «Программная инженерия» 3 курс, 5 лет опыта разработки в области Робототехника, призер соревнований по робототехнике «РОБОСИБ».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Реализатор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Лысанова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Светлана Леонидовна. Студент ИРГУПС направления «Программная инженерия» 3 курс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опыт </a:t>
            </a:r>
            <a:r>
              <a:rPr lang="ru-RU" sz="2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фронтенд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разработки, разработки приложений на </a:t>
            </a:r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эксперт</a:t>
            </a:r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Соколов Михаил Альбертович.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ИРГУПС направления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«Экономика труда»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Генератор идей</a:t>
            </a:r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 Владислав Андреевич.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ИРГУПС направления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«Транспортные системы»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курс</a:t>
            </a:r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Генератор идей</a:t>
            </a:r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Красюков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Тимур </a:t>
            </a:r>
            <a:r>
              <a:rPr lang="ru-RU" sz="2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Гаджиевич</a:t>
            </a:r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ИРГУПС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«Транспортные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системы» 3 курс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77" y="4643148"/>
            <a:ext cx="1421822" cy="1895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77" y="4650796"/>
            <a:ext cx="1317027" cy="1895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18" y="4652238"/>
            <a:ext cx="1400049" cy="18957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82" y="4630735"/>
            <a:ext cx="1481513" cy="1895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73" y="4643148"/>
            <a:ext cx="1414267" cy="18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769" y="1028700"/>
            <a:ext cx="11706770" cy="577594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 algn="ctr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</a:pP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Программное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блок-схемного интерфейса для разработки цифровых двойников любых 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endParaRPr lang="ru-RU" sz="24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</a:pP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lvl="2" indent="-385763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Данное </a:t>
            </a: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программное обеспечение, реализуется для оптимизации производственных процессов клиента и получения дополнительных средств за счёт оптимизации процессов.</a:t>
            </a:r>
            <a:endParaRPr lang="ru-RU" sz="2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lvl="2" indent="-385763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Выступал: Гурьянов Станислав Игоревич</a:t>
            </a:r>
          </a:p>
          <a:p>
            <a:pPr marL="385763" lvl="2" indent="-385763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Контакты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:</a:t>
            </a:r>
            <a:endParaRPr lang="ru-RU" sz="24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842963" lvl="3" indent="-385763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Куратор команды: Иванов Павел Юрьевич</a:t>
            </a:r>
          </a:p>
          <a:p>
            <a:pPr marL="842963" lvl="3" indent="-385763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Трекер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команды: Сачков Дмитрий Иванович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842963" lvl="3" indent="-385763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 команды: Гурьянов Станислав Игоревич </a:t>
            </a:r>
            <a:endParaRPr lang="ru-RU" sz="2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lvl="2" indent="-385763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Потенциальный заказчик: </a:t>
            </a: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ОАО </a:t>
            </a:r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“</a:t>
            </a: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РЖД</a:t>
            </a:r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”</a:t>
            </a:r>
            <a:endParaRPr lang="ru-RU" sz="24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  <a:buFont typeface="Arial" panose="020B0604020202020204" pitchFamily="34" charset="0"/>
              <a:buChar char="•"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lvl="2" indent="-385763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  <a:buFont typeface="Arial" panose="020B0604020202020204" pitchFamily="34" charset="0"/>
              <a:buChar char="•"/>
            </a:pPr>
            <a:endParaRPr lang="ru-RU" sz="24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Финальный слайд-визитка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15</a:t>
            </a:fld>
            <a:endParaRPr lang="ru-RU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636931"/>
            <a:ext cx="2647549" cy="22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1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Проблема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2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19" y="838200"/>
            <a:ext cx="11915751" cy="6146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sz="2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компаний и производства в России</a:t>
            </a:r>
            <a:endParaRPr lang="ru-RU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121921" y="1630681"/>
            <a:ext cx="11915750" cy="3627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en-US" sz="2200" b="1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3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Сложность или не возможность реализации </a:t>
            </a:r>
            <a:r>
              <a:rPr lang="ru-RU" sz="30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цифровизации</a:t>
            </a:r>
            <a:r>
              <a:rPr lang="ru-RU" sz="3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на производстве в виду дороговизны внедрения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3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Не хватка квалифицированных сотрудников для проведения </a:t>
            </a:r>
            <a:r>
              <a:rPr lang="ru-RU" sz="30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цифровизации</a:t>
            </a:r>
            <a:endParaRPr lang="ru-RU" sz="30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30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Малое количество компаний, предоставляющих данные услуги</a:t>
            </a:r>
            <a:endParaRPr lang="ru-RU" sz="30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indent="0" fontAlgn="base">
              <a:buNone/>
            </a:pPr>
            <a:r>
              <a:rPr lang="ru-R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по уровню </a:t>
            </a:r>
            <a:r>
              <a:rPr lang="ru-RU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других развитых стран сильнее всего отстает </a:t>
            </a:r>
            <a:r>
              <a:rPr lang="ru-RU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компаниях с </a:t>
            </a:r>
            <a:r>
              <a:rPr lang="ru-R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обрабатывающей </a:t>
            </a:r>
            <a:r>
              <a:rPr lang="ru-RU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промышленностью. </a:t>
            </a:r>
            <a:r>
              <a:rPr lang="ru-R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долю российских товаропроизводителей приходится:</a:t>
            </a:r>
          </a:p>
          <a:p>
            <a:pPr marL="0" indent="0" fontAlgn="base">
              <a:buNone/>
            </a:pPr>
            <a:r>
              <a:rPr lang="ru-R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 станкостроении – 2%;</a:t>
            </a:r>
          </a:p>
          <a:p>
            <a:pPr marL="0" indent="0" fontAlgn="base">
              <a:buNone/>
            </a:pPr>
            <a:r>
              <a:rPr lang="ru-R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автомобилестроении – 10%;</a:t>
            </a:r>
          </a:p>
          <a:p>
            <a:pPr marL="0" indent="0" fontAlgn="base">
              <a:buNone/>
            </a:pPr>
            <a:r>
              <a:rPr lang="ru-RU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авиастроении – 20%;</a:t>
            </a:r>
          </a:p>
          <a:p>
            <a:pPr marL="0" indent="0" fontAlgn="base">
              <a:buNone/>
            </a:pPr>
            <a:r>
              <a:rPr lang="ru-RU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причиной отставания является дефицит оборудования с числовым программным управлением.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302" y="5408491"/>
            <a:ext cx="1312984" cy="13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Решение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3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121920" y="914400"/>
            <a:ext cx="11927325" cy="393016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Мы предлагаем программное обеспечение для создания цифровых двойников любой сложности для построения цифровых двойников компаний. </a:t>
            </a: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Это </a:t>
            </a: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позволяет </a:t>
            </a: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подбирать наиболее адекватные сценарии проведения технологических процессов, чтобы избежать сбоев и форс-мажоров.</a:t>
            </a: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Мы планируем в будущем создать связку программного обеспечения и аппаратных средств(Датчики собственного производства)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Двойники могут быть очень маленькими, отображая компонент в сложной системе, или очень большими, представляя собой совокупность многих частей или даже многих систем</a:t>
            </a: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 indent="0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 indent="0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 indent="0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	</a:t>
            </a: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19" y="4844562"/>
            <a:ext cx="1888588" cy="18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</a:t>
            </a:r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клиентов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4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121920" y="914400"/>
            <a:ext cx="11927325" cy="393016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None/>
            </a:pPr>
            <a:r>
              <a:rPr lang="ru-RU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продукт нацелен на компании с </a:t>
            </a:r>
            <a:r>
              <a:rPr lang="ru-RU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оборотным капиталом от </a:t>
            </a:r>
            <a:r>
              <a:rPr lang="ru-RU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млн. рублей и ниже. У нашего продукта нишевый сегмент рынка.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Ценностные предложения, каналы продаж и отношения с клиентами строятся в соответствии с требованиями рынка и конкретного клиента.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19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 indent="0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 indent="0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 indent="0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	</a:t>
            </a: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	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054" y="4906109"/>
            <a:ext cx="2077915" cy="18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378069"/>
            <a:ext cx="4429760" cy="474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Потоки доходов</a:t>
            </a:r>
          </a:p>
          <a:p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5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121920" y="914400"/>
            <a:ext cx="11927325" cy="393016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ru-RU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клиенты готовы платить за ПО, что будет упрощать производственные процессы и извлекать для них прибыль. Клиентам удобно платить через банковские электронные системы оплаты, ведь таким образом можно легко отслеживать все этапы транзакций.</a:t>
            </a:r>
          </a:p>
          <a:p>
            <a:pPr>
              <a:lnSpc>
                <a:spcPct val="107000"/>
              </a:lnSpc>
            </a:pPr>
            <a:r>
              <a:rPr lang="ru-RU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доля потока доходов составляет: плата за пользование ПО, остальной поток дохода будет идти с специализированных аппаратных средств</a:t>
            </a:r>
            <a:r>
              <a:rPr lang="ru-RU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будет модель доходов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Фиксированое</a:t>
            </a:r>
            <a:r>
              <a:rPr lang="ru-RU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ценообразование</a:t>
            </a:r>
            <a:r>
              <a:rPr lang="ru-RU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Ценообразование будет зависеть от типа клиента и его оборотных средств.</a:t>
            </a:r>
            <a:endParaRPr lang="ru-RU" sz="25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19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 indent="0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endParaRPr lang="ru-RU" sz="22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 indent="0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marL="0" lvl="2" indent="0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	</a:t>
            </a: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528" y="4999892"/>
            <a:ext cx="1858108" cy="18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Рынок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920" y="914400"/>
            <a:ext cx="11792989" cy="56803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100"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рынка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котором мы работаем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6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03310"/>
              </p:ext>
            </p:extLst>
          </p:nvPr>
        </p:nvGraphicFramePr>
        <p:xfrm>
          <a:off x="7288824" y="1567795"/>
          <a:ext cx="4140110" cy="3196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12563"/>
              </p:ext>
            </p:extLst>
          </p:nvPr>
        </p:nvGraphicFramePr>
        <p:xfrm>
          <a:off x="445425" y="1567795"/>
          <a:ext cx="5049768" cy="3274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323">
                  <a:extLst>
                    <a:ext uri="{9D8B030D-6E8A-4147-A177-3AD203B41FA5}">
                      <a16:colId xmlns:a16="http://schemas.microsoft.com/office/drawing/2014/main" val="2703598471"/>
                    </a:ext>
                  </a:extLst>
                </a:gridCol>
                <a:gridCol w="1141777">
                  <a:extLst>
                    <a:ext uri="{9D8B030D-6E8A-4147-A177-3AD203B41FA5}">
                      <a16:colId xmlns:a16="http://schemas.microsoft.com/office/drawing/2014/main" val="324736121"/>
                    </a:ext>
                  </a:extLst>
                </a:gridCol>
                <a:gridCol w="864118">
                  <a:extLst>
                    <a:ext uri="{9D8B030D-6E8A-4147-A177-3AD203B41FA5}">
                      <a16:colId xmlns:a16="http://schemas.microsoft.com/office/drawing/2014/main" val="3085666154"/>
                    </a:ext>
                  </a:extLst>
                </a:gridCol>
                <a:gridCol w="1463550">
                  <a:extLst>
                    <a:ext uri="{9D8B030D-6E8A-4147-A177-3AD203B41FA5}">
                      <a16:colId xmlns:a16="http://schemas.microsoft.com/office/drawing/2014/main" val="1717121704"/>
                    </a:ext>
                  </a:extLst>
                </a:gridCol>
              </a:tblGrid>
              <a:tr h="478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потенциальная ёмкость (</a:t>
                      </a:r>
                      <a:r>
                        <a:rPr lang="ru-RU" sz="1100" u="none" strike="noStrike" dirty="0" err="1">
                          <a:effectLst/>
                        </a:rPr>
                        <a:t>руб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количество компаний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выручка (млн руб)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расчёт стоимости услуг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708800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275 400 000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30-39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1% от выручки с округлением в меньшую сторону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970309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232400000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40-49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626512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238500000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50-59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4483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220800000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60-69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33816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217 000 000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70-79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421393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184800000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80-89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670077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163 800 000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90-99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86272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1 342 000 000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100-299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0811"/>
                  </a:ext>
                </a:extLst>
              </a:tr>
              <a:tr h="454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816000000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300-999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0,5% от выручки с округлением в меньшую сторону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6878140"/>
                  </a:ext>
                </a:extLst>
              </a:tr>
              <a:tr h="454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548 000 000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1000-215000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0,2% от выручки с округлением в меньшую сторону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9246484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ИТОГО: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9301220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3 799 500 000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19787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514" y="4637454"/>
            <a:ext cx="1957310" cy="19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Рынок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920" y="914400"/>
            <a:ext cx="11823337" cy="56803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100"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рынка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котором мы работаем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7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561587"/>
              </p:ext>
            </p:extLst>
          </p:nvPr>
        </p:nvGraphicFramePr>
        <p:xfrm>
          <a:off x="7258458" y="1649490"/>
          <a:ext cx="4400142" cy="308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05402"/>
              </p:ext>
            </p:extLst>
          </p:nvPr>
        </p:nvGraphicFramePr>
        <p:xfrm>
          <a:off x="496756" y="1649490"/>
          <a:ext cx="4330221" cy="3089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9086">
                  <a:extLst>
                    <a:ext uri="{9D8B030D-6E8A-4147-A177-3AD203B41FA5}">
                      <a16:colId xmlns:a16="http://schemas.microsoft.com/office/drawing/2014/main" val="1442630029"/>
                    </a:ext>
                  </a:extLst>
                </a:gridCol>
                <a:gridCol w="2081135">
                  <a:extLst>
                    <a:ext uri="{9D8B030D-6E8A-4147-A177-3AD203B41FA5}">
                      <a16:colId xmlns:a16="http://schemas.microsoft.com/office/drawing/2014/main" val="2092435899"/>
                    </a:ext>
                  </a:extLst>
                </a:gridCol>
              </a:tblGrid>
              <a:tr h="1080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время восприятия новинки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темпы роста рынка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7864113"/>
                  </a:ext>
                </a:extLst>
              </a:tr>
              <a:tr h="346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1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94987500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2397398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512932500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4656528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3год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1291830000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33301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1291830000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230363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607920000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409611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8803570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3799500000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696208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02" y="4524940"/>
            <a:ext cx="2013972" cy="20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Конкуренты и ваши преимущества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8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75054"/>
              </p:ext>
            </p:extLst>
          </p:nvPr>
        </p:nvGraphicFramePr>
        <p:xfrm>
          <a:off x="280987" y="1143289"/>
          <a:ext cx="11726286" cy="47939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2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9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9528">
                  <a:extLst>
                    <a:ext uri="{9D8B030D-6E8A-4147-A177-3AD203B41FA5}">
                      <a16:colId xmlns:a16="http://schemas.microsoft.com/office/drawing/2014/main" val="3721326557"/>
                    </a:ext>
                  </a:extLst>
                </a:gridCol>
              </a:tblGrid>
              <a:tr h="2904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Создаваемый </a:t>
                      </a:r>
                      <a:r>
                        <a:rPr lang="ru-RU" sz="1400" b="1" baseline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  <a:endParaRPr lang="ru-RU" sz="1400" b="1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конкуренты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RusLab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400" b="1" i="0" kern="1200" cap="all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BIPLANE24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«Инфосистемы Джет»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  <a:r>
                        <a:rPr lang="ru-RU" sz="1400" b="1" i="0" baseline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разработки</a:t>
                      </a:r>
                      <a:endParaRPr lang="ru-RU" sz="14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Компании среднего и малого капитала любой направленности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Компании среднего и малого капитала в которых требуется виртуализация пространства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Компании среднего и малого капитала любой направленности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Функции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Цифровизация производственных процессов используя ПО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аппаратные средства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моделей интерьеров компаний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решений по </a:t>
                      </a:r>
                      <a:r>
                        <a:rPr lang="ru-RU" sz="14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цифровизации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производственных процессов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0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</a:t>
                      </a: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(ср.)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1-0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,5-0,2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от выручки компании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т.р.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т.р.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Страна-производитель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-58189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Бизнес-модель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9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71467"/>
              </p:ext>
            </p:extLst>
          </p:nvPr>
        </p:nvGraphicFramePr>
        <p:xfrm>
          <a:off x="121920" y="581892"/>
          <a:ext cx="11870788" cy="717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021">
                  <a:extLst>
                    <a:ext uri="{9D8B030D-6E8A-4147-A177-3AD203B41FA5}">
                      <a16:colId xmlns:a16="http://schemas.microsoft.com/office/drawing/2014/main" val="771737394"/>
                    </a:ext>
                  </a:extLst>
                </a:gridCol>
                <a:gridCol w="2758688">
                  <a:extLst>
                    <a:ext uri="{9D8B030D-6E8A-4147-A177-3AD203B41FA5}">
                      <a16:colId xmlns:a16="http://schemas.microsoft.com/office/drawing/2014/main" val="1622866434"/>
                    </a:ext>
                  </a:extLst>
                </a:gridCol>
                <a:gridCol w="3206680">
                  <a:extLst>
                    <a:ext uri="{9D8B030D-6E8A-4147-A177-3AD203B41FA5}">
                      <a16:colId xmlns:a16="http://schemas.microsoft.com/office/drawing/2014/main" val="318192799"/>
                    </a:ext>
                  </a:extLst>
                </a:gridCol>
                <a:gridCol w="2357853">
                  <a:extLst>
                    <a:ext uri="{9D8B030D-6E8A-4147-A177-3AD203B41FA5}">
                      <a16:colId xmlns:a16="http://schemas.microsoft.com/office/drawing/2014/main" val="1924433797"/>
                    </a:ext>
                  </a:extLst>
                </a:gridCol>
                <a:gridCol w="1815546">
                  <a:extLst>
                    <a:ext uri="{9D8B030D-6E8A-4147-A177-3AD203B41FA5}">
                      <a16:colId xmlns:a16="http://schemas.microsoft.com/office/drawing/2014/main" val="2367283017"/>
                    </a:ext>
                  </a:extLst>
                </a:gridCol>
              </a:tblGrid>
              <a:tr h="13340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Сегменты клиентов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Наш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продукт нацелен на компании с оборотным капиталом от 30 млн. рублей и ниже. У нашего продукта нишевый сегмент рынка.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Ценностные предложения, каналы продаж и отношения с клиентами строятся в соответствии с требованиями рынка и конкретного клиента.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Проблема и существующие альтернативы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 клиента заключается в том, что клиенту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нужен потенциал для повышения эффективности процессов. За счёт чего повышается поток </a:t>
                      </a:r>
                      <a:r>
                        <a:rPr lang="ru-RU" sz="1200" b="0" baseline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поступаемых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Решение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Наш продукт решит каждую проблему клиента имея гибкую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настройку под любые нужды клиента.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Мы предлагаем клиенту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Программное обеспечение блок-схемного интерфейса для разработки цифровых двойников любых объектов»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Потоки доходов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Наши клиенты готовы платить за ПО, что будет упрощать производственные процессы и извлекать для них прибыль. Клиентам</a:t>
                      </a:r>
                      <a:r>
                        <a:rPr lang="ru-RU" sz="11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удобно платить</a:t>
                      </a:r>
                      <a:r>
                        <a:rPr lang="ru-RU" sz="11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через банковские электронные системы оплаты, ведь таким образом можно легко отслеживать все этапы транзакций.</a:t>
                      </a:r>
                      <a:endParaRPr lang="ru-RU" sz="1100" b="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доля потока доходов</a:t>
                      </a:r>
                      <a:r>
                        <a:rPr lang="ru-RU" sz="11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составляет: плата за пользование ПО, остальной поток дохода будет идти с специализированных аппаратных средств. У нас будет модель доходов</a:t>
                      </a:r>
                      <a:r>
                        <a:rPr lang="en-US" sz="11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1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Фиксированое</a:t>
                      </a:r>
                      <a:r>
                        <a:rPr lang="ru-RU" sz="11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ценообразование</a:t>
                      </a:r>
                      <a:r>
                        <a:rPr lang="ru-RU" sz="11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Ценообразование будет зависеть от типа клиента и его оборотных средств.</a:t>
                      </a:r>
                      <a:endParaRPr lang="ru-RU" sz="11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Ключевые ресурсы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ресурсы требуемые для нашего Ценностного предложения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это: Трудовые ресурсы, интеллектуальные ресурсы.</a:t>
                      </a:r>
                      <a:endParaRPr lang="ru-RU" sz="12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975293"/>
                  </a:ext>
                </a:extLst>
              </a:tr>
              <a:tr h="1447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Ценностные предложения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даём нашим покупателям систему </a:t>
                      </a:r>
                      <a:r>
                        <a:rPr lang="ru-RU" sz="1200" b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цифровизации</a:t>
                      </a: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повышения эффективности производственных процессов.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помогаем решить проблемы пере избыточности персонала, недостаточности дополнительных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данных для принятия решений в той или иной области.</a:t>
                      </a: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предлагаем унифицированное ПО,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всех клиентов, с гибкой настройкой для каждого пользователя.</a:t>
                      </a:r>
                      <a:endParaRPr lang="ru-RU" sz="1200" b="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удовлетворяем потребности клиента в </a:t>
                      </a:r>
                      <a:r>
                        <a:rPr lang="ru-RU" sz="1200" b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цифровизации</a:t>
                      </a: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рабочих процессов и увеличении выручки.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Каналы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Наши клиенты хотели бы получать наши сообщения через такие каналы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связи, как сайт компании продукта, деловая 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переписка, личные встречи с клиентом, (если таковое возможно)</a:t>
                      </a:r>
                      <a:endParaRPr lang="ru-RU" sz="12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Эти каналы очень тесно встроены в ежедневную рутину покупателей,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ведь для ведения дел они необходимы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31635"/>
                  </a:ext>
                </a:extLst>
              </a:tr>
              <a:tr h="2258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Скрытое преимущество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Особенность продукта заключается в том,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что мы захватываем большой пласт клиентов для которых требуется </a:t>
                      </a:r>
                      <a:r>
                        <a:rPr lang="ru-RU" sz="1200" b="0" baseline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цифровизация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производственных процессов.</a:t>
                      </a:r>
                      <a:endParaRPr lang="ru-RU" sz="1200" b="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 сложно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скопировать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виду ряда причин: Уникальность ПО. Наше уникальное ПО будет идти в связке с аппаратными средствами. </a:t>
                      </a:r>
                      <a:endParaRPr lang="ru-RU" sz="1200" b="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Структура издержек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Самых важные затраты это затраты, связанных с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разработкой ПО. Выпуском аппаратных средств. И поддержкой производства на этапе интегрирования.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6749"/>
                  </a:ext>
                </a:extLst>
              </a:tr>
              <a:tr h="172263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248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1396</Words>
  <Application>Microsoft Office PowerPoint</Application>
  <PresentationFormat>Широкоэкранный</PresentationFormat>
  <Paragraphs>268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ADMIN_GEO</dc:creator>
  <cp:lastModifiedBy>guryanov slava</cp:lastModifiedBy>
  <cp:revision>170</cp:revision>
  <dcterms:created xsi:type="dcterms:W3CDTF">2022-10-24T02:14:06Z</dcterms:created>
  <dcterms:modified xsi:type="dcterms:W3CDTF">2022-11-28T09:38:32Z</dcterms:modified>
</cp:coreProperties>
</file>