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20104100" cy="11303000"/>
  <p:notesSz cx="20104100" cy="11303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170" y="-438"/>
      </p:cViewPr>
      <p:guideLst>
        <p:guide orient="horz" pos="2880"/>
        <p:guide pos="21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1A9CC-64AD-4B89-A7CC-10E329D1FD02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2875"/>
            <a:ext cx="6784975" cy="381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0363"/>
            <a:ext cx="16084550" cy="44497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362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362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9FFB2-DA5E-42D9-8014-A2CA1A154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79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день. Я …. Сегодня я хочу вам представить наш проект, посвященный разработке технологии получения целлюлозных биоматериалов с антибактериальными методом атомно-слоевого осаждения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9FFB2-DA5E-42D9-8014-A2CA1A154D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2022 году мировой рынок гемостатических препаратов оценивался в 3.01 миллиарда долларов. Более важно, что прогнозируется его устойчивый рост с среднегодовым темпом 5.8%, и к 2030 году этот рынок ожидается на уровне 4.73 миллиарда долларов. Также важно отметить, что спрос на гемостатические препараты в РФ более чем на 95 % удовлетворяется за счет импорта и поэтому проект представляет важность в вопросе импортозамещения. Гемостатические материалы на основе целлюлозы повсеместно используются для создания быстродействующих кровоостанавливающих изделий медицинских.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9FFB2-DA5E-42D9-8014-A2CA1A154D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3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качестве решения обозначенной проблемы мы видим разработку технологии получения целлюлозных биоматериалов с улучшенными антибактериальными и гемостатическими свойствами путем нанесения на них титан-ванадиевых оксидных </a:t>
            </a:r>
            <a:r>
              <a:rPr lang="ru-RU" dirty="0" err="1"/>
              <a:t>нанопленок</a:t>
            </a:r>
            <a:r>
              <a:rPr lang="ru-RU" dirty="0"/>
              <a:t>. Известно, что диоксид титана проявляет антибактериальные свойства но при ультрафиолетовом излучении, для того чтобы сместить область его активации в видимую часть спектра его легируют атомами разных элементов, в данном случае атомами ванадия. Полученный материал проявляет значительные антибактериальные свойства при комнатном освещении. Также известно, что нанесение оксидов титана и алюминия позволяет улучшить гемостатические свойства целлюлозы. В целом механизм гемостатической активности данного материала не до конца раскрыт. Считается, что механизм действия </a:t>
            </a:r>
            <a:r>
              <a:rPr lang="ru-RU" dirty="0" err="1"/>
              <a:t>гемостатиков</a:t>
            </a:r>
            <a:r>
              <a:rPr lang="ru-RU" dirty="0"/>
              <a:t> на основе оксидированной целлюлозы начинается с физического процесса, а конкретно с процессов абсорбции воды, содержащейся в  крови, тем самым ускоряя процесс свертываемости. (С химической точки зрения присутствие карбоксильных групп на оксидированной целлюлозе может снизить </a:t>
            </a:r>
            <a:r>
              <a:rPr lang="ru-RU" dirty="0" err="1"/>
              <a:t>pH</a:t>
            </a:r>
            <a:r>
              <a:rPr lang="ru-RU" dirty="0"/>
              <a:t>, что приводит к неспецифической агрегации тромбоцитов и, следовательно, к образованию искусственного сгустка. Кроме того, карбоксильные группы создают кислую среду, которая преобразует гемоглобин в кислый гематин, освобождая Fe3+ для соединения с карбоксильными группами и ускорения образования сгустка.)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9FFB2-DA5E-42D9-8014-A2CA1A154D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171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Нанесение титан-ванадиевых оксидных </a:t>
            </a:r>
            <a:r>
              <a:rPr lang="ru-RU" dirty="0" err="1"/>
              <a:t>нанопленок</a:t>
            </a:r>
            <a:r>
              <a:rPr lang="ru-RU" dirty="0"/>
              <a:t> на целлюлозные материалы мы предлагаем осуществлять методом атомно-слоевого осаждения. Прекурсорами для данного процесса служат тетрахлорид титана, </a:t>
            </a:r>
            <a:r>
              <a:rPr lang="ru-RU" dirty="0" err="1"/>
              <a:t>оксотрихлорид</a:t>
            </a:r>
            <a:r>
              <a:rPr lang="ru-RU" dirty="0"/>
              <a:t> ванадия и вода. Процесс осуществляется путем попеременных последовательных реакций гидролиза между хлоридами и водой. На слайде показан один </a:t>
            </a:r>
            <a:r>
              <a:rPr lang="ru-RU" dirty="0" err="1"/>
              <a:t>суперцикл</a:t>
            </a:r>
            <a:r>
              <a:rPr lang="ru-RU" dirty="0"/>
              <a:t> и он повторяется в зависимости от требуемый толщины пленки. Ранее данные </a:t>
            </a:r>
            <a:r>
              <a:rPr lang="ru-RU" dirty="0" err="1"/>
              <a:t>нанопокрытия</a:t>
            </a:r>
            <a:r>
              <a:rPr lang="ru-RU" dirty="0"/>
              <a:t> показали высокую антибактериальную эффективность при нанесении на медицинские импланты, такие как грыжевые сетки и хирургические шовные материалы.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9FFB2-DA5E-42D9-8014-A2CA1A154D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29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Используемый в нашей технологии метод атомно-слоевого осаждения имеет такие технические преимущества перед другими методами получения </a:t>
            </a:r>
            <a:r>
              <a:rPr lang="ru-RU" dirty="0" err="1"/>
              <a:t>нанопокрытий</a:t>
            </a:r>
            <a:r>
              <a:rPr lang="ru-RU" dirty="0"/>
              <a:t>, как (перечислить то что на слайде)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9FFB2-DA5E-42D9-8014-A2CA1A154D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2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3930"/>
            <a:ext cx="17088486" cy="2373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29680"/>
            <a:ext cx="14072870" cy="282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65" dirty="0"/>
              <a:t>А</a:t>
            </a:r>
            <a:r>
              <a:rPr spc="-80" dirty="0"/>
              <a:t>К</a:t>
            </a:r>
            <a:r>
              <a:rPr spc="-20" dirty="0"/>
              <a:t>СЕЛЕ</a:t>
            </a:r>
            <a:r>
              <a:rPr spc="-110" dirty="0"/>
              <a:t>Р</a:t>
            </a:r>
            <a:r>
              <a:rPr spc="-114" dirty="0"/>
              <a:t>А</a:t>
            </a:r>
            <a:r>
              <a:rPr spc="-65" dirty="0"/>
              <a:t>Т</a:t>
            </a:r>
            <a:r>
              <a:rPr spc="-5" dirty="0"/>
              <a:t>О</a:t>
            </a:r>
            <a:r>
              <a:rPr dirty="0"/>
              <a:t>Р</a:t>
            </a:r>
            <a:r>
              <a:rPr spc="-60" dirty="0"/>
              <a:t> </a:t>
            </a:r>
            <a:r>
              <a:rPr spc="-65" dirty="0"/>
              <a:t>ДГУ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B53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65" dirty="0"/>
              <a:t>А</a:t>
            </a:r>
            <a:r>
              <a:rPr spc="-80" dirty="0"/>
              <a:t>К</a:t>
            </a:r>
            <a:r>
              <a:rPr spc="-20" dirty="0"/>
              <a:t>СЕЛЕ</a:t>
            </a:r>
            <a:r>
              <a:rPr spc="-110" dirty="0"/>
              <a:t>Р</a:t>
            </a:r>
            <a:r>
              <a:rPr spc="-114" dirty="0"/>
              <a:t>А</a:t>
            </a:r>
            <a:r>
              <a:rPr spc="-65" dirty="0"/>
              <a:t>Т</a:t>
            </a:r>
            <a:r>
              <a:rPr spc="-5" dirty="0"/>
              <a:t>О</a:t>
            </a:r>
            <a:r>
              <a:rPr dirty="0"/>
              <a:t>Р</a:t>
            </a:r>
            <a:r>
              <a:rPr spc="-60" dirty="0"/>
              <a:t> </a:t>
            </a:r>
            <a:r>
              <a:rPr spc="-65" dirty="0"/>
              <a:t>ДГУ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B53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599690"/>
            <a:ext cx="8745284" cy="7459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599690"/>
            <a:ext cx="8745284" cy="7459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65" dirty="0"/>
              <a:t>А</a:t>
            </a:r>
            <a:r>
              <a:rPr spc="-80" dirty="0"/>
              <a:t>К</a:t>
            </a:r>
            <a:r>
              <a:rPr spc="-20" dirty="0"/>
              <a:t>СЕЛЕ</a:t>
            </a:r>
            <a:r>
              <a:rPr spc="-110" dirty="0"/>
              <a:t>Р</a:t>
            </a:r>
            <a:r>
              <a:rPr spc="-114" dirty="0"/>
              <a:t>А</a:t>
            </a:r>
            <a:r>
              <a:rPr spc="-65" dirty="0"/>
              <a:t>Т</a:t>
            </a:r>
            <a:r>
              <a:rPr spc="-5" dirty="0"/>
              <a:t>О</a:t>
            </a:r>
            <a:r>
              <a:rPr dirty="0"/>
              <a:t>Р</a:t>
            </a:r>
            <a:r>
              <a:rPr spc="-60" dirty="0"/>
              <a:t> </a:t>
            </a:r>
            <a:r>
              <a:rPr spc="-65" dirty="0"/>
              <a:t>ДГУ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27283" y="0"/>
            <a:ext cx="9476817" cy="11303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6650" y="1060726"/>
            <a:ext cx="1600199" cy="1600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B53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65" dirty="0"/>
              <a:t>А</a:t>
            </a:r>
            <a:r>
              <a:rPr spc="-80" dirty="0"/>
              <a:t>К</a:t>
            </a:r>
            <a:r>
              <a:rPr spc="-20" dirty="0"/>
              <a:t>СЕЛЕ</a:t>
            </a:r>
            <a:r>
              <a:rPr spc="-110" dirty="0"/>
              <a:t>Р</a:t>
            </a:r>
            <a:r>
              <a:rPr spc="-114" dirty="0"/>
              <a:t>А</a:t>
            </a:r>
            <a:r>
              <a:rPr spc="-65" dirty="0"/>
              <a:t>Т</a:t>
            </a:r>
            <a:r>
              <a:rPr spc="-5" dirty="0"/>
              <a:t>О</a:t>
            </a:r>
            <a:r>
              <a:rPr dirty="0"/>
              <a:t>Р</a:t>
            </a:r>
            <a:r>
              <a:rPr spc="-60" dirty="0"/>
              <a:t> </a:t>
            </a:r>
            <a:r>
              <a:rPr spc="-65" dirty="0"/>
              <a:t>ДГУ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65" dirty="0"/>
              <a:t>А</a:t>
            </a:r>
            <a:r>
              <a:rPr spc="-80" dirty="0"/>
              <a:t>К</a:t>
            </a:r>
            <a:r>
              <a:rPr spc="-20" dirty="0"/>
              <a:t>СЕЛЕ</a:t>
            </a:r>
            <a:r>
              <a:rPr spc="-110" dirty="0"/>
              <a:t>Р</a:t>
            </a:r>
            <a:r>
              <a:rPr spc="-114" dirty="0"/>
              <a:t>А</a:t>
            </a:r>
            <a:r>
              <a:rPr spc="-65" dirty="0"/>
              <a:t>Т</a:t>
            </a:r>
            <a:r>
              <a:rPr spc="-5" dirty="0"/>
              <a:t>О</a:t>
            </a:r>
            <a:r>
              <a:rPr dirty="0"/>
              <a:t>Р</a:t>
            </a:r>
            <a:r>
              <a:rPr spc="-60" dirty="0"/>
              <a:t> </a:t>
            </a:r>
            <a:r>
              <a:rPr spc="-65" dirty="0"/>
              <a:t>ДГУ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096892" y="9029065"/>
            <a:ext cx="6007100" cy="1958975"/>
          </a:xfrm>
          <a:custGeom>
            <a:avLst/>
            <a:gdLst/>
            <a:ahLst/>
            <a:cxnLst/>
            <a:rect l="l" t="t" r="r" b="b"/>
            <a:pathLst>
              <a:path w="6007100" h="1958975">
                <a:moveTo>
                  <a:pt x="6006771" y="1958938"/>
                </a:moveTo>
                <a:lnTo>
                  <a:pt x="0" y="1958938"/>
                </a:lnTo>
                <a:lnTo>
                  <a:pt x="0" y="0"/>
                </a:lnTo>
                <a:lnTo>
                  <a:pt x="6006771" y="0"/>
                </a:lnTo>
                <a:lnTo>
                  <a:pt x="6006771" y="1958938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28851" y="9532549"/>
            <a:ext cx="4241829" cy="47632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" y="10859102"/>
            <a:ext cx="20103991" cy="4438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5875" y="702691"/>
            <a:ext cx="17532349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B53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3582" y="1973491"/>
            <a:ext cx="18636935" cy="6898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947217" y="10277181"/>
            <a:ext cx="1666240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65" dirty="0"/>
              <a:t>А</a:t>
            </a:r>
            <a:r>
              <a:rPr spc="-80" dirty="0"/>
              <a:t>К</a:t>
            </a:r>
            <a:r>
              <a:rPr spc="-20" dirty="0"/>
              <a:t>СЕЛЕ</a:t>
            </a:r>
            <a:r>
              <a:rPr spc="-110" dirty="0"/>
              <a:t>Р</a:t>
            </a:r>
            <a:r>
              <a:rPr spc="-114" dirty="0"/>
              <a:t>А</a:t>
            </a:r>
            <a:r>
              <a:rPr spc="-65" dirty="0"/>
              <a:t>Т</a:t>
            </a:r>
            <a:r>
              <a:rPr spc="-5" dirty="0"/>
              <a:t>О</a:t>
            </a:r>
            <a:r>
              <a:rPr dirty="0"/>
              <a:t>Р</a:t>
            </a:r>
            <a:r>
              <a:rPr spc="-60" dirty="0"/>
              <a:t> </a:t>
            </a:r>
            <a:r>
              <a:rPr spc="-65" dirty="0"/>
              <a:t>ДГУ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1790"/>
            <a:ext cx="4623943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1790"/>
            <a:ext cx="4623943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tel:8988309204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050" y="3060700"/>
            <a:ext cx="9051290" cy="5114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4800" b="1" dirty="0"/>
              <a:t>Разработка технологии получения сорбентов для очистки питьевых вод от соединений мышьяка</a:t>
            </a:r>
          </a:p>
          <a:p>
            <a:pPr marL="23495" marR="984885" algn="just">
              <a:lnSpc>
                <a:spcPct val="100000"/>
              </a:lnSpc>
              <a:spcBef>
                <a:spcPts val="3254"/>
              </a:spcBef>
            </a:pPr>
            <a:r>
              <a:rPr lang="ru-RU" sz="2800" spc="-55" dirty="0" smtClean="0">
                <a:solidFill>
                  <a:srgbClr val="9933FF"/>
                </a:solidFill>
                <a:latin typeface="Microsoft Sans Serif"/>
                <a:cs typeface="Microsoft Sans Serif"/>
              </a:rPr>
              <a:t>Фокус-группа </a:t>
            </a:r>
            <a:r>
              <a:rPr lang="ru-RU" sz="2800" spc="-55" dirty="0" smtClean="0">
                <a:solidFill>
                  <a:srgbClr val="9933FF"/>
                </a:solidFill>
                <a:latin typeface="Microsoft Sans Serif"/>
                <a:cs typeface="Microsoft Sans Serif"/>
              </a:rPr>
              <a:t>№</a:t>
            </a:r>
            <a:r>
              <a:rPr lang="ru-RU" sz="2800" spc="-55" dirty="0">
                <a:solidFill>
                  <a:srgbClr val="9933FF"/>
                </a:solidFill>
                <a:latin typeface="Microsoft Sans Serif"/>
                <a:cs typeface="Microsoft Sans Serif"/>
              </a:rPr>
              <a:t>1 «Функциональные и конструкционные наноматериалы нового поколения для перспективных производственных </a:t>
            </a:r>
            <a:r>
              <a:rPr lang="ru-RU" sz="2800" spc="-55" dirty="0" smtClean="0">
                <a:solidFill>
                  <a:srgbClr val="9933FF"/>
                </a:solidFill>
                <a:latin typeface="Microsoft Sans Serif"/>
                <a:cs typeface="Microsoft Sans Serif"/>
              </a:rPr>
              <a:t>технологий»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27283" y="0"/>
            <a:ext cx="9477375" cy="11303000"/>
            <a:chOff x="10627283" y="0"/>
            <a:chExt cx="9477375" cy="11303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27283" y="0"/>
              <a:ext cx="9476817" cy="11303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82133" y="987524"/>
              <a:ext cx="2362199" cy="6199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80018" y="889645"/>
              <a:ext cx="1643175" cy="8157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80018" y="6492876"/>
              <a:ext cx="6397193" cy="7183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757525" y="7417808"/>
            <a:ext cx="33077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СЕЛЕ</a:t>
            </a:r>
            <a:r>
              <a:rPr sz="2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8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ДГУ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12454" y="9628251"/>
            <a:ext cx="7454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8" y="469900"/>
            <a:ext cx="10627174" cy="10833099"/>
            <a:chOff x="108" y="469900"/>
            <a:chExt cx="10627174" cy="10833099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" y="10859102"/>
              <a:ext cx="10627174" cy="4438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6650" y="469900"/>
              <a:ext cx="2057400" cy="21178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" y="9029065"/>
            <a:ext cx="20104100" cy="2273935"/>
            <a:chOff x="108" y="9029065"/>
            <a:chExt cx="20104100" cy="2273935"/>
          </a:xfrm>
        </p:grpSpPr>
        <p:sp>
          <p:nvSpPr>
            <p:cNvPr id="3" name="object 3"/>
            <p:cNvSpPr/>
            <p:nvPr/>
          </p:nvSpPr>
          <p:spPr>
            <a:xfrm>
              <a:off x="14096892" y="9029065"/>
              <a:ext cx="6004560" cy="1957705"/>
            </a:xfrm>
            <a:custGeom>
              <a:avLst/>
              <a:gdLst/>
              <a:ahLst/>
              <a:cxnLst/>
              <a:rect l="l" t="t" r="r" b="b"/>
              <a:pathLst>
                <a:path w="6004559" h="1957704">
                  <a:moveTo>
                    <a:pt x="6004362" y="1957246"/>
                  </a:moveTo>
                  <a:lnTo>
                    <a:pt x="0" y="1957246"/>
                  </a:lnTo>
                  <a:lnTo>
                    <a:pt x="0" y="0"/>
                  </a:lnTo>
                  <a:lnTo>
                    <a:pt x="6004362" y="0"/>
                  </a:lnTo>
                  <a:lnTo>
                    <a:pt x="6004362" y="1957246"/>
                  </a:lnTo>
                  <a:close/>
                </a:path>
              </a:pathLst>
            </a:custGeom>
            <a:solidFill>
              <a:srgbClr val="CC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" y="10859102"/>
              <a:ext cx="20103991" cy="4438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28851" y="9532549"/>
              <a:ext cx="4241829" cy="47632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49949" y="765955"/>
            <a:ext cx="102031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CC00FF"/>
                </a:solidFill>
                <a:latin typeface="Times New Roman"/>
                <a:cs typeface="Times New Roman"/>
              </a:rPr>
              <a:t>План</a:t>
            </a:r>
            <a:r>
              <a:rPr spc="-140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CC00FF"/>
                </a:solidFill>
                <a:latin typeface="Times New Roman"/>
                <a:cs typeface="Times New Roman"/>
              </a:rPr>
              <a:t>реализации</a:t>
            </a:r>
            <a:r>
              <a:rPr spc="-145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CC00FF"/>
                </a:solidFill>
                <a:latin typeface="Cambria"/>
                <a:cs typeface="Cambria"/>
              </a:rPr>
              <a:t>(2</a:t>
            </a:r>
            <a:r>
              <a:rPr dirty="0">
                <a:solidFill>
                  <a:srgbClr val="CC00FF"/>
                </a:solidFill>
                <a:latin typeface="Cambria"/>
                <a:cs typeface="Cambria"/>
              </a:rPr>
              <a:t> </a:t>
            </a:r>
            <a:r>
              <a:rPr spc="-5" dirty="0">
                <a:solidFill>
                  <a:srgbClr val="CC00FF"/>
                </a:solidFill>
                <a:latin typeface="Times New Roman"/>
                <a:cs typeface="Times New Roman"/>
              </a:rPr>
              <a:t>этап</a:t>
            </a:r>
            <a:r>
              <a:rPr spc="-150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CC00FF"/>
                </a:solidFill>
                <a:latin typeface="Cambria"/>
                <a:cs typeface="Cambria"/>
              </a:rPr>
              <a:t>–</a:t>
            </a:r>
            <a:r>
              <a:rPr spc="-10" dirty="0">
                <a:solidFill>
                  <a:srgbClr val="CC00FF"/>
                </a:solidFill>
                <a:latin typeface="Cambria"/>
                <a:cs typeface="Cambria"/>
              </a:rPr>
              <a:t> </a:t>
            </a:r>
            <a:r>
              <a:rPr spc="-5" dirty="0">
                <a:solidFill>
                  <a:srgbClr val="CC00FF"/>
                </a:solidFill>
                <a:latin typeface="Cambria"/>
                <a:cs typeface="Cambria"/>
              </a:rPr>
              <a:t>2024</a:t>
            </a:r>
            <a:r>
              <a:rPr spc="10" dirty="0">
                <a:solidFill>
                  <a:srgbClr val="CC00FF"/>
                </a:solidFill>
                <a:latin typeface="Cambria"/>
                <a:cs typeface="Cambria"/>
              </a:rPr>
              <a:t> </a:t>
            </a:r>
            <a:r>
              <a:rPr spc="-70" dirty="0">
                <a:solidFill>
                  <a:srgbClr val="CC00FF"/>
                </a:solidFill>
                <a:latin typeface="Times New Roman"/>
                <a:cs typeface="Times New Roman"/>
              </a:rPr>
              <a:t>год</a:t>
            </a:r>
            <a:r>
              <a:rPr spc="-70" dirty="0">
                <a:solidFill>
                  <a:srgbClr val="CC00FF"/>
                </a:solidFill>
                <a:latin typeface="Cambria"/>
                <a:cs typeface="Cambria"/>
              </a:rPr>
              <a:t>)</a:t>
            </a:r>
          </a:p>
        </p:txBody>
      </p:sp>
      <p:sp>
        <p:nvSpPr>
          <p:cNvPr id="7" name="object 7"/>
          <p:cNvSpPr/>
          <p:nvPr/>
        </p:nvSpPr>
        <p:spPr>
          <a:xfrm>
            <a:off x="1176993" y="2075587"/>
            <a:ext cx="2874010" cy="182245"/>
          </a:xfrm>
          <a:custGeom>
            <a:avLst/>
            <a:gdLst/>
            <a:ahLst/>
            <a:cxnLst/>
            <a:rect l="l" t="t" r="r" b="b"/>
            <a:pathLst>
              <a:path w="2874010" h="182244">
                <a:moveTo>
                  <a:pt x="2873786" y="181958"/>
                </a:moveTo>
                <a:lnTo>
                  <a:pt x="0" y="181958"/>
                </a:lnTo>
                <a:lnTo>
                  <a:pt x="0" y="0"/>
                </a:lnTo>
                <a:lnTo>
                  <a:pt x="2873786" y="0"/>
                </a:lnTo>
                <a:lnTo>
                  <a:pt x="2873786" y="18195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15748" y="2286202"/>
            <a:ext cx="2853055" cy="1251625"/>
          </a:xfrm>
          <a:prstGeom prst="rect">
            <a:avLst/>
          </a:prstGeom>
          <a:solidFill>
            <a:srgbClr val="F1F1F1"/>
          </a:solidFill>
          <a:ln w="9524">
            <a:solidFill>
              <a:srgbClr val="D8D8D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sz="2000" b="1" spc="-15" dirty="0" err="1">
                <a:solidFill>
                  <a:srgbClr val="2E67B1"/>
                </a:solidFill>
                <a:latin typeface="Arial"/>
                <a:cs typeface="Arial"/>
              </a:rPr>
              <a:t>Июль</a:t>
            </a:r>
            <a:endParaRPr lang="ru-RU" sz="2000" b="1" spc="-15" dirty="0">
              <a:solidFill>
                <a:srgbClr val="2E67B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47925" y="2075544"/>
            <a:ext cx="2874010" cy="182245"/>
          </a:xfrm>
          <a:custGeom>
            <a:avLst/>
            <a:gdLst/>
            <a:ahLst/>
            <a:cxnLst/>
            <a:rect l="l" t="t" r="r" b="b"/>
            <a:pathLst>
              <a:path w="2874009" h="182244">
                <a:moveTo>
                  <a:pt x="2873786" y="181958"/>
                </a:moveTo>
                <a:lnTo>
                  <a:pt x="0" y="181958"/>
                </a:lnTo>
                <a:lnTo>
                  <a:pt x="0" y="0"/>
                </a:lnTo>
                <a:lnTo>
                  <a:pt x="2873786" y="0"/>
                </a:lnTo>
                <a:lnTo>
                  <a:pt x="2873786" y="18195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30175" y="2286160"/>
            <a:ext cx="2853055" cy="1251625"/>
          </a:xfrm>
          <a:prstGeom prst="rect">
            <a:avLst/>
          </a:prstGeom>
          <a:solidFill>
            <a:srgbClr val="F1F1F1"/>
          </a:solidFill>
          <a:ln w="9524">
            <a:solidFill>
              <a:srgbClr val="D8D8D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sz="2000" b="1" spc="-15" dirty="0" err="1">
                <a:solidFill>
                  <a:srgbClr val="2E67B1"/>
                </a:solidFill>
                <a:latin typeface="Arial"/>
                <a:cs typeface="Arial"/>
              </a:rPr>
              <a:t>Август</a:t>
            </a:r>
            <a:endParaRPr lang="ru-RU" sz="2000" b="1" spc="-15" dirty="0">
              <a:solidFill>
                <a:srgbClr val="2E67B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83357" y="2075575"/>
            <a:ext cx="2874010" cy="182245"/>
          </a:xfrm>
          <a:custGeom>
            <a:avLst/>
            <a:gdLst/>
            <a:ahLst/>
            <a:cxnLst/>
            <a:rect l="l" t="t" r="r" b="b"/>
            <a:pathLst>
              <a:path w="2874009" h="182244">
                <a:moveTo>
                  <a:pt x="2873786" y="181958"/>
                </a:moveTo>
                <a:lnTo>
                  <a:pt x="0" y="181958"/>
                </a:lnTo>
                <a:lnTo>
                  <a:pt x="0" y="0"/>
                </a:lnTo>
                <a:lnTo>
                  <a:pt x="2873786" y="0"/>
                </a:lnTo>
                <a:lnTo>
                  <a:pt x="2873786" y="18195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22113" y="2286191"/>
            <a:ext cx="2853055" cy="1251625"/>
          </a:xfrm>
          <a:prstGeom prst="rect">
            <a:avLst/>
          </a:prstGeom>
          <a:solidFill>
            <a:srgbClr val="F1F1F1"/>
          </a:solidFill>
          <a:ln w="9524">
            <a:solidFill>
              <a:srgbClr val="D8D8D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452755">
              <a:lnSpc>
                <a:spcPct val="100000"/>
              </a:lnSpc>
              <a:spcBef>
                <a:spcPts val="1410"/>
              </a:spcBef>
            </a:pPr>
            <a:r>
              <a:rPr sz="2000" b="1" spc="-5" dirty="0" err="1">
                <a:solidFill>
                  <a:srgbClr val="2E67B1"/>
                </a:solidFill>
                <a:latin typeface="Arial"/>
                <a:cs typeface="Arial"/>
              </a:rPr>
              <a:t>Сентябр</a:t>
            </a:r>
            <a:r>
              <a:rPr sz="2000" b="1" dirty="0" err="1">
                <a:solidFill>
                  <a:srgbClr val="2E67B1"/>
                </a:solidFill>
                <a:latin typeface="Arial"/>
                <a:cs typeface="Arial"/>
              </a:rPr>
              <a:t>ь</a:t>
            </a:r>
            <a:r>
              <a:rPr sz="2000" b="1" dirty="0" err="1">
                <a:solidFill>
                  <a:srgbClr val="2E67B1"/>
                </a:solidFill>
                <a:latin typeface="Calibri"/>
                <a:cs typeface="Calibri"/>
              </a:rPr>
              <a:t>-</a:t>
            </a:r>
            <a:r>
              <a:rPr sz="2000" b="1" spc="-5" dirty="0" err="1">
                <a:solidFill>
                  <a:srgbClr val="2E67B1"/>
                </a:solidFill>
                <a:latin typeface="Arial"/>
                <a:cs typeface="Arial"/>
              </a:rPr>
              <a:t>октябрь</a:t>
            </a:r>
            <a:endParaRPr lang="ru-RU" sz="2000" b="1" spc="-5" dirty="0">
              <a:solidFill>
                <a:srgbClr val="2E67B1"/>
              </a:solidFill>
              <a:latin typeface="Arial"/>
              <a:cs typeface="Arial"/>
            </a:endParaRPr>
          </a:p>
          <a:p>
            <a:pPr marL="452755">
              <a:lnSpc>
                <a:spcPct val="100000"/>
              </a:lnSpc>
              <a:spcBef>
                <a:spcPts val="141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436552" y="2075571"/>
            <a:ext cx="2874010" cy="182245"/>
          </a:xfrm>
          <a:custGeom>
            <a:avLst/>
            <a:gdLst/>
            <a:ahLst/>
            <a:cxnLst/>
            <a:rect l="l" t="t" r="r" b="b"/>
            <a:pathLst>
              <a:path w="2874009" h="182244">
                <a:moveTo>
                  <a:pt x="2873786" y="181958"/>
                </a:moveTo>
                <a:lnTo>
                  <a:pt x="0" y="181958"/>
                </a:lnTo>
                <a:lnTo>
                  <a:pt x="0" y="0"/>
                </a:lnTo>
                <a:lnTo>
                  <a:pt x="2873786" y="0"/>
                </a:lnTo>
                <a:lnTo>
                  <a:pt x="2873786" y="18195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475306" y="2286187"/>
            <a:ext cx="2853055" cy="1251625"/>
          </a:xfrm>
          <a:prstGeom prst="rect">
            <a:avLst/>
          </a:prstGeom>
          <a:solidFill>
            <a:srgbClr val="F1F1F1"/>
          </a:solidFill>
          <a:ln w="9524">
            <a:solidFill>
              <a:srgbClr val="D8D8D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sz="2000" b="1" spc="-10" dirty="0" err="1">
                <a:solidFill>
                  <a:srgbClr val="2E67B1"/>
                </a:solidFill>
                <a:latin typeface="Arial"/>
                <a:cs typeface="Arial"/>
              </a:rPr>
              <a:t>Ноябрь</a:t>
            </a:r>
            <a:endParaRPr lang="ru-RU" sz="2000" b="1" spc="-10" dirty="0">
              <a:solidFill>
                <a:srgbClr val="2E67B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189746" y="2075569"/>
            <a:ext cx="2874010" cy="182245"/>
          </a:xfrm>
          <a:custGeom>
            <a:avLst/>
            <a:gdLst/>
            <a:ahLst/>
            <a:cxnLst/>
            <a:rect l="l" t="t" r="r" b="b"/>
            <a:pathLst>
              <a:path w="2874009" h="182244">
                <a:moveTo>
                  <a:pt x="2873784" y="181958"/>
                </a:moveTo>
                <a:lnTo>
                  <a:pt x="0" y="181958"/>
                </a:lnTo>
                <a:lnTo>
                  <a:pt x="0" y="0"/>
                </a:lnTo>
                <a:lnTo>
                  <a:pt x="2873784" y="0"/>
                </a:lnTo>
                <a:lnTo>
                  <a:pt x="2873784" y="18195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228500" y="2286184"/>
            <a:ext cx="2853055" cy="1251625"/>
          </a:xfrm>
          <a:prstGeom prst="rect">
            <a:avLst/>
          </a:prstGeom>
          <a:solidFill>
            <a:srgbClr val="F1F1F1"/>
          </a:solidFill>
          <a:ln w="9524">
            <a:solidFill>
              <a:srgbClr val="D8D8D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sz="2000" b="1" spc="-5" dirty="0" err="1">
                <a:solidFill>
                  <a:srgbClr val="2E67B1"/>
                </a:solidFill>
                <a:latin typeface="Arial"/>
                <a:cs typeface="Arial"/>
              </a:rPr>
              <a:t>Декабрь</a:t>
            </a:r>
            <a:endParaRPr lang="ru-RU" sz="2000" b="1" spc="-5" dirty="0">
              <a:solidFill>
                <a:srgbClr val="2E67B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65" dirty="0"/>
              <a:t>А</a:t>
            </a:r>
            <a:r>
              <a:rPr spc="-80" dirty="0"/>
              <a:t>К</a:t>
            </a:r>
            <a:r>
              <a:rPr spc="-20" dirty="0"/>
              <a:t>СЕЛЕ</a:t>
            </a:r>
            <a:r>
              <a:rPr spc="-110" dirty="0"/>
              <a:t>Р</a:t>
            </a:r>
            <a:r>
              <a:rPr spc="-114" dirty="0"/>
              <a:t>А</a:t>
            </a:r>
            <a:r>
              <a:rPr spc="-65" dirty="0"/>
              <a:t>Т</a:t>
            </a:r>
            <a:r>
              <a:rPr spc="-5" dirty="0"/>
              <a:t>О</a:t>
            </a:r>
            <a:r>
              <a:rPr dirty="0"/>
              <a:t>Р</a:t>
            </a:r>
            <a:r>
              <a:rPr spc="-60" dirty="0"/>
              <a:t> </a:t>
            </a:r>
            <a:r>
              <a:rPr spc="-65" dirty="0"/>
              <a:t>ДГУ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77049" y="3979624"/>
            <a:ext cx="2891790" cy="485068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135255" marR="127635" algn="ctr">
              <a:lnSpc>
                <a:spcPct val="100000"/>
              </a:lnSpc>
              <a:spcBef>
                <a:spcPts val="225"/>
              </a:spcBef>
            </a:pPr>
            <a:r>
              <a:rPr sz="2000" b="1" spc="-15" dirty="0">
                <a:latin typeface="Times New Roman"/>
                <a:cs typeface="Times New Roman"/>
              </a:rPr>
              <a:t>Проведение </a:t>
            </a:r>
            <a:r>
              <a:rPr sz="2000" b="1" spc="-10" dirty="0">
                <a:latin typeface="Times New Roman"/>
                <a:cs typeface="Times New Roman"/>
              </a:rPr>
              <a:t>рамановской </a:t>
            </a:r>
            <a:r>
              <a:rPr sz="2000" b="1" spc="-4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спектроскопии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 err="1">
                <a:latin typeface="Times New Roman"/>
                <a:cs typeface="Times New Roman"/>
              </a:rPr>
              <a:t>полученного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lang="ru-RU" sz="2000" b="1" spc="-10" dirty="0" smtClean="0">
                <a:latin typeface="Times New Roman"/>
                <a:cs typeface="Times New Roman"/>
              </a:rPr>
              <a:t> вещества </a:t>
            </a:r>
            <a:r>
              <a:rPr sz="2000" b="1" spc="-5" dirty="0" err="1" smtClean="0">
                <a:latin typeface="Times New Roman"/>
                <a:cs typeface="Times New Roman"/>
              </a:rPr>
              <a:t>для</a:t>
            </a:r>
            <a:r>
              <a:rPr sz="2000" b="1" spc="-5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анализа </a:t>
            </a:r>
            <a:r>
              <a:rPr sz="2000" b="1" spc="-20" dirty="0">
                <a:latin typeface="Times New Roman"/>
                <a:cs typeface="Times New Roman"/>
              </a:rPr>
              <a:t>его </a:t>
            </a:r>
            <a:r>
              <a:rPr sz="2000" b="1" spc="-5" dirty="0" err="1">
                <a:latin typeface="Times New Roman"/>
                <a:cs typeface="Times New Roman"/>
              </a:rPr>
              <a:t>химического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434" dirty="0"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latin typeface="Times New Roman"/>
                <a:cs typeface="Times New Roman"/>
              </a:rPr>
              <a:t>состав</a:t>
            </a:r>
            <a:r>
              <a:rPr lang="ru-RU" sz="2000" b="1" dirty="0" smtClean="0">
                <a:latin typeface="Times New Roman"/>
                <a:cs typeface="Times New Roman"/>
              </a:rPr>
              <a:t>а</a:t>
            </a:r>
            <a:endParaRPr lang="ru-RU" sz="2000" b="1" dirty="0">
              <a:latin typeface="Times New Roman"/>
              <a:cs typeface="Times New Roman"/>
            </a:endParaRPr>
          </a:p>
          <a:p>
            <a:pPr marL="135255" marR="127635" algn="ctr">
              <a:lnSpc>
                <a:spcPct val="100000"/>
              </a:lnSpc>
              <a:spcBef>
                <a:spcPts val="225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marL="135255" marR="127635" algn="ctr">
              <a:lnSpc>
                <a:spcPct val="100000"/>
              </a:lnSpc>
              <a:spcBef>
                <a:spcPts val="225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marL="135255" marR="127635" algn="ctr">
              <a:lnSpc>
                <a:spcPct val="100000"/>
              </a:lnSpc>
              <a:spcBef>
                <a:spcPts val="225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marL="135255" marR="127635" algn="ctr">
              <a:lnSpc>
                <a:spcPct val="100000"/>
              </a:lnSpc>
              <a:spcBef>
                <a:spcPts val="225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marL="135255" marR="127635" algn="ctr">
              <a:lnSpc>
                <a:spcPct val="100000"/>
              </a:lnSpc>
              <a:spcBef>
                <a:spcPts val="225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marL="135255" marR="127635" algn="ctr">
              <a:lnSpc>
                <a:spcPct val="100000"/>
              </a:lnSpc>
              <a:spcBef>
                <a:spcPts val="225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marL="135255" marR="127635" algn="ctr">
              <a:lnSpc>
                <a:spcPct val="100000"/>
              </a:lnSpc>
              <a:spcBef>
                <a:spcPts val="225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marL="135255" marR="127635" algn="ctr">
              <a:lnSpc>
                <a:spcPct val="100000"/>
              </a:lnSpc>
              <a:spcBef>
                <a:spcPts val="225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0125" y="3964049"/>
            <a:ext cx="2891790" cy="254236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124460" marR="116839" indent="-1905" algn="ctr">
              <a:lnSpc>
                <a:spcPct val="100000"/>
              </a:lnSpc>
              <a:spcBef>
                <a:spcPts val="225"/>
              </a:spcBef>
            </a:pPr>
            <a:r>
              <a:rPr sz="2000" b="1" spc="-15" dirty="0">
                <a:latin typeface="Times New Roman"/>
                <a:cs typeface="Times New Roman"/>
              </a:rPr>
              <a:t>Проведение </a:t>
            </a:r>
            <a:r>
              <a:rPr sz="2000" b="1" spc="-10" dirty="0">
                <a:latin typeface="Times New Roman"/>
                <a:cs typeface="Times New Roman"/>
              </a:rPr>
              <a:t> рентгенофотоэлектронно </a:t>
            </a:r>
            <a:r>
              <a:rPr sz="2000" b="1" spc="-43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й </a:t>
            </a:r>
            <a:r>
              <a:rPr sz="2000" b="1" spc="-5" dirty="0">
                <a:latin typeface="Times New Roman"/>
                <a:cs typeface="Times New Roman"/>
              </a:rPr>
              <a:t>спектроскопии для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определения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элементного </a:t>
            </a:r>
            <a:r>
              <a:rPr sz="2000" b="1" spc="-434" dirty="0">
                <a:latin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cs typeface="Times New Roman"/>
              </a:rPr>
              <a:t>состава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 err="1" smtClean="0">
                <a:latin typeface="Times New Roman"/>
                <a:cs typeface="Times New Roman"/>
              </a:rPr>
              <a:t>пленок</a:t>
            </a:r>
            <a:r>
              <a:rPr lang="ru-RU" sz="2000" b="1" spc="-5" dirty="0" smtClean="0">
                <a:latin typeface="Times New Roman"/>
                <a:cs typeface="Times New Roman"/>
              </a:rPr>
              <a:t>.</a:t>
            </a:r>
            <a:endParaRPr lang="ru-RU" sz="2000" b="1" dirty="0">
              <a:latin typeface="Times New Roman"/>
              <a:cs typeface="Times New Roman"/>
            </a:endParaRPr>
          </a:p>
          <a:p>
            <a:pPr marL="124460" marR="116839" indent="-1905" algn="ctr">
              <a:lnSpc>
                <a:spcPct val="100000"/>
              </a:lnSpc>
              <a:spcBef>
                <a:spcPts val="225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marL="124460" marR="116839" indent="-1905" algn="ctr">
              <a:lnSpc>
                <a:spcPct val="100000"/>
              </a:lnSpc>
              <a:spcBef>
                <a:spcPts val="225"/>
              </a:spcBef>
            </a:pPr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83531" y="3964099"/>
            <a:ext cx="2891790" cy="156773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144145" marR="136525" indent="-1270" algn="ctr">
              <a:lnSpc>
                <a:spcPct val="100000"/>
              </a:lnSpc>
              <a:spcBef>
                <a:spcPts val="225"/>
              </a:spcBef>
            </a:pPr>
            <a:r>
              <a:rPr lang="ru-RU" sz="2000" dirty="0"/>
              <a:t>Создание и функциональные испытания экспериментального образца 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436599" y="3964099"/>
            <a:ext cx="2891790" cy="12599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r>
              <a:rPr lang="ru-RU" sz="2000" dirty="0"/>
              <a:t>Исследование поверхности, элементного состава и толщины вещества 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189662" y="4054774"/>
            <a:ext cx="2891790" cy="64440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302260" marR="295275" algn="ctr">
              <a:lnSpc>
                <a:spcPct val="100000"/>
              </a:lnSpc>
              <a:spcBef>
                <a:spcPts val="225"/>
              </a:spcBef>
            </a:pPr>
            <a:r>
              <a:rPr lang="ru-RU" sz="2000" dirty="0"/>
              <a:t>Подготовка заявки на изобретение 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175" y="411483"/>
            <a:ext cx="17532349" cy="1488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C00FF"/>
                </a:solidFill>
              </a:rPr>
              <a:t>Меры</a:t>
            </a:r>
            <a:r>
              <a:rPr spc="-254" dirty="0">
                <a:solidFill>
                  <a:srgbClr val="CC00FF"/>
                </a:solidFill>
              </a:rPr>
              <a:t> </a:t>
            </a:r>
            <a:r>
              <a:rPr dirty="0">
                <a:solidFill>
                  <a:srgbClr val="CC00FF"/>
                </a:solidFill>
              </a:rPr>
              <a:t>по</a:t>
            </a:r>
            <a:r>
              <a:rPr spc="-254" dirty="0">
                <a:solidFill>
                  <a:srgbClr val="CC00FF"/>
                </a:solidFill>
              </a:rPr>
              <a:t> </a:t>
            </a:r>
            <a:r>
              <a:rPr spc="-15" dirty="0">
                <a:solidFill>
                  <a:srgbClr val="CC00FF"/>
                </a:solidFill>
              </a:rPr>
              <a:t>защите</a:t>
            </a:r>
            <a:r>
              <a:rPr spc="-254" dirty="0">
                <a:solidFill>
                  <a:srgbClr val="CC00FF"/>
                </a:solidFill>
              </a:rPr>
              <a:t> </a:t>
            </a:r>
            <a:r>
              <a:rPr dirty="0">
                <a:solidFill>
                  <a:srgbClr val="CC00FF"/>
                </a:solidFill>
              </a:rPr>
              <a:t>прав</a:t>
            </a:r>
            <a:r>
              <a:rPr spc="-254" dirty="0">
                <a:solidFill>
                  <a:srgbClr val="CC00FF"/>
                </a:solidFill>
              </a:rPr>
              <a:t> </a:t>
            </a:r>
            <a:r>
              <a:rPr dirty="0">
                <a:solidFill>
                  <a:srgbClr val="CC00FF"/>
                </a:solidFill>
              </a:rPr>
              <a:t>на</a:t>
            </a:r>
            <a:r>
              <a:rPr spc="-254" dirty="0">
                <a:solidFill>
                  <a:srgbClr val="CC00FF"/>
                </a:solidFill>
              </a:rPr>
              <a:t> </a:t>
            </a:r>
            <a:r>
              <a:rPr spc="-10" dirty="0">
                <a:solidFill>
                  <a:srgbClr val="CC00FF"/>
                </a:solidFill>
              </a:rPr>
              <a:t>интеллектуальную </a:t>
            </a:r>
            <a:r>
              <a:rPr spc="-1320" dirty="0">
                <a:solidFill>
                  <a:srgbClr val="CC00FF"/>
                </a:solidFill>
              </a:rPr>
              <a:t> </a:t>
            </a:r>
            <a:r>
              <a:rPr spc="-20" dirty="0">
                <a:solidFill>
                  <a:srgbClr val="CC00FF"/>
                </a:solidFill>
              </a:rPr>
              <a:t>собственность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98575" y="5347325"/>
            <a:ext cx="16419194" cy="518159"/>
            <a:chOff x="1298575" y="5347325"/>
            <a:chExt cx="16419194" cy="518159"/>
          </a:xfrm>
        </p:grpSpPr>
        <p:sp>
          <p:nvSpPr>
            <p:cNvPr id="4" name="object 4"/>
            <p:cNvSpPr/>
            <p:nvPr/>
          </p:nvSpPr>
          <p:spPr>
            <a:xfrm>
              <a:off x="1393653" y="5347325"/>
              <a:ext cx="16323944" cy="518159"/>
            </a:xfrm>
            <a:custGeom>
              <a:avLst/>
              <a:gdLst/>
              <a:ahLst/>
              <a:cxnLst/>
              <a:rect l="l" t="t" r="r" b="b"/>
              <a:pathLst>
                <a:path w="16323944" h="518160">
                  <a:moveTo>
                    <a:pt x="16323659" y="518160"/>
                  </a:moveTo>
                  <a:lnTo>
                    <a:pt x="0" y="518160"/>
                  </a:lnTo>
                  <a:lnTo>
                    <a:pt x="0" y="0"/>
                  </a:lnTo>
                  <a:lnTo>
                    <a:pt x="16323659" y="0"/>
                  </a:lnTo>
                  <a:lnTo>
                    <a:pt x="16323659" y="51816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8575" y="5789920"/>
              <a:ext cx="16419194" cy="39370"/>
            </a:xfrm>
            <a:custGeom>
              <a:avLst/>
              <a:gdLst/>
              <a:ahLst/>
              <a:cxnLst/>
              <a:rect l="l" t="t" r="r" b="b"/>
              <a:pathLst>
                <a:path w="16419194" h="39370">
                  <a:moveTo>
                    <a:pt x="16418737" y="38861"/>
                  </a:moveTo>
                  <a:lnTo>
                    <a:pt x="0" y="38861"/>
                  </a:lnTo>
                  <a:lnTo>
                    <a:pt x="0" y="0"/>
                  </a:lnTo>
                  <a:lnTo>
                    <a:pt x="16418737" y="0"/>
                  </a:lnTo>
                  <a:lnTo>
                    <a:pt x="16418737" y="388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60033" y="2472553"/>
            <a:ext cx="17272635" cy="739176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1000" indent="-368935">
              <a:lnSpc>
                <a:spcPct val="100000"/>
              </a:lnSpc>
              <a:spcBef>
                <a:spcPts val="500"/>
              </a:spcBef>
              <a:buFont typeface="Segoe UI Symbol"/>
              <a:buChar char="▪"/>
              <a:tabLst>
                <a:tab pos="381000" algn="l"/>
                <a:tab pos="381635" algn="l"/>
              </a:tabLst>
            </a:pPr>
            <a:r>
              <a:rPr sz="3400" b="1" spc="-65" dirty="0">
                <a:latin typeface="Times New Roman"/>
                <a:cs typeface="Times New Roman"/>
              </a:rPr>
              <a:t>Будет</a:t>
            </a:r>
            <a:r>
              <a:rPr sz="3400" b="1" spc="-110" dirty="0">
                <a:latin typeface="Times New Roman"/>
                <a:cs typeface="Times New Roman"/>
              </a:rPr>
              <a:t> </a:t>
            </a:r>
            <a:r>
              <a:rPr sz="3400" b="1" spc="-20" dirty="0">
                <a:latin typeface="Times New Roman"/>
                <a:cs typeface="Times New Roman"/>
              </a:rPr>
              <a:t>подана</a:t>
            </a:r>
            <a:r>
              <a:rPr sz="3400" b="1" spc="-105" dirty="0">
                <a:latin typeface="Times New Roman"/>
                <a:cs typeface="Times New Roman"/>
              </a:rPr>
              <a:t> </a:t>
            </a:r>
            <a:r>
              <a:rPr sz="3400" b="1" spc="-15" dirty="0">
                <a:latin typeface="Times New Roman"/>
                <a:cs typeface="Times New Roman"/>
              </a:rPr>
              <a:t>заявка</a:t>
            </a:r>
            <a:r>
              <a:rPr sz="3400" b="1" spc="-90" dirty="0">
                <a:latin typeface="Times New Roman"/>
                <a:cs typeface="Times New Roman"/>
              </a:rPr>
              <a:t> </a:t>
            </a:r>
            <a:r>
              <a:rPr sz="3400" b="1" spc="-5" dirty="0">
                <a:latin typeface="Times New Roman"/>
                <a:cs typeface="Times New Roman"/>
              </a:rPr>
              <a:t>на</a:t>
            </a:r>
            <a:r>
              <a:rPr sz="3400" b="1" spc="-110" dirty="0">
                <a:latin typeface="Times New Roman"/>
                <a:cs typeface="Times New Roman"/>
              </a:rPr>
              <a:t> </a:t>
            </a:r>
            <a:r>
              <a:rPr sz="3400" b="1" spc="-5" dirty="0">
                <a:latin typeface="Times New Roman"/>
                <a:cs typeface="Times New Roman"/>
              </a:rPr>
              <a:t>изобретение</a:t>
            </a:r>
            <a:r>
              <a:rPr sz="3400" b="1" spc="-110" dirty="0">
                <a:latin typeface="Times New Roman"/>
                <a:cs typeface="Times New Roman"/>
              </a:rPr>
              <a:t> </a:t>
            </a:r>
            <a:r>
              <a:rPr sz="3400" b="1" spc="-5" dirty="0">
                <a:latin typeface="Times New Roman"/>
                <a:cs typeface="Times New Roman"/>
              </a:rPr>
              <a:t>по</a:t>
            </a:r>
            <a:r>
              <a:rPr sz="3400" b="1" spc="-110" dirty="0">
                <a:latin typeface="Times New Roman"/>
                <a:cs typeface="Times New Roman"/>
              </a:rPr>
              <a:t> </a:t>
            </a:r>
            <a:r>
              <a:rPr sz="3400" b="1" spc="-5" dirty="0" err="1">
                <a:latin typeface="Times New Roman"/>
                <a:cs typeface="Times New Roman"/>
              </a:rPr>
              <a:t>теме</a:t>
            </a:r>
            <a:r>
              <a:rPr sz="3400" b="1" spc="-5" dirty="0">
                <a:latin typeface="Cambria"/>
                <a:cs typeface="Cambria"/>
              </a:rPr>
              <a:t>:</a:t>
            </a:r>
            <a:endParaRPr lang="ru-RU" sz="3400" b="1" spc="-5" dirty="0">
              <a:latin typeface="Cambria"/>
              <a:cs typeface="Cambria"/>
            </a:endParaRPr>
          </a:p>
          <a:p>
            <a:pPr marL="381000" indent="-368935">
              <a:lnSpc>
                <a:spcPct val="100000"/>
              </a:lnSpc>
              <a:spcBef>
                <a:spcPts val="500"/>
              </a:spcBef>
              <a:buFont typeface="Segoe UI Symbol"/>
              <a:buChar char="▪"/>
              <a:tabLst>
                <a:tab pos="381000" algn="l"/>
                <a:tab pos="381635" algn="l"/>
              </a:tabLst>
            </a:pPr>
            <a:endParaRPr sz="3400" dirty="0">
              <a:latin typeface="Cambria"/>
              <a:cs typeface="Cambria"/>
            </a:endParaRPr>
          </a:p>
          <a:p>
            <a:r>
              <a:rPr sz="3400" b="1" spc="-5" dirty="0" smtClean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«</a:t>
            </a:r>
            <a:r>
              <a:rPr lang="ru-RU" sz="3600" b="1" dirty="0"/>
              <a:t>Разработка технологии получения сорбентов для очистки питьевых вод от соединений </a:t>
            </a:r>
            <a:r>
              <a:rPr lang="ru-RU" sz="3600" b="1" dirty="0" smtClean="0"/>
              <a:t>мышьяка</a:t>
            </a:r>
            <a:r>
              <a:rPr sz="3400" b="1" spc="-5" dirty="0" smtClean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»</a:t>
            </a:r>
            <a:endParaRPr sz="3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800" dirty="0">
              <a:latin typeface="Cambria"/>
              <a:cs typeface="Cambria"/>
            </a:endParaRPr>
          </a:p>
          <a:p>
            <a:pPr marL="133350">
              <a:lnSpc>
                <a:spcPct val="100000"/>
              </a:lnSpc>
              <a:spcBef>
                <a:spcPts val="5"/>
              </a:spcBef>
            </a:pPr>
            <a:r>
              <a:rPr sz="3400" b="1" spc="-15" dirty="0" err="1">
                <a:latin typeface="Times New Roman"/>
                <a:cs typeface="Times New Roman"/>
              </a:rPr>
              <a:t>Отличительными</a:t>
            </a:r>
            <a:r>
              <a:rPr sz="3400" b="1" spc="-100" dirty="0">
                <a:latin typeface="Times New Roman"/>
                <a:cs typeface="Times New Roman"/>
              </a:rPr>
              <a:t> </a:t>
            </a:r>
            <a:r>
              <a:rPr sz="3400" b="1" spc="-10" dirty="0">
                <a:latin typeface="Times New Roman"/>
                <a:cs typeface="Times New Roman"/>
              </a:rPr>
              <a:t>признаками</a:t>
            </a:r>
            <a:r>
              <a:rPr sz="3400" b="1" spc="-95" dirty="0">
                <a:latin typeface="Times New Roman"/>
                <a:cs typeface="Times New Roman"/>
              </a:rPr>
              <a:t> </a:t>
            </a:r>
            <a:r>
              <a:rPr sz="3400" b="1" spc="-15" dirty="0">
                <a:latin typeface="Times New Roman"/>
                <a:cs typeface="Times New Roman"/>
              </a:rPr>
              <a:t>разрабатываемой</a:t>
            </a:r>
            <a:r>
              <a:rPr sz="3400" b="1" spc="-95" dirty="0">
                <a:latin typeface="Times New Roman"/>
                <a:cs typeface="Times New Roman"/>
              </a:rPr>
              <a:t> </a:t>
            </a:r>
            <a:r>
              <a:rPr sz="3400" b="1" spc="-5" dirty="0">
                <a:latin typeface="Times New Roman"/>
                <a:cs typeface="Times New Roman"/>
              </a:rPr>
              <a:t>нами</a:t>
            </a:r>
            <a:r>
              <a:rPr sz="3400" b="1" spc="-100" dirty="0">
                <a:latin typeface="Times New Roman"/>
                <a:cs typeface="Times New Roman"/>
              </a:rPr>
              <a:t> </a:t>
            </a:r>
            <a:r>
              <a:rPr sz="3400" b="1" spc="-15" dirty="0">
                <a:latin typeface="Times New Roman"/>
                <a:cs typeface="Times New Roman"/>
              </a:rPr>
              <a:t>технологии</a:t>
            </a:r>
            <a:r>
              <a:rPr sz="3400" b="1" spc="-95" dirty="0">
                <a:latin typeface="Times New Roman"/>
                <a:cs typeface="Times New Roman"/>
              </a:rPr>
              <a:t> </a:t>
            </a:r>
            <a:r>
              <a:rPr sz="3400" b="1" spc="-5" dirty="0">
                <a:latin typeface="Times New Roman"/>
                <a:cs typeface="Times New Roman"/>
              </a:rPr>
              <a:t>является</a:t>
            </a:r>
            <a:r>
              <a:rPr sz="3400" b="1" spc="-95" dirty="0">
                <a:latin typeface="Times New Roman"/>
                <a:cs typeface="Times New Roman"/>
              </a:rPr>
              <a:t> </a:t>
            </a:r>
            <a:r>
              <a:rPr sz="3400" b="1" spc="-20" dirty="0">
                <a:latin typeface="Times New Roman"/>
                <a:cs typeface="Times New Roman"/>
              </a:rPr>
              <a:t>то</a:t>
            </a:r>
            <a:r>
              <a:rPr sz="3400" b="1" spc="-20" dirty="0">
                <a:latin typeface="Cambria"/>
                <a:cs typeface="Cambria"/>
              </a:rPr>
              <a:t>,</a:t>
            </a:r>
            <a:r>
              <a:rPr sz="3400" b="1" dirty="0">
                <a:latin typeface="Cambria"/>
                <a:cs typeface="Cambria"/>
              </a:rPr>
              <a:t> </a:t>
            </a:r>
            <a:r>
              <a:rPr sz="3400" b="1" spc="-15" dirty="0" err="1">
                <a:latin typeface="Times New Roman"/>
                <a:cs typeface="Times New Roman"/>
              </a:rPr>
              <a:t>что</a:t>
            </a:r>
            <a:r>
              <a:rPr sz="3400" b="1" spc="-15" dirty="0">
                <a:latin typeface="Cambria"/>
                <a:cs typeface="Cambria"/>
              </a:rPr>
              <a:t>:</a:t>
            </a:r>
            <a:endParaRPr lang="ru-RU" sz="3400" b="1" spc="-15" dirty="0">
              <a:latin typeface="Cambria"/>
              <a:cs typeface="Cambria"/>
            </a:endParaRPr>
          </a:p>
          <a:p>
            <a:pPr lvl="0"/>
            <a:r>
              <a:rPr lang="ru-RU" sz="2800" dirty="0" smtClean="0"/>
              <a:t>Постоянное инновационное развитие: Мы стремимся к непрерывному улучшению наших материалов и технологии, что обеспечивает нашим клиентам доступ к передовым решениям.</a:t>
            </a:r>
          </a:p>
          <a:p>
            <a:r>
              <a:rPr lang="ru-RU" sz="2800" dirty="0" smtClean="0"/>
              <a:t>Уверенность в безопасности и качестве: Наши материалы проходят строгие контроли и сертификации, гарантируя высокий уровень качества и надежности.</a:t>
            </a:r>
          </a:p>
          <a:p>
            <a:endParaRPr lang="ru-RU" sz="28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Толщина и структура материала: Мы создаем материал который соответствует всем техническим характеристикам 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Антимикробная активность: Наши материалы обладают способностью эффективно предотвращать развитие инфекций благодаря использованию нанотехнологий.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Механическая прочность: Материалы обладают достаточной механической прочностью для использования в медицинских и гигиенических приложениях.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Стандарты и сертификация: Наш материал соответствует всем химическим характеристикам ,  стандартам и сертификациям, что подтверждает их безопасность и качество.</a:t>
            </a:r>
            <a:endParaRPr sz="2000" dirty="0">
              <a:solidFill>
                <a:schemeClr val="accent3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65" dirty="0"/>
              <a:t>А</a:t>
            </a:r>
            <a:r>
              <a:rPr spc="-80" dirty="0"/>
              <a:t>К</a:t>
            </a:r>
            <a:r>
              <a:rPr spc="-20" dirty="0"/>
              <a:t>СЕЛЕ</a:t>
            </a:r>
            <a:r>
              <a:rPr spc="-110" dirty="0"/>
              <a:t>Р</a:t>
            </a:r>
            <a:r>
              <a:rPr spc="-114" dirty="0"/>
              <a:t>А</a:t>
            </a:r>
            <a:r>
              <a:rPr spc="-65" dirty="0"/>
              <a:t>Т</a:t>
            </a:r>
            <a:r>
              <a:rPr spc="-5" dirty="0"/>
              <a:t>О</a:t>
            </a:r>
            <a:r>
              <a:rPr dirty="0"/>
              <a:t>Р</a:t>
            </a:r>
            <a:r>
              <a:rPr spc="-60" dirty="0"/>
              <a:t> </a:t>
            </a:r>
            <a:r>
              <a:rPr spc="-65" dirty="0"/>
              <a:t>ДГУ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5875" y="702691"/>
            <a:ext cx="5170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9933FF"/>
                </a:solidFill>
              </a:rPr>
              <a:t>К</a:t>
            </a:r>
            <a:r>
              <a:rPr spc="-65" dirty="0">
                <a:solidFill>
                  <a:srgbClr val="9933FF"/>
                </a:solidFill>
              </a:rPr>
              <a:t>о</a:t>
            </a:r>
            <a:r>
              <a:rPr spc="-70" dirty="0">
                <a:solidFill>
                  <a:srgbClr val="9933FF"/>
                </a:solidFill>
              </a:rPr>
              <a:t>м</a:t>
            </a:r>
            <a:r>
              <a:rPr spc="-5" dirty="0">
                <a:solidFill>
                  <a:srgbClr val="9933FF"/>
                </a:solidFill>
              </a:rPr>
              <a:t>анд</a:t>
            </a:r>
            <a:r>
              <a:rPr dirty="0">
                <a:solidFill>
                  <a:srgbClr val="9933FF"/>
                </a:solidFill>
              </a:rPr>
              <a:t>а</a:t>
            </a:r>
            <a:r>
              <a:rPr spc="-245" dirty="0">
                <a:solidFill>
                  <a:srgbClr val="9933FF"/>
                </a:solidFill>
              </a:rPr>
              <a:t> </a:t>
            </a:r>
            <a:r>
              <a:rPr dirty="0">
                <a:solidFill>
                  <a:srgbClr val="9933FF"/>
                </a:solidFill>
              </a:rPr>
              <a:t>проекта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65" dirty="0"/>
              <a:t>А</a:t>
            </a:r>
            <a:r>
              <a:rPr spc="-80" dirty="0"/>
              <a:t>К</a:t>
            </a:r>
            <a:r>
              <a:rPr spc="-20" dirty="0"/>
              <a:t>СЕЛЕ</a:t>
            </a:r>
            <a:r>
              <a:rPr spc="-110" dirty="0"/>
              <a:t>Р</a:t>
            </a:r>
            <a:r>
              <a:rPr spc="-114" dirty="0"/>
              <a:t>А</a:t>
            </a:r>
            <a:r>
              <a:rPr spc="-65" dirty="0"/>
              <a:t>Т</a:t>
            </a:r>
            <a:r>
              <a:rPr spc="-5" dirty="0"/>
              <a:t>О</a:t>
            </a:r>
            <a:r>
              <a:rPr dirty="0"/>
              <a:t>Р</a:t>
            </a:r>
            <a:r>
              <a:rPr spc="-60" dirty="0"/>
              <a:t> </a:t>
            </a:r>
            <a:r>
              <a:rPr spc="-65" dirty="0"/>
              <a:t>ДГУ</a:t>
            </a:r>
          </a:p>
        </p:txBody>
      </p:sp>
      <p:sp>
        <p:nvSpPr>
          <p:cNvPr id="11" name="Shape 160">
            <a:extLst>
              <a:ext uri="{FF2B5EF4-FFF2-40B4-BE49-F238E27FC236}">
                <a16:creationId xmlns="" xmlns:a16="http://schemas.microsoft.com/office/drawing/2014/main" id="{7FA09D5D-643B-46BF-8867-B8D87919F27A}"/>
              </a:ext>
            </a:extLst>
          </p:cNvPr>
          <p:cNvSpPr txBox="1"/>
          <p:nvPr/>
        </p:nvSpPr>
        <p:spPr>
          <a:xfrm>
            <a:off x="984250" y="1720760"/>
            <a:ext cx="14020799" cy="858363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/>
              <a:t>Лидер </a:t>
            </a:r>
            <a:r>
              <a:rPr lang="ru-RU" sz="3600" b="1" dirty="0" err="1"/>
              <a:t>стартап</a:t>
            </a:r>
            <a:r>
              <a:rPr lang="ru-RU" sz="3600" b="1" dirty="0"/>
              <a:t>-проекта* </a:t>
            </a:r>
            <a:endParaRPr lang="ru-RU" sz="3600" b="1" u="sng" dirty="0"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3600" dirty="0"/>
              <a:t>Омаров Гаджи Магомедович </a:t>
            </a:r>
            <a:endParaRPr lang="ru-RU" sz="3600" dirty="0" smtClean="0"/>
          </a:p>
          <a:p>
            <a:pPr algn="ctr"/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УМР химического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факультета</a:t>
            </a:r>
          </a:p>
          <a:p>
            <a:pPr algn="ctr"/>
            <a:r>
              <a:rPr lang="ru-RU" sz="3600" dirty="0">
                <a:latin typeface="Times New Roman"/>
                <a:ea typeface="Times New Roman"/>
                <a:cs typeface="Times New Roman"/>
              </a:rPr>
              <a:t>Дагестанского государственного университета</a:t>
            </a:r>
          </a:p>
          <a:p>
            <a:pPr algn="ctr"/>
            <a:r>
              <a:rPr lang="ru-RU" sz="3600" u="sng" dirty="0" smtClean="0">
                <a:hlinkClick r:id="rId2"/>
              </a:rPr>
              <a:t>89886387756</a:t>
            </a:r>
            <a:r>
              <a:rPr lang="ru-RU" sz="3600" dirty="0" smtClean="0"/>
              <a:t>- </a:t>
            </a:r>
            <a:r>
              <a:rPr lang="ru-RU" sz="3600" dirty="0"/>
              <a:t>телефон</a:t>
            </a:r>
          </a:p>
          <a:p>
            <a:pPr algn="ctr"/>
            <a:r>
              <a:rPr lang="en-US" sz="3600" dirty="0" err="1"/>
              <a:t>gadji</a:t>
            </a:r>
            <a:r>
              <a:rPr lang="ru-RU" sz="3600" dirty="0"/>
              <a:t>92@</a:t>
            </a:r>
            <a:r>
              <a:rPr lang="en-US" sz="3600" dirty="0"/>
              <a:t>mail</a:t>
            </a:r>
            <a:r>
              <a:rPr lang="ru-RU" sz="3600" dirty="0"/>
              <a:t>.</a:t>
            </a:r>
            <a:r>
              <a:rPr lang="en-US" sz="3600" dirty="0" err="1"/>
              <a:t>ru</a:t>
            </a:r>
            <a:r>
              <a:rPr lang="ru-RU" sz="3600" dirty="0"/>
              <a:t>- почта</a:t>
            </a:r>
            <a:endParaRPr lang="en-US" sz="36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en-US" sz="4000" dirty="0"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3200" b="1" u="sng" dirty="0">
                <a:latin typeface="Times New Roman"/>
                <a:ea typeface="Times New Roman"/>
                <a:cs typeface="Times New Roman"/>
              </a:rPr>
              <a:t>Команда проекта:</a:t>
            </a:r>
          </a:p>
          <a:p>
            <a:pPr algn="ctr"/>
            <a:endParaRPr lang="ru-RU" sz="3200" b="1" u="sng" dirty="0">
              <a:latin typeface="Times New Roman"/>
              <a:ea typeface="Times New Roman"/>
              <a:cs typeface="Times New Roman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Наставник: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Вазипат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Магомедкамиловна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Курбанова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студент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 курса ХФ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ДГУ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Исполнитель: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Самира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Тадмировна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Итуева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студент 1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курса ХФ ДГУ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Исполнитель: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Алекберова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Пери Эльхан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Кызы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студент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курса ХФ ДГУ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Исполнитель: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Сулейманова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Аймисат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Магомедовна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студент 1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курса ХФ ДГУ</a:t>
            </a:r>
          </a:p>
          <a:p>
            <a:pPr algn="ctr"/>
            <a:endParaRPr lang="ru-RU" sz="4000" dirty="0"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sz="4000" dirty="0">
                <a:latin typeface="Times New Roman"/>
                <a:ea typeface="Times New Roman"/>
                <a:cs typeface="Times New Roman"/>
              </a:rPr>
              <a:t> </a:t>
            </a:r>
            <a:endParaRPr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6850" y="4203700"/>
            <a:ext cx="467614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9933FF"/>
                </a:solidFill>
              </a:rPr>
              <a:t>Спасибо</a:t>
            </a:r>
            <a:r>
              <a:rPr sz="6600" spc="-430" dirty="0">
                <a:solidFill>
                  <a:srgbClr val="9933FF"/>
                </a:solidFill>
              </a:rPr>
              <a:t> </a:t>
            </a:r>
            <a:r>
              <a:rPr sz="6600" spc="-45" dirty="0">
                <a:solidFill>
                  <a:srgbClr val="9933FF"/>
                </a:solidFill>
              </a:rPr>
              <a:t>за </a:t>
            </a:r>
            <a:r>
              <a:rPr sz="6600" spc="-1820" dirty="0">
                <a:solidFill>
                  <a:srgbClr val="9933FF"/>
                </a:solidFill>
              </a:rPr>
              <a:t> </a:t>
            </a:r>
            <a:r>
              <a:rPr sz="6600" spc="-15" dirty="0">
                <a:solidFill>
                  <a:srgbClr val="9933FF"/>
                </a:solidFill>
              </a:rPr>
              <a:t>внимание</a:t>
            </a:r>
            <a:r>
              <a:rPr sz="6600" spc="-15" dirty="0">
                <a:solidFill>
                  <a:srgbClr val="9933FF"/>
                </a:solidFill>
                <a:latin typeface="Calibri"/>
                <a:cs typeface="Calibri"/>
              </a:rPr>
              <a:t>!</a:t>
            </a:r>
            <a:endParaRPr sz="66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" y="10859102"/>
            <a:ext cx="10627174" cy="4438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82133" y="987524"/>
            <a:ext cx="2362199" cy="6199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80017" y="889645"/>
            <a:ext cx="1643175" cy="8157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80017" y="6492876"/>
            <a:ext cx="6397193" cy="7183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757525" y="7417808"/>
            <a:ext cx="33077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СЕЛЕ</a:t>
            </a:r>
            <a:r>
              <a:rPr sz="2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8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ДГУ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12454" y="9628251"/>
            <a:ext cx="7454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2525" y="1119675"/>
            <a:ext cx="3060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>
                <a:solidFill>
                  <a:srgbClr val="CC00FF"/>
                </a:solidFill>
              </a:rPr>
              <a:t>Проблема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4925" y="2607156"/>
            <a:ext cx="988123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9880">
              <a:lnSpc>
                <a:spcPct val="100000"/>
              </a:lnSpc>
              <a:spcBef>
                <a:spcPts val="100"/>
              </a:spcBef>
            </a:pPr>
            <a:r>
              <a:rPr lang="ru-RU" sz="3600" dirty="0"/>
              <a:t>Загрязнение воды — это глобальная экологическая проблема, которая набирает обороты с каждым годом. Водный ресурс Земли скоро может стать дефицитным. 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904" y="6642100"/>
            <a:ext cx="740727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150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sz="3600" b="1" spc="-5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</a:t>
            </a:r>
            <a:r>
              <a:rPr sz="3600" b="1" spc="-5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5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3600" b="1" spc="-5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spc="-1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гидроксид железа </a:t>
            </a:r>
            <a:r>
              <a:rPr sz="3600" b="1" spc="-15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3600" b="1" spc="-3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sz="3600" b="1" spc="-20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sz="3600" b="1" spc="-11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5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</a:t>
            </a:r>
            <a:r>
              <a:rPr sz="3600" b="1" spc="-1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5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3600" b="1" spc="-105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spc="-5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sz="36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3600" b="1" spc="-5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25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удовлетворяется</a:t>
            </a:r>
            <a:r>
              <a:rPr sz="3600" b="1" spc="-11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25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sz="3600" b="1" spc="-105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5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3600" b="1" spc="-5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79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20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счёт</a:t>
            </a:r>
            <a:r>
              <a:rPr sz="3600" b="1" spc="-95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5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импорта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65" dirty="0"/>
              <a:t>А</a:t>
            </a:r>
            <a:r>
              <a:rPr spc="-80" dirty="0"/>
              <a:t>К</a:t>
            </a:r>
            <a:r>
              <a:rPr spc="-20" dirty="0"/>
              <a:t>СЕЛЕ</a:t>
            </a:r>
            <a:r>
              <a:rPr spc="-110" dirty="0"/>
              <a:t>Р</a:t>
            </a:r>
            <a:r>
              <a:rPr spc="-114" dirty="0"/>
              <a:t>А</a:t>
            </a:r>
            <a:r>
              <a:rPr spc="-65" dirty="0"/>
              <a:t>Т</a:t>
            </a:r>
            <a:r>
              <a:rPr spc="-5" dirty="0"/>
              <a:t>О</a:t>
            </a:r>
            <a:r>
              <a:rPr dirty="0"/>
              <a:t>Р</a:t>
            </a:r>
            <a:r>
              <a:rPr spc="-60" dirty="0"/>
              <a:t> </a:t>
            </a:r>
            <a:r>
              <a:rPr spc="-65" dirty="0"/>
              <a:t>ДГУ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100" y="1155700"/>
            <a:ext cx="7761149" cy="660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507" y="379733"/>
            <a:ext cx="71412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CC00FF"/>
                </a:solidFill>
              </a:rPr>
              <a:t>Предлагаемое</a:t>
            </a:r>
            <a:r>
              <a:rPr spc="-260" dirty="0">
                <a:solidFill>
                  <a:srgbClr val="CC00FF"/>
                </a:solidFill>
              </a:rPr>
              <a:t> </a:t>
            </a:r>
            <a:r>
              <a:rPr spc="-5" dirty="0">
                <a:solidFill>
                  <a:srgbClr val="CC00FF"/>
                </a:solidFill>
              </a:rPr>
              <a:t>решение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4786" y="1648038"/>
            <a:ext cx="183375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  <a:tabLst>
                <a:tab pos="9971405" algn="l"/>
              </a:tabLst>
            </a:pPr>
            <a:r>
              <a:rPr lang="ru-RU" sz="2000" b="1" spc="-30" dirty="0">
                <a:solidFill>
                  <a:srgbClr val="FF00FF"/>
                </a:solidFill>
                <a:latin typeface="Times New Roman"/>
                <a:cs typeface="Times New Roman"/>
              </a:rPr>
              <a:t>Изобретение относится к проблеме водоподготовки, в частности к очистке воды из источников водозабора от соединений мышьяка и тяжелых металлов, и может быть применено при получении питьевой воды, а также для очистки некоторых </a:t>
            </a:r>
            <a:r>
              <a:rPr lang="ru-RU" sz="2000" b="1" spc="-30" dirty="0" err="1">
                <a:solidFill>
                  <a:srgbClr val="FF00FF"/>
                </a:solidFill>
                <a:latin typeface="Times New Roman"/>
                <a:cs typeface="Times New Roman"/>
              </a:rPr>
              <a:t>промстоков</a:t>
            </a:r>
            <a:r>
              <a:rPr lang="ru-RU" sz="2000" b="1" spc="-30" dirty="0">
                <a:solidFill>
                  <a:srgbClr val="FF00FF"/>
                </a:solidFill>
                <a:latin typeface="Times New Roman"/>
                <a:cs typeface="Times New Roman"/>
              </a:rPr>
              <a:t> от указанных </a:t>
            </a:r>
            <a:r>
              <a:rPr lang="ru-RU" sz="2000" b="1" spc="-30" dirty="0" err="1">
                <a:solidFill>
                  <a:srgbClr val="FF00FF"/>
                </a:solidFill>
                <a:latin typeface="Times New Roman"/>
                <a:cs typeface="Times New Roman"/>
              </a:rPr>
              <a:t>токсикантов</a:t>
            </a: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65" dirty="0"/>
              <a:t>А</a:t>
            </a:r>
            <a:r>
              <a:rPr spc="-80" dirty="0"/>
              <a:t>К</a:t>
            </a:r>
            <a:r>
              <a:rPr spc="-20" dirty="0"/>
              <a:t>СЕЛЕ</a:t>
            </a:r>
            <a:r>
              <a:rPr spc="-110" dirty="0"/>
              <a:t>Р</a:t>
            </a:r>
            <a:r>
              <a:rPr spc="-114" dirty="0"/>
              <a:t>А</a:t>
            </a:r>
            <a:r>
              <a:rPr spc="-65" dirty="0"/>
              <a:t>Т</a:t>
            </a:r>
            <a:r>
              <a:rPr spc="-5" dirty="0"/>
              <a:t>О</a:t>
            </a:r>
            <a:r>
              <a:rPr dirty="0"/>
              <a:t>Р</a:t>
            </a:r>
            <a:r>
              <a:rPr spc="-60" dirty="0"/>
              <a:t> </a:t>
            </a:r>
            <a:r>
              <a:rPr spc="-65" dirty="0"/>
              <a:t>ДГУ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4786" y="3365500"/>
            <a:ext cx="8347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 взаимодействии хлорида железа (III) с карбонатом аммония в р-ре образуется гидроксид железа (III) в коллоидном состоянии и хлорид аммония, при этом выделиться CO</a:t>
            </a:r>
            <a:r>
              <a:rPr lang="ru-RU" sz="2800" baseline="-25000" dirty="0"/>
              <a:t>2</a:t>
            </a:r>
            <a:r>
              <a:rPr lang="ru-RU" sz="2800" dirty="0"/>
              <a:t>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Сама реакция: 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2FeCl</a:t>
            </a:r>
            <a:r>
              <a:rPr lang="ru-RU" sz="2800" baseline="-25000" dirty="0" smtClean="0">
                <a:solidFill>
                  <a:srgbClr val="FF0000"/>
                </a:solidFill>
              </a:rPr>
              <a:t>3</a:t>
            </a:r>
            <a:r>
              <a:rPr lang="ru-RU" sz="2800" dirty="0">
                <a:solidFill>
                  <a:srgbClr val="FF0000"/>
                </a:solidFill>
              </a:rPr>
              <a:t> + 3(NH</a:t>
            </a:r>
            <a:r>
              <a:rPr lang="ru-RU" sz="2800" baseline="-25000" dirty="0">
                <a:solidFill>
                  <a:srgbClr val="FF0000"/>
                </a:solidFill>
              </a:rPr>
              <a:t>4</a:t>
            </a:r>
            <a:r>
              <a:rPr lang="ru-RU" sz="2800" dirty="0">
                <a:solidFill>
                  <a:srgbClr val="FF0000"/>
                </a:solidFill>
              </a:rPr>
              <a:t>)</a:t>
            </a:r>
            <a:r>
              <a:rPr lang="ru-RU" sz="2800" baseline="-25000" dirty="0">
                <a:solidFill>
                  <a:srgbClr val="FF0000"/>
                </a:solidFill>
              </a:rPr>
              <a:t>2</a:t>
            </a:r>
            <a:r>
              <a:rPr lang="ru-RU" sz="2800" dirty="0">
                <a:solidFill>
                  <a:srgbClr val="FF0000"/>
                </a:solidFill>
              </a:rPr>
              <a:t>CO</a:t>
            </a:r>
            <a:r>
              <a:rPr lang="ru-RU" sz="2800" baseline="-25000" dirty="0">
                <a:solidFill>
                  <a:srgbClr val="FF0000"/>
                </a:solidFill>
              </a:rPr>
              <a:t>3</a:t>
            </a:r>
            <a:r>
              <a:rPr lang="ru-RU" sz="2800" dirty="0">
                <a:solidFill>
                  <a:srgbClr val="FF0000"/>
                </a:solidFill>
              </a:rPr>
              <a:t> + H</a:t>
            </a:r>
            <a:r>
              <a:rPr lang="ru-RU" sz="2800" baseline="-25000" dirty="0">
                <a:solidFill>
                  <a:srgbClr val="FF0000"/>
                </a:solidFill>
              </a:rPr>
              <a:t>2</a:t>
            </a:r>
            <a:r>
              <a:rPr lang="ru-RU" sz="2800" dirty="0">
                <a:solidFill>
                  <a:srgbClr val="FF0000"/>
                </a:solidFill>
              </a:rPr>
              <a:t>O = 2FeO(OH) + 6NH</a:t>
            </a:r>
            <a:r>
              <a:rPr lang="ru-RU" sz="2800" baseline="-25000" dirty="0">
                <a:solidFill>
                  <a:srgbClr val="FF0000"/>
                </a:solidFill>
              </a:rPr>
              <a:t>4</a:t>
            </a:r>
            <a:r>
              <a:rPr lang="ru-RU" sz="2800" dirty="0">
                <a:solidFill>
                  <a:srgbClr val="FF0000"/>
                </a:solidFill>
              </a:rPr>
              <a:t>Cl + 3 CO</a:t>
            </a:r>
            <a:r>
              <a:rPr lang="ru-RU" sz="2800" baseline="-25000" dirty="0">
                <a:solidFill>
                  <a:srgbClr val="FF0000"/>
                </a:solidFill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650" y="283210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5875" y="701167"/>
            <a:ext cx="1160589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-25" dirty="0">
                <a:solidFill>
                  <a:srgbClr val="CC00FF"/>
                </a:solidFill>
                <a:latin typeface="Times New Roman"/>
                <a:cs typeface="Times New Roman"/>
              </a:rPr>
              <a:t>Обоснование</a:t>
            </a:r>
            <a:r>
              <a:rPr sz="5100" spc="-155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z="5100" spc="-40" dirty="0">
                <a:solidFill>
                  <a:srgbClr val="CC00FF"/>
                </a:solidFill>
                <a:latin typeface="Times New Roman"/>
                <a:cs typeface="Times New Roman"/>
              </a:rPr>
              <a:t>научной</a:t>
            </a:r>
            <a:r>
              <a:rPr sz="5100" spc="-160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z="5100" spc="-25" dirty="0">
                <a:solidFill>
                  <a:srgbClr val="CC00FF"/>
                </a:solidFill>
                <a:latin typeface="Times New Roman"/>
                <a:cs typeface="Times New Roman"/>
              </a:rPr>
              <a:t>новизны</a:t>
            </a:r>
            <a:r>
              <a:rPr sz="5100" spc="-155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z="5100" spc="5" dirty="0">
                <a:solidFill>
                  <a:srgbClr val="CC00FF"/>
                </a:solidFill>
                <a:latin typeface="Times New Roman"/>
                <a:cs typeface="Times New Roman"/>
              </a:rPr>
              <a:t>проекта</a:t>
            </a:r>
            <a:endParaRPr sz="5100" dirty="0">
              <a:solidFill>
                <a:srgbClr val="CC00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65" dirty="0"/>
              <a:t>А</a:t>
            </a:r>
            <a:r>
              <a:rPr spc="-80" dirty="0"/>
              <a:t>К</a:t>
            </a:r>
            <a:r>
              <a:rPr spc="-20" dirty="0"/>
              <a:t>СЕЛЕ</a:t>
            </a:r>
            <a:r>
              <a:rPr spc="-110" dirty="0"/>
              <a:t>Р</a:t>
            </a:r>
            <a:r>
              <a:rPr spc="-114" dirty="0"/>
              <a:t>А</a:t>
            </a:r>
            <a:r>
              <a:rPr spc="-65" dirty="0"/>
              <a:t>Т</a:t>
            </a:r>
            <a:r>
              <a:rPr spc="-5" dirty="0"/>
              <a:t>О</a:t>
            </a:r>
            <a:r>
              <a:rPr dirty="0"/>
              <a:t>Р</a:t>
            </a:r>
            <a:r>
              <a:rPr spc="-60" dirty="0"/>
              <a:t> </a:t>
            </a:r>
            <a:r>
              <a:rPr spc="-65" dirty="0"/>
              <a:t>ДГУ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93851" y="3221464"/>
            <a:ext cx="88391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получения образца  </a:t>
            </a:r>
            <a:r>
              <a:rPr lang="ru-RU" sz="2400" dirty="0" err="1"/>
              <a:t>оксигидроксида</a:t>
            </a:r>
            <a:r>
              <a:rPr lang="ru-RU" sz="2400" dirty="0"/>
              <a:t> железа используют растворы соли хлорида железа(III) и NH4HCO3. </a:t>
            </a:r>
          </a:p>
          <a:p>
            <a:r>
              <a:rPr lang="ru-RU" sz="2400" dirty="0"/>
              <a:t>Конечным продуктом после реализации проекта станет технология получения сыпучего порошка, серого цвета расфасованные в мешки.</a:t>
            </a:r>
          </a:p>
          <a:p>
            <a:r>
              <a:rPr lang="ru-RU" sz="2400" dirty="0"/>
              <a:t>Материал на основе солей железа (III) дешевы, эффективны и обеспечивают очистку стоков до санитарных норм. При одностадийной гидролитической очистке стоков с использование солей железа (III) содержание мышьяка снижается до 0,1 – 5 мг/дм3. При сочетании процессов известкования и осаждения арсената железа можно достичь содержания мышьяка в растворе до 0,01 – 0,03 мг /дм3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3051" y="26797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Продукт решает проблему медицинских и гигиенических потребителей. Процесс синтеза является относительно простым. Важным фактором является легкость модификации самого сорбента. Адсорбенты на основе железа вызвали интерес в связи с их высокой эффективностью в восстановлении мышьяка, </a:t>
            </a:r>
            <a:r>
              <a:rPr lang="ru-RU" dirty="0" err="1"/>
              <a:t>экологичностью</a:t>
            </a:r>
            <a:r>
              <a:rPr lang="ru-RU" dirty="0"/>
              <a:t> и распространенностью на Земле. Некоторые адсорбенты на основе железа являются магнитными, что позволяет легко отделять насыщенные материалы от воды во внешнем магнитном поле.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0" y="5194300"/>
            <a:ext cx="6429376" cy="401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5875" y="702691"/>
            <a:ext cx="74841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>
                <a:solidFill>
                  <a:srgbClr val="CC00FF"/>
                </a:solidFill>
              </a:rPr>
              <a:t>Т</a:t>
            </a:r>
            <a:r>
              <a:rPr spc="-65" dirty="0">
                <a:solidFill>
                  <a:srgbClr val="CC00FF"/>
                </a:solidFill>
              </a:rPr>
              <a:t>е</a:t>
            </a:r>
            <a:r>
              <a:rPr spc="-5" dirty="0">
                <a:solidFill>
                  <a:srgbClr val="CC00FF"/>
                </a:solidFill>
              </a:rPr>
              <a:t>хнич</a:t>
            </a:r>
            <a:r>
              <a:rPr spc="-65" dirty="0">
                <a:solidFill>
                  <a:srgbClr val="CC00FF"/>
                </a:solidFill>
              </a:rPr>
              <a:t>е</a:t>
            </a:r>
            <a:r>
              <a:rPr spc="-5" dirty="0">
                <a:solidFill>
                  <a:srgbClr val="CC00FF"/>
                </a:solidFill>
              </a:rPr>
              <a:t>ска</a:t>
            </a:r>
            <a:r>
              <a:rPr dirty="0">
                <a:solidFill>
                  <a:srgbClr val="CC00FF"/>
                </a:solidFill>
              </a:rPr>
              <a:t>я</a:t>
            </a:r>
            <a:r>
              <a:rPr spc="-245" dirty="0">
                <a:solidFill>
                  <a:srgbClr val="CC00FF"/>
                </a:solidFill>
              </a:rPr>
              <a:t> </a:t>
            </a:r>
            <a:r>
              <a:rPr spc="-5" dirty="0">
                <a:solidFill>
                  <a:srgbClr val="CC00FF"/>
                </a:solidFill>
              </a:rPr>
              <a:t>зн</a:t>
            </a:r>
            <a:r>
              <a:rPr spc="-120" dirty="0">
                <a:solidFill>
                  <a:srgbClr val="CC00FF"/>
                </a:solidFill>
              </a:rPr>
              <a:t>а</a:t>
            </a:r>
            <a:r>
              <a:rPr spc="-5" dirty="0">
                <a:solidFill>
                  <a:srgbClr val="CC00FF"/>
                </a:solidFill>
              </a:rPr>
              <a:t>чи</a:t>
            </a:r>
            <a:r>
              <a:rPr spc="-70" dirty="0">
                <a:solidFill>
                  <a:srgbClr val="CC00FF"/>
                </a:solidFill>
              </a:rPr>
              <a:t>мо</a:t>
            </a:r>
            <a:r>
              <a:rPr spc="-5" dirty="0">
                <a:solidFill>
                  <a:srgbClr val="CC00FF"/>
                </a:solidFill>
              </a:rPr>
              <a:t>сть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1485" y="9156700"/>
            <a:ext cx="1053834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015" marR="5080" indent="-3790950">
              <a:lnSpc>
                <a:spcPct val="100000"/>
              </a:lnSpc>
              <a:spcBef>
                <a:spcPts val="100"/>
              </a:spcBef>
              <a:tabLst>
                <a:tab pos="6873875" algn="l"/>
              </a:tabLst>
            </a:pPr>
            <a:r>
              <a:rPr sz="2700" b="1" spc="-5" dirty="0">
                <a:latin typeface="Times New Roman"/>
                <a:cs typeface="Times New Roman"/>
              </a:rPr>
              <a:t>Рис</a:t>
            </a:r>
            <a:r>
              <a:rPr sz="2700" b="1" spc="-5" dirty="0">
                <a:latin typeface="Cambria"/>
                <a:cs typeface="Cambria"/>
              </a:rPr>
              <a:t>.</a:t>
            </a:r>
            <a:r>
              <a:rPr sz="2700" b="1" spc="5" dirty="0">
                <a:latin typeface="Cambria"/>
                <a:cs typeface="Cambria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Схема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установки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5" dirty="0" err="1">
                <a:latin typeface="Times New Roman"/>
                <a:cs typeface="Times New Roman"/>
              </a:rPr>
              <a:t>для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lang="ru-RU" sz="2700" spc="-50" dirty="0" smtClean="0">
                <a:latin typeface="Times New Roman"/>
                <a:cs typeface="Times New Roman"/>
              </a:rPr>
              <a:t>очистки воды .</a:t>
            </a:r>
            <a:endParaRPr sz="270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65" dirty="0"/>
              <a:t>А</a:t>
            </a:r>
            <a:r>
              <a:rPr spc="-80" dirty="0"/>
              <a:t>К</a:t>
            </a:r>
            <a:r>
              <a:rPr spc="-20" dirty="0"/>
              <a:t>СЕЛЕ</a:t>
            </a:r>
            <a:r>
              <a:rPr spc="-110" dirty="0"/>
              <a:t>Р</a:t>
            </a:r>
            <a:r>
              <a:rPr spc="-114" dirty="0"/>
              <a:t>А</a:t>
            </a:r>
            <a:r>
              <a:rPr spc="-65" dirty="0"/>
              <a:t>Т</a:t>
            </a:r>
            <a:r>
              <a:rPr spc="-5" dirty="0"/>
              <a:t>О</a:t>
            </a:r>
            <a:r>
              <a:rPr dirty="0"/>
              <a:t>Р</a:t>
            </a:r>
            <a:r>
              <a:rPr spc="-60" dirty="0"/>
              <a:t> </a:t>
            </a:r>
            <a:r>
              <a:rPr spc="-65" dirty="0"/>
              <a:t>ДГУ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205795" y="1328822"/>
            <a:ext cx="18599855" cy="6131807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0304145">
              <a:lnSpc>
                <a:spcPct val="100000"/>
              </a:lnSpc>
              <a:spcBef>
                <a:spcPts val="1075"/>
              </a:spcBef>
              <a:tabLst>
                <a:tab pos="10788650" algn="l"/>
              </a:tabLst>
            </a:pPr>
            <a:r>
              <a:rPr lang="ru-RU" sz="2800" spc="-5" dirty="0">
                <a:solidFill>
                  <a:srgbClr val="0070C0"/>
                </a:solidFill>
              </a:rPr>
              <a:t>Реализуемость и устойчивость нашего бизнеса обосновываются следующими факторами:</a:t>
            </a:r>
          </a:p>
          <a:p>
            <a:pPr marL="10304145">
              <a:lnSpc>
                <a:spcPct val="100000"/>
              </a:lnSpc>
              <a:spcBef>
                <a:spcPts val="1075"/>
              </a:spcBef>
              <a:tabLst>
                <a:tab pos="10788650" algn="l"/>
              </a:tabLst>
            </a:pPr>
            <a:r>
              <a:rPr lang="ru-RU" sz="2800" spc="-5" dirty="0">
                <a:solidFill>
                  <a:srgbClr val="0070C0"/>
                </a:solidFill>
              </a:rPr>
              <a:t>1. Уникальная технология: Наш метод позволяет создавать материалы с улучшенными поглотительными свойствами. Эта уникальность обеспечивает нас конкурентным преимуществом, так как не многие компании могут предложить аналогичные продукты.</a:t>
            </a:r>
          </a:p>
          <a:p>
            <a:pPr marL="10304145">
              <a:lnSpc>
                <a:spcPct val="100000"/>
              </a:lnSpc>
              <a:spcBef>
                <a:spcPts val="1075"/>
              </a:spcBef>
              <a:tabLst>
                <a:tab pos="10788650" algn="l"/>
              </a:tabLst>
            </a:pPr>
            <a:r>
              <a:rPr lang="ru-RU" sz="2800" spc="-5" dirty="0">
                <a:solidFill>
                  <a:srgbClr val="0070C0"/>
                </a:solidFill>
              </a:rPr>
              <a:t>2.  Возможность сотрудничество с индустриальными партнерами.</a:t>
            </a:r>
          </a:p>
          <a:p>
            <a:pPr marL="10304145">
              <a:lnSpc>
                <a:spcPct val="100000"/>
              </a:lnSpc>
              <a:spcBef>
                <a:spcPts val="1075"/>
              </a:spcBef>
              <a:tabLst>
                <a:tab pos="10788650" algn="l"/>
              </a:tabLst>
            </a:pPr>
            <a:endParaRPr spc="-5" dirty="0">
              <a:solidFill>
                <a:srgbClr val="FF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5" y="1460500"/>
            <a:ext cx="7086600" cy="684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5639" y="365904"/>
            <a:ext cx="146405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CC00FF"/>
                </a:solidFill>
                <a:latin typeface="Times New Roman"/>
                <a:cs typeface="Times New Roman"/>
              </a:rPr>
              <a:t>Перспектива</a:t>
            </a:r>
            <a:r>
              <a:rPr spc="-114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CC00FF"/>
                </a:solidFill>
                <a:latin typeface="Times New Roman"/>
                <a:cs typeface="Times New Roman"/>
              </a:rPr>
              <a:t>коммерциализации</a:t>
            </a:r>
            <a:r>
              <a:rPr spc="-140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pc="-45" dirty="0">
                <a:solidFill>
                  <a:srgbClr val="CC00FF"/>
                </a:solidFill>
                <a:latin typeface="Times New Roman"/>
                <a:cs typeface="Times New Roman"/>
              </a:rPr>
              <a:t>результата</a:t>
            </a:r>
            <a:r>
              <a:rPr spc="-160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CC00FF"/>
                </a:solidFill>
                <a:latin typeface="Times New Roman"/>
                <a:cs typeface="Times New Roman"/>
              </a:rPr>
              <a:t>НИОКР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65" dirty="0"/>
              <a:t>А</a:t>
            </a:r>
            <a:r>
              <a:rPr spc="-80" dirty="0"/>
              <a:t>К</a:t>
            </a:r>
            <a:r>
              <a:rPr spc="-20" dirty="0"/>
              <a:t>СЕЛЕ</a:t>
            </a:r>
            <a:r>
              <a:rPr spc="-110" dirty="0"/>
              <a:t>Р</a:t>
            </a:r>
            <a:r>
              <a:rPr spc="-114" dirty="0"/>
              <a:t>А</a:t>
            </a:r>
            <a:r>
              <a:rPr spc="-65" dirty="0"/>
              <a:t>Т</a:t>
            </a:r>
            <a:r>
              <a:rPr spc="-5" dirty="0"/>
              <a:t>О</a:t>
            </a:r>
            <a:r>
              <a:rPr dirty="0"/>
              <a:t>Р</a:t>
            </a:r>
            <a:r>
              <a:rPr spc="-60" dirty="0"/>
              <a:t> </a:t>
            </a:r>
            <a:r>
              <a:rPr spc="-65" dirty="0"/>
              <a:t>ДГУ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846" y="1787728"/>
            <a:ext cx="17581204" cy="4293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algn="ctr">
              <a:lnSpc>
                <a:spcPct val="100000"/>
              </a:lnSpc>
              <a:spcBef>
                <a:spcPts val="100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Потенциальные</a:t>
            </a:r>
            <a:r>
              <a:rPr sz="28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отрасли</a:t>
            </a:r>
            <a:r>
              <a:rPr sz="2800" b="1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применения</a:t>
            </a:r>
            <a:r>
              <a:rPr sz="2800" b="1" u="heavy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конечной</a:t>
            </a:r>
            <a:r>
              <a:rPr sz="2800" b="1" u="heavy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продукции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:</a:t>
            </a:r>
            <a:endParaRPr sz="28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Cambria"/>
              <a:cs typeface="Cambria"/>
            </a:endParaRPr>
          </a:p>
          <a:p>
            <a:pPr marL="12065" algn="ctr">
              <a:lnSpc>
                <a:spcPct val="100000"/>
              </a:lnSpc>
              <a:spcBef>
                <a:spcPts val="1335"/>
              </a:spcBef>
              <a:tabLst>
                <a:tab pos="350520" algn="l"/>
              </a:tabLst>
            </a:pPr>
            <a:r>
              <a:rPr sz="2800" b="1" spc="-5" dirty="0" err="1" smtClean="0">
                <a:latin typeface="Times New Roman"/>
                <a:cs typeface="Times New Roman"/>
              </a:rPr>
              <a:t>Прикладная</a:t>
            </a:r>
            <a:r>
              <a:rPr sz="2800" b="1" spc="-120" dirty="0" smtClean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микробиология</a:t>
            </a:r>
            <a:endParaRPr sz="2800" dirty="0">
              <a:latin typeface="Times New Roman"/>
              <a:cs typeface="Times New Roman"/>
            </a:endParaRPr>
          </a:p>
          <a:p>
            <a:pPr marL="12065" algn="ctr">
              <a:lnSpc>
                <a:spcPct val="100000"/>
              </a:lnSpc>
              <a:spcBef>
                <a:spcPts val="1330"/>
              </a:spcBef>
              <a:tabLst>
                <a:tab pos="350520" algn="l"/>
              </a:tabLst>
            </a:pPr>
            <a:r>
              <a:rPr sz="28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Ветеринария</a:t>
            </a:r>
            <a:endParaRPr sz="2800" dirty="0">
              <a:latin typeface="Times New Roman"/>
              <a:cs typeface="Times New Roman"/>
            </a:endParaRPr>
          </a:p>
          <a:p>
            <a:pPr marL="12065" algn="ctr">
              <a:lnSpc>
                <a:spcPct val="100000"/>
              </a:lnSpc>
              <a:spcBef>
                <a:spcPts val="1330"/>
              </a:spcBef>
              <a:tabLst>
                <a:tab pos="350520" algn="l"/>
              </a:tabLst>
            </a:pPr>
            <a:r>
              <a:rPr sz="2800" b="1" spc="-15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Производители</a:t>
            </a:r>
            <a:r>
              <a:rPr sz="2800" b="1" spc="-11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медицинских</a:t>
            </a:r>
            <a:r>
              <a:rPr sz="2800" b="1" spc="-11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изделий</a:t>
            </a:r>
            <a:endParaRPr sz="2800" dirty="0" smtClean="0">
              <a:latin typeface="Times New Roman"/>
              <a:cs typeface="Times New Roman"/>
            </a:endParaRPr>
          </a:p>
          <a:p>
            <a:pPr marL="12065" algn="ctr">
              <a:lnSpc>
                <a:spcPct val="100000"/>
              </a:lnSpc>
              <a:spcBef>
                <a:spcPts val="1330"/>
              </a:spcBef>
              <a:tabLst>
                <a:tab pos="350520" algn="l"/>
              </a:tabLst>
            </a:pPr>
            <a:r>
              <a:rPr sz="2800" b="1" spc="-15" dirty="0" err="1" smtClean="0">
                <a:latin typeface="Times New Roman"/>
                <a:cs typeface="Times New Roman"/>
              </a:rPr>
              <a:t>Производители</a:t>
            </a:r>
            <a:r>
              <a:rPr sz="2800" b="1" spc="-95" dirty="0" smtClean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средств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гигиены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и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spc="-55" dirty="0" err="1" smtClean="0">
                <a:latin typeface="Times New Roman"/>
                <a:cs typeface="Times New Roman"/>
              </a:rPr>
              <a:t>ухода</a:t>
            </a:r>
            <a:endParaRPr lang="ru-RU" sz="2800" b="1" spc="-55" dirty="0" smtClean="0">
              <a:latin typeface="Times New Roman"/>
              <a:cs typeface="Times New Roman"/>
            </a:endParaRPr>
          </a:p>
          <a:p>
            <a:pPr marL="12065" algn="ctr">
              <a:lnSpc>
                <a:spcPct val="100000"/>
              </a:lnSpc>
              <a:spcBef>
                <a:spcPts val="1330"/>
              </a:spcBef>
              <a:tabLst>
                <a:tab pos="350520" algn="l"/>
              </a:tabLst>
            </a:pPr>
            <a:r>
              <a:rPr lang="ru-RU" sz="2800" b="1" dirty="0" smtClean="0"/>
              <a:t>Гидроксид железа имеет большой область  применения   </a:t>
            </a:r>
            <a:r>
              <a:rPr lang="ru-RU" sz="2800" b="1" dirty="0"/>
              <a:t>используется в качестве пигмента, катализатора и наполнителя резины.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850" y="7251700"/>
            <a:ext cx="19050000" cy="2798202"/>
          </a:xfrm>
          <a:prstGeom prst="rect">
            <a:avLst/>
          </a:prstGeom>
          <a:ln w="38099">
            <a:solidFill>
              <a:srgbClr val="0000FF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r>
              <a:rPr sz="3600" b="1" spc="-10" dirty="0" err="1">
                <a:latin typeface="Arial"/>
                <a:cs typeface="Arial"/>
              </a:rPr>
              <a:t>Потенциальные</a:t>
            </a:r>
            <a:r>
              <a:rPr sz="3600" b="1" spc="-95" dirty="0">
                <a:latin typeface="Arial"/>
                <a:cs typeface="Arial"/>
              </a:rPr>
              <a:t> </a:t>
            </a:r>
            <a:r>
              <a:rPr sz="3600" b="1" spc="-15" dirty="0" err="1" smtClean="0">
                <a:latin typeface="Arial"/>
                <a:cs typeface="Arial"/>
              </a:rPr>
              <a:t>потребители</a:t>
            </a:r>
            <a:endParaRPr lang="ru-RU" sz="3600" b="1" spc="-15" dirty="0" smtClean="0">
              <a:latin typeface="Arial"/>
              <a:cs typeface="Arial"/>
            </a:endParaRPr>
          </a:p>
          <a:p>
            <a:r>
              <a:rPr lang="ru-RU" sz="3600" spc="-15" dirty="0" smtClean="0">
                <a:latin typeface="Arial"/>
                <a:cs typeface="Arial"/>
              </a:rPr>
              <a:t>1.    </a:t>
            </a:r>
            <a:r>
              <a:rPr lang="ru-RU" sz="3600" dirty="0" smtClean="0"/>
              <a:t>ООО </a:t>
            </a:r>
            <a:r>
              <a:rPr lang="ru-RU" sz="3600" dirty="0"/>
              <a:t>КАТРИ - Н производство, Раменское</a:t>
            </a:r>
            <a:endParaRPr lang="ru-RU" sz="3600" b="1" u="sng" dirty="0"/>
          </a:p>
          <a:p>
            <a:r>
              <a:rPr lang="ru-RU" sz="3600" dirty="0"/>
              <a:t>2.	ООО НАУЧНО - ПРОИЗВОДСТВЕННАЯ КОМПАНИЯ ОКПУР завод,</a:t>
            </a:r>
            <a:endParaRPr lang="ru-RU" sz="3600" b="1" u="sng" dirty="0"/>
          </a:p>
          <a:p>
            <a:r>
              <a:rPr lang="ru-RU" sz="3600" dirty="0"/>
              <a:t>3.	ООО БИОСОРБ компания, Новосибирск</a:t>
            </a:r>
            <a:endParaRPr lang="ru-RU" sz="3600" b="1" u="sng" dirty="0"/>
          </a:p>
          <a:p>
            <a:r>
              <a:rPr lang="ru-RU" sz="3600" dirty="0"/>
              <a:t>4.	</a:t>
            </a:r>
            <a:r>
              <a:rPr lang="ru-RU" sz="3600" dirty="0" smtClean="0"/>
              <a:t>СОРБЭКО</a:t>
            </a:r>
            <a:endParaRPr lang="ru-RU" sz="3600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564" y="409731"/>
            <a:ext cx="146405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CC00FF"/>
                </a:solidFill>
                <a:latin typeface="Times New Roman"/>
                <a:cs typeface="Times New Roman"/>
              </a:rPr>
              <a:t>Перспектива</a:t>
            </a:r>
            <a:r>
              <a:rPr spc="-114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CC00FF"/>
                </a:solidFill>
                <a:latin typeface="Times New Roman"/>
                <a:cs typeface="Times New Roman"/>
              </a:rPr>
              <a:t>коммерциализации</a:t>
            </a:r>
            <a:r>
              <a:rPr spc="-140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pc="-45" dirty="0">
                <a:solidFill>
                  <a:srgbClr val="CC00FF"/>
                </a:solidFill>
                <a:latin typeface="Times New Roman"/>
                <a:cs typeface="Times New Roman"/>
              </a:rPr>
              <a:t>результата</a:t>
            </a:r>
            <a:r>
              <a:rPr spc="-160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CC00FF"/>
                </a:solidFill>
                <a:latin typeface="Times New Roman"/>
                <a:cs typeface="Times New Roman"/>
              </a:rPr>
              <a:t>НИОКР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2850" y="2687149"/>
            <a:ext cx="17857470" cy="1493358"/>
          </a:xfrm>
          <a:prstGeom prst="rect">
            <a:avLst/>
          </a:prstGeom>
          <a:solidFill>
            <a:srgbClr val="FFFF00"/>
          </a:solidFill>
          <a:ln w="12699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r>
              <a:rPr lang="ru-RU" sz="3200" dirty="0"/>
              <a:t>PAM - На российском рынке оксидов и гидроксидов железа сформировалась </a:t>
            </a:r>
            <a:r>
              <a:rPr lang="ru-RU" sz="3200" dirty="0" err="1"/>
              <a:t>импортоориентированная</a:t>
            </a:r>
            <a:r>
              <a:rPr lang="ru-RU" sz="3200" dirty="0"/>
              <a:t> модель, более 70% рынка составляет продукция зарубежных производителей.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2845" y="4317614"/>
            <a:ext cx="17857470" cy="1000915"/>
          </a:xfrm>
          <a:prstGeom prst="rect">
            <a:avLst/>
          </a:prstGeom>
          <a:solidFill>
            <a:srgbClr val="FFFF00"/>
          </a:solidFill>
          <a:ln w="12699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r>
              <a:rPr lang="ru-RU" sz="3200" dirty="0"/>
              <a:t>TAM - На долю гидроксида 20% рынка, следовательно, общий объем целевого мирового рынка составляет 12000 миллиона </a:t>
            </a:r>
            <a:r>
              <a:rPr lang="ru-RU" sz="3200" dirty="0" smtClean="0"/>
              <a:t>долларов.</a:t>
            </a:r>
            <a:endParaRPr lang="ru-RU"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1212845" y="6013193"/>
            <a:ext cx="17857470" cy="1000915"/>
          </a:xfrm>
          <a:prstGeom prst="rect">
            <a:avLst/>
          </a:prstGeom>
          <a:solidFill>
            <a:srgbClr val="FFFF00"/>
          </a:solidFill>
          <a:ln w="12699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r>
              <a:rPr lang="ru-RU" sz="3200" dirty="0"/>
              <a:t>SAM – Доля России в производстве </a:t>
            </a:r>
            <a:r>
              <a:rPr lang="ru-RU" sz="3200" dirty="0" err="1"/>
              <a:t>гемостатиков</a:t>
            </a:r>
            <a:r>
              <a:rPr lang="ru-RU" sz="3200" dirty="0"/>
              <a:t> составляет около 30% от общего объема мирового рынка, следовательно, доступный объем российского рынка составляет 40 миллиона </a:t>
            </a:r>
            <a:r>
              <a:rPr lang="ru-RU" sz="3200" dirty="0" smtClean="0"/>
              <a:t>долларов.</a:t>
            </a:r>
            <a:endParaRPr lang="ru-RU" sz="3200" dirty="0"/>
          </a:p>
        </p:txBody>
      </p:sp>
      <p:grpSp>
        <p:nvGrpSpPr>
          <p:cNvPr id="7" name="object 7"/>
          <p:cNvGrpSpPr/>
          <p:nvPr/>
        </p:nvGrpSpPr>
        <p:grpSpPr>
          <a:xfrm>
            <a:off x="108" y="9029065"/>
            <a:ext cx="20104100" cy="2273935"/>
            <a:chOff x="108" y="9029065"/>
            <a:chExt cx="20104100" cy="2273935"/>
          </a:xfrm>
        </p:grpSpPr>
        <p:sp>
          <p:nvSpPr>
            <p:cNvPr id="8" name="object 8"/>
            <p:cNvSpPr/>
            <p:nvPr/>
          </p:nvSpPr>
          <p:spPr>
            <a:xfrm>
              <a:off x="14096892" y="9029065"/>
              <a:ext cx="6004560" cy="1957705"/>
            </a:xfrm>
            <a:custGeom>
              <a:avLst/>
              <a:gdLst/>
              <a:ahLst/>
              <a:cxnLst/>
              <a:rect l="l" t="t" r="r" b="b"/>
              <a:pathLst>
                <a:path w="6004559" h="1957704">
                  <a:moveTo>
                    <a:pt x="6004362" y="1957246"/>
                  </a:moveTo>
                  <a:lnTo>
                    <a:pt x="0" y="1957246"/>
                  </a:lnTo>
                  <a:lnTo>
                    <a:pt x="0" y="0"/>
                  </a:lnTo>
                  <a:lnTo>
                    <a:pt x="6004362" y="0"/>
                  </a:lnTo>
                  <a:lnTo>
                    <a:pt x="6004362" y="1957246"/>
                  </a:lnTo>
                  <a:close/>
                </a:path>
              </a:pathLst>
            </a:custGeom>
            <a:solidFill>
              <a:srgbClr val="CC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" y="10859102"/>
              <a:ext cx="20103991" cy="4438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28851" y="9532549"/>
              <a:ext cx="4241829" cy="47632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049042" y="1679267"/>
            <a:ext cx="339280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Оценка</a:t>
            </a:r>
            <a:r>
              <a:rPr sz="4000" b="1" u="heavy" spc="-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рынка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65" dirty="0"/>
              <a:t>А</a:t>
            </a:r>
            <a:r>
              <a:rPr spc="-80" dirty="0"/>
              <a:t>К</a:t>
            </a:r>
            <a:r>
              <a:rPr spc="-20" dirty="0"/>
              <a:t>СЕЛЕ</a:t>
            </a:r>
            <a:r>
              <a:rPr spc="-110" dirty="0"/>
              <a:t>Р</a:t>
            </a:r>
            <a:r>
              <a:rPr spc="-114" dirty="0"/>
              <a:t>А</a:t>
            </a:r>
            <a:r>
              <a:rPr spc="-65" dirty="0"/>
              <a:t>Т</a:t>
            </a:r>
            <a:r>
              <a:rPr spc="-5" dirty="0"/>
              <a:t>О</a:t>
            </a:r>
            <a:r>
              <a:rPr dirty="0"/>
              <a:t>Р</a:t>
            </a:r>
            <a:r>
              <a:rPr spc="-60" dirty="0"/>
              <a:t> </a:t>
            </a:r>
            <a:r>
              <a:rPr spc="-65" dirty="0"/>
              <a:t>ДГУ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" y="9029065"/>
            <a:ext cx="20104100" cy="2273935"/>
            <a:chOff x="108" y="9029065"/>
            <a:chExt cx="20104100" cy="2273935"/>
          </a:xfrm>
        </p:grpSpPr>
        <p:sp>
          <p:nvSpPr>
            <p:cNvPr id="3" name="object 3"/>
            <p:cNvSpPr/>
            <p:nvPr/>
          </p:nvSpPr>
          <p:spPr>
            <a:xfrm>
              <a:off x="14096892" y="9029065"/>
              <a:ext cx="6004560" cy="1957705"/>
            </a:xfrm>
            <a:custGeom>
              <a:avLst/>
              <a:gdLst/>
              <a:ahLst/>
              <a:cxnLst/>
              <a:rect l="l" t="t" r="r" b="b"/>
              <a:pathLst>
                <a:path w="6004559" h="1957704">
                  <a:moveTo>
                    <a:pt x="6004362" y="1957246"/>
                  </a:moveTo>
                  <a:lnTo>
                    <a:pt x="0" y="1957246"/>
                  </a:lnTo>
                  <a:lnTo>
                    <a:pt x="0" y="0"/>
                  </a:lnTo>
                  <a:lnTo>
                    <a:pt x="6004362" y="0"/>
                  </a:lnTo>
                  <a:lnTo>
                    <a:pt x="6004362" y="1957246"/>
                  </a:lnTo>
                  <a:close/>
                </a:path>
              </a:pathLst>
            </a:custGeom>
            <a:solidFill>
              <a:srgbClr val="CC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" y="10859102"/>
              <a:ext cx="20103991" cy="4438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28851" y="9532549"/>
              <a:ext cx="4241829" cy="47632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36650" y="2197756"/>
            <a:ext cx="16264890" cy="6593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indent="-356870">
              <a:lnSpc>
                <a:spcPct val="100000"/>
              </a:lnSpc>
              <a:spcBef>
                <a:spcPts val="100"/>
              </a:spcBef>
              <a:buFont typeface="Segoe UI Symbol"/>
              <a:buChar char="▪"/>
              <a:tabLst>
                <a:tab pos="369570" algn="l"/>
              </a:tabLst>
            </a:pPr>
            <a:r>
              <a:rPr sz="3700" b="1" spc="-15" dirty="0">
                <a:latin typeface="Times New Roman"/>
                <a:cs typeface="Times New Roman"/>
              </a:rPr>
              <a:t>Создание</a:t>
            </a:r>
            <a:r>
              <a:rPr sz="3700" b="1" spc="-95" dirty="0">
                <a:latin typeface="Times New Roman"/>
                <a:cs typeface="Times New Roman"/>
              </a:rPr>
              <a:t> </a:t>
            </a:r>
            <a:r>
              <a:rPr sz="3700" b="1" spc="15" dirty="0">
                <a:latin typeface="Times New Roman"/>
                <a:cs typeface="Times New Roman"/>
              </a:rPr>
              <a:t>сайта</a:t>
            </a:r>
            <a:r>
              <a:rPr sz="3700" b="1" spc="-105" dirty="0">
                <a:latin typeface="Times New Roman"/>
                <a:cs typeface="Times New Roman"/>
              </a:rPr>
              <a:t> </a:t>
            </a:r>
            <a:r>
              <a:rPr sz="3700" b="1" spc="-5" dirty="0">
                <a:latin typeface="Times New Roman"/>
                <a:cs typeface="Times New Roman"/>
              </a:rPr>
              <a:t>для</a:t>
            </a:r>
            <a:r>
              <a:rPr sz="3700" b="1" spc="-100" dirty="0">
                <a:latin typeface="Times New Roman"/>
                <a:cs typeface="Times New Roman"/>
              </a:rPr>
              <a:t> </a:t>
            </a:r>
            <a:r>
              <a:rPr sz="3700" b="1" spc="-20" dirty="0">
                <a:latin typeface="Times New Roman"/>
                <a:cs typeface="Times New Roman"/>
              </a:rPr>
              <a:t>привлечения</a:t>
            </a:r>
            <a:r>
              <a:rPr sz="3700" b="1" spc="-95" dirty="0">
                <a:latin typeface="Times New Roman"/>
                <a:cs typeface="Times New Roman"/>
              </a:rPr>
              <a:t> </a:t>
            </a:r>
            <a:r>
              <a:rPr sz="3700" b="1" spc="-10" dirty="0">
                <a:latin typeface="Times New Roman"/>
                <a:cs typeface="Times New Roman"/>
              </a:rPr>
              <a:t>потенциальных</a:t>
            </a:r>
            <a:r>
              <a:rPr sz="3700" b="1" spc="-100" dirty="0">
                <a:latin typeface="Times New Roman"/>
                <a:cs typeface="Times New Roman"/>
              </a:rPr>
              <a:t> </a:t>
            </a:r>
            <a:r>
              <a:rPr sz="3700" b="1" spc="-20" dirty="0">
                <a:latin typeface="Times New Roman"/>
                <a:cs typeface="Times New Roman"/>
              </a:rPr>
              <a:t>клиентов</a:t>
            </a:r>
            <a:r>
              <a:rPr sz="3700" b="1" spc="-20" dirty="0">
                <a:latin typeface="Cambria"/>
                <a:cs typeface="Cambria"/>
              </a:rPr>
              <a:t>;</a:t>
            </a:r>
            <a:endParaRPr sz="37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▪"/>
            </a:pPr>
            <a:endParaRPr sz="4600" dirty="0">
              <a:latin typeface="Cambria"/>
              <a:cs typeface="Cambria"/>
            </a:endParaRPr>
          </a:p>
          <a:p>
            <a:pPr marL="368935" marR="161290" indent="-356870" algn="just">
              <a:lnSpc>
                <a:spcPct val="100000"/>
              </a:lnSpc>
              <a:buFont typeface="Segoe UI Symbol"/>
              <a:buChar char="▪"/>
              <a:tabLst>
                <a:tab pos="369570" algn="l"/>
              </a:tabLst>
            </a:pPr>
            <a:r>
              <a:rPr sz="3700" b="1" spc="-45" dirty="0">
                <a:solidFill>
                  <a:srgbClr val="008000"/>
                </a:solidFill>
                <a:latin typeface="Times New Roman"/>
                <a:cs typeface="Times New Roman"/>
              </a:rPr>
              <a:t>Установление</a:t>
            </a:r>
            <a:r>
              <a:rPr sz="3700" b="1" spc="-10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700" b="1" spc="-20" dirty="0">
                <a:solidFill>
                  <a:srgbClr val="008000"/>
                </a:solidFill>
                <a:latin typeface="Times New Roman"/>
                <a:cs typeface="Times New Roman"/>
              </a:rPr>
              <a:t>контактов</a:t>
            </a:r>
            <a:r>
              <a:rPr sz="3700" b="1" spc="-1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700" b="1" dirty="0">
                <a:solidFill>
                  <a:srgbClr val="008000"/>
                </a:solidFill>
                <a:latin typeface="Times New Roman"/>
                <a:cs typeface="Times New Roman"/>
              </a:rPr>
              <a:t>с</a:t>
            </a:r>
            <a:r>
              <a:rPr sz="3700" b="1" spc="-10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700" b="1" spc="-10" dirty="0">
                <a:solidFill>
                  <a:srgbClr val="008000"/>
                </a:solidFill>
                <a:latin typeface="Times New Roman"/>
                <a:cs typeface="Times New Roman"/>
              </a:rPr>
              <a:t>потенциальными</a:t>
            </a:r>
            <a:r>
              <a:rPr sz="3700" b="1" spc="-9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7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потребителями</a:t>
            </a:r>
            <a:r>
              <a:rPr sz="3700" b="1" spc="-5" dirty="0">
                <a:solidFill>
                  <a:srgbClr val="008000"/>
                </a:solidFill>
                <a:latin typeface="Cambria"/>
                <a:cs typeface="Cambria"/>
              </a:rPr>
              <a:t>,</a:t>
            </a:r>
            <a:r>
              <a:rPr sz="3700" b="1" spc="5" dirty="0">
                <a:solidFill>
                  <a:srgbClr val="008000"/>
                </a:solidFill>
                <a:latin typeface="Cambria"/>
                <a:cs typeface="Cambria"/>
              </a:rPr>
              <a:t> </a:t>
            </a:r>
            <a:r>
              <a:rPr sz="3700" b="1" spc="-25" dirty="0">
                <a:solidFill>
                  <a:srgbClr val="008000"/>
                </a:solidFill>
                <a:latin typeface="Times New Roman"/>
                <a:cs typeface="Times New Roman"/>
              </a:rPr>
              <a:t>предложение </a:t>
            </a:r>
            <a:r>
              <a:rPr sz="3700" b="1" spc="-91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7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им</a:t>
            </a:r>
            <a:r>
              <a:rPr sz="3700" b="1" spc="-12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700" b="1" spc="-10" dirty="0">
                <a:solidFill>
                  <a:srgbClr val="008000"/>
                </a:solidFill>
                <a:latin typeface="Times New Roman"/>
                <a:cs typeface="Times New Roman"/>
              </a:rPr>
              <a:t>предоставляемых</a:t>
            </a:r>
            <a:r>
              <a:rPr sz="3700" b="1" spc="-10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7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нами</a:t>
            </a:r>
            <a:r>
              <a:rPr sz="3700" b="1" spc="-1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700" b="1" spc="-25" dirty="0">
                <a:solidFill>
                  <a:srgbClr val="008000"/>
                </a:solidFill>
                <a:latin typeface="Times New Roman"/>
                <a:cs typeface="Times New Roman"/>
              </a:rPr>
              <a:t>услуг</a:t>
            </a:r>
            <a:r>
              <a:rPr sz="3700" b="1" spc="-25" dirty="0">
                <a:solidFill>
                  <a:srgbClr val="008000"/>
                </a:solidFill>
                <a:latin typeface="Cambria"/>
                <a:cs typeface="Cambria"/>
              </a:rPr>
              <a:t>;</a:t>
            </a:r>
            <a:endParaRPr sz="37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▪"/>
            </a:pPr>
            <a:endParaRPr sz="4600" dirty="0">
              <a:latin typeface="Cambria"/>
              <a:cs typeface="Cambria"/>
            </a:endParaRPr>
          </a:p>
          <a:p>
            <a:pPr marL="368935" marR="5080" indent="-356870" algn="just">
              <a:lnSpc>
                <a:spcPct val="100000"/>
              </a:lnSpc>
              <a:spcBef>
                <a:spcPts val="5"/>
              </a:spcBef>
              <a:buFont typeface="Segoe UI Symbol"/>
              <a:buChar char="▪"/>
              <a:tabLst>
                <a:tab pos="369570" algn="l"/>
              </a:tabLst>
            </a:pPr>
            <a:r>
              <a:rPr sz="3700" b="1" spc="-45" dirty="0">
                <a:latin typeface="Times New Roman"/>
                <a:cs typeface="Times New Roman"/>
              </a:rPr>
              <a:t>Установление</a:t>
            </a:r>
            <a:r>
              <a:rPr sz="3700" b="1" spc="-95" dirty="0">
                <a:latin typeface="Times New Roman"/>
                <a:cs typeface="Times New Roman"/>
              </a:rPr>
              <a:t> </a:t>
            </a:r>
            <a:r>
              <a:rPr sz="3700" b="1" spc="-20" dirty="0">
                <a:latin typeface="Times New Roman"/>
                <a:cs typeface="Times New Roman"/>
              </a:rPr>
              <a:t>контактов</a:t>
            </a:r>
            <a:r>
              <a:rPr sz="3700" b="1" spc="-105" dirty="0">
                <a:latin typeface="Times New Roman"/>
                <a:cs typeface="Times New Roman"/>
              </a:rPr>
              <a:t> </a:t>
            </a:r>
            <a:r>
              <a:rPr sz="3700" b="1" dirty="0">
                <a:latin typeface="Times New Roman"/>
                <a:cs typeface="Times New Roman"/>
              </a:rPr>
              <a:t>с</a:t>
            </a:r>
            <a:r>
              <a:rPr sz="3700" b="1" spc="-100" dirty="0">
                <a:latin typeface="Times New Roman"/>
                <a:cs typeface="Times New Roman"/>
              </a:rPr>
              <a:t> </a:t>
            </a:r>
            <a:r>
              <a:rPr sz="3700" b="1" spc="-30" dirty="0">
                <a:latin typeface="Times New Roman"/>
                <a:cs typeface="Times New Roman"/>
              </a:rPr>
              <a:t>государственными</a:t>
            </a:r>
            <a:r>
              <a:rPr sz="3700" b="1" spc="-70" dirty="0">
                <a:latin typeface="Times New Roman"/>
                <a:cs typeface="Times New Roman"/>
              </a:rPr>
              <a:t> </a:t>
            </a:r>
            <a:r>
              <a:rPr sz="3700" b="1" spc="-5" dirty="0">
                <a:latin typeface="Times New Roman"/>
                <a:cs typeface="Times New Roman"/>
              </a:rPr>
              <a:t>организациями</a:t>
            </a:r>
            <a:r>
              <a:rPr sz="3700" b="1" spc="-5" dirty="0">
                <a:latin typeface="Cambria"/>
                <a:cs typeface="Cambria"/>
              </a:rPr>
              <a:t>,</a:t>
            </a:r>
            <a:r>
              <a:rPr sz="3700" b="1" spc="10" dirty="0">
                <a:latin typeface="Cambria"/>
                <a:cs typeface="Cambria"/>
              </a:rPr>
              <a:t> </a:t>
            </a:r>
            <a:r>
              <a:rPr sz="3700" b="1" dirty="0">
                <a:latin typeface="Times New Roman"/>
                <a:cs typeface="Times New Roman"/>
              </a:rPr>
              <a:t>в</a:t>
            </a:r>
            <a:r>
              <a:rPr sz="3700" b="1" spc="-100" dirty="0">
                <a:latin typeface="Times New Roman"/>
                <a:cs typeface="Times New Roman"/>
              </a:rPr>
              <a:t> </a:t>
            </a:r>
            <a:r>
              <a:rPr sz="3700" b="1" spc="-5" dirty="0">
                <a:latin typeface="Times New Roman"/>
                <a:cs typeface="Times New Roman"/>
              </a:rPr>
              <a:t>частности</a:t>
            </a:r>
            <a:r>
              <a:rPr sz="3700" b="1" spc="-5" dirty="0">
                <a:latin typeface="Cambria"/>
                <a:cs typeface="Cambria"/>
              </a:rPr>
              <a:t>, </a:t>
            </a:r>
            <a:r>
              <a:rPr sz="3700" b="1" spc="-805" dirty="0">
                <a:latin typeface="Cambria"/>
                <a:cs typeface="Cambria"/>
              </a:rPr>
              <a:t> </a:t>
            </a:r>
            <a:r>
              <a:rPr sz="3700" b="1" spc="-15" dirty="0">
                <a:latin typeface="Times New Roman"/>
                <a:cs typeface="Times New Roman"/>
              </a:rPr>
              <a:t>взаимодействие </a:t>
            </a:r>
            <a:r>
              <a:rPr sz="3700" b="1" dirty="0">
                <a:latin typeface="Times New Roman"/>
                <a:cs typeface="Times New Roman"/>
              </a:rPr>
              <a:t>с </a:t>
            </a:r>
            <a:r>
              <a:rPr sz="3700" b="1" spc="-15" dirty="0">
                <a:latin typeface="Times New Roman"/>
                <a:cs typeface="Times New Roman"/>
              </a:rPr>
              <a:t>Министерством здравоохранения </a:t>
            </a:r>
            <a:r>
              <a:rPr sz="3700" b="1" dirty="0">
                <a:latin typeface="Times New Roman"/>
                <a:cs typeface="Times New Roman"/>
              </a:rPr>
              <a:t>Дагестана</a:t>
            </a:r>
            <a:r>
              <a:rPr sz="3700" b="1" dirty="0">
                <a:latin typeface="Cambria"/>
                <a:cs typeface="Cambria"/>
              </a:rPr>
              <a:t>, </a:t>
            </a:r>
            <a:r>
              <a:rPr sz="3700" b="1" spc="-45" dirty="0">
                <a:latin typeface="Times New Roman"/>
                <a:cs typeface="Times New Roman"/>
              </a:rPr>
              <a:t>Комитетом </a:t>
            </a:r>
            <a:r>
              <a:rPr sz="3700" b="1" spc="-910" dirty="0">
                <a:latin typeface="Times New Roman"/>
                <a:cs typeface="Times New Roman"/>
              </a:rPr>
              <a:t> </a:t>
            </a:r>
            <a:r>
              <a:rPr sz="3700" b="1" spc="-5" dirty="0">
                <a:latin typeface="Times New Roman"/>
                <a:cs typeface="Times New Roman"/>
              </a:rPr>
              <a:t>по</a:t>
            </a:r>
            <a:r>
              <a:rPr sz="3700" b="1" spc="-120" dirty="0">
                <a:latin typeface="Times New Roman"/>
                <a:cs typeface="Times New Roman"/>
              </a:rPr>
              <a:t> </a:t>
            </a:r>
            <a:r>
              <a:rPr sz="3700" b="1" spc="-5" dirty="0">
                <a:latin typeface="Times New Roman"/>
                <a:cs typeface="Times New Roman"/>
              </a:rPr>
              <a:t>ветеринарии</a:t>
            </a:r>
            <a:r>
              <a:rPr sz="3700" b="1" spc="-114" dirty="0">
                <a:latin typeface="Times New Roman"/>
                <a:cs typeface="Times New Roman"/>
              </a:rPr>
              <a:t> </a:t>
            </a:r>
            <a:r>
              <a:rPr sz="3700" b="1" dirty="0">
                <a:latin typeface="Times New Roman"/>
                <a:cs typeface="Times New Roman"/>
              </a:rPr>
              <a:t>Дагестана</a:t>
            </a:r>
            <a:r>
              <a:rPr sz="3700" b="1" spc="-95" dirty="0">
                <a:latin typeface="Times New Roman"/>
                <a:cs typeface="Times New Roman"/>
              </a:rPr>
              <a:t> </a:t>
            </a:r>
            <a:r>
              <a:rPr sz="3700" b="1" dirty="0">
                <a:latin typeface="Times New Roman"/>
                <a:cs typeface="Times New Roman"/>
              </a:rPr>
              <a:t>и</a:t>
            </a:r>
            <a:r>
              <a:rPr sz="3700" b="1" spc="-114" dirty="0">
                <a:latin typeface="Times New Roman"/>
                <a:cs typeface="Times New Roman"/>
              </a:rPr>
              <a:t> </a:t>
            </a:r>
            <a:r>
              <a:rPr sz="3700" b="1" spc="-5" dirty="0">
                <a:latin typeface="Times New Roman"/>
                <a:cs typeface="Times New Roman"/>
              </a:rPr>
              <a:t>др</a:t>
            </a:r>
            <a:r>
              <a:rPr sz="3700" b="1" spc="-5" dirty="0">
                <a:latin typeface="Cambria"/>
                <a:cs typeface="Cambria"/>
              </a:rPr>
              <a:t>.;</a:t>
            </a:r>
            <a:endParaRPr sz="37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▪"/>
            </a:pPr>
            <a:endParaRPr sz="4600" dirty="0">
              <a:latin typeface="Cambria"/>
              <a:cs typeface="Cambria"/>
            </a:endParaRPr>
          </a:p>
          <a:p>
            <a:pPr marL="368935" marR="2038985" indent="-356870">
              <a:lnSpc>
                <a:spcPct val="100000"/>
              </a:lnSpc>
              <a:buFont typeface="Segoe UI Symbol"/>
              <a:buChar char="▪"/>
              <a:tabLst>
                <a:tab pos="369570" algn="l"/>
              </a:tabLst>
            </a:pPr>
            <a:r>
              <a:rPr sz="3700" b="1" spc="-50" dirty="0">
                <a:solidFill>
                  <a:srgbClr val="008000"/>
                </a:solidFill>
                <a:latin typeface="Times New Roman"/>
                <a:cs typeface="Times New Roman"/>
              </a:rPr>
              <a:t>Подача</a:t>
            </a:r>
            <a:r>
              <a:rPr sz="3700" b="1" spc="-1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7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заявки</a:t>
            </a:r>
            <a:r>
              <a:rPr sz="3700" b="1" spc="-10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7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на</a:t>
            </a:r>
            <a:r>
              <a:rPr sz="3700" b="1" spc="-12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700" b="1" spc="-25" dirty="0">
                <a:solidFill>
                  <a:srgbClr val="008000"/>
                </a:solidFill>
                <a:latin typeface="Cambria"/>
                <a:cs typeface="Cambria"/>
              </a:rPr>
              <a:t>«</a:t>
            </a:r>
            <a:r>
              <a:rPr sz="3700" b="1" spc="-25" dirty="0">
                <a:solidFill>
                  <a:srgbClr val="008000"/>
                </a:solidFill>
                <a:latin typeface="Times New Roman"/>
                <a:cs typeface="Times New Roman"/>
              </a:rPr>
              <a:t>Студенческий</a:t>
            </a:r>
            <a:r>
              <a:rPr sz="3700" b="1" spc="-10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700" b="1" spc="-10" dirty="0">
                <a:solidFill>
                  <a:srgbClr val="008000"/>
                </a:solidFill>
                <a:latin typeface="Times New Roman"/>
                <a:cs typeface="Times New Roman"/>
              </a:rPr>
              <a:t>Стартап</a:t>
            </a:r>
            <a:r>
              <a:rPr sz="3700" b="1" spc="-10" dirty="0">
                <a:solidFill>
                  <a:srgbClr val="008000"/>
                </a:solidFill>
                <a:latin typeface="Cambria"/>
                <a:cs typeface="Cambria"/>
              </a:rPr>
              <a:t>» </a:t>
            </a:r>
            <a:r>
              <a:rPr sz="3700" b="1" dirty="0">
                <a:solidFill>
                  <a:srgbClr val="008000"/>
                </a:solidFill>
                <a:latin typeface="Times New Roman"/>
                <a:cs typeface="Times New Roman"/>
              </a:rPr>
              <a:t>с</a:t>
            </a:r>
            <a:r>
              <a:rPr sz="3700" b="1" spc="-12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7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целью</a:t>
            </a:r>
            <a:r>
              <a:rPr sz="3700" b="1" spc="-114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700" b="1" spc="-10" dirty="0">
                <a:solidFill>
                  <a:srgbClr val="008000"/>
                </a:solidFill>
                <a:latin typeface="Times New Roman"/>
                <a:cs typeface="Times New Roman"/>
              </a:rPr>
              <a:t>дальнейшего </a:t>
            </a:r>
            <a:r>
              <a:rPr sz="3700" b="1" spc="-9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700" b="1" spc="-20" dirty="0">
                <a:solidFill>
                  <a:srgbClr val="008000"/>
                </a:solidFill>
                <a:latin typeface="Times New Roman"/>
                <a:cs typeface="Times New Roman"/>
              </a:rPr>
              <a:t>продвижения</a:t>
            </a:r>
            <a:r>
              <a:rPr sz="3700" b="1" spc="-10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700" b="1" dirty="0">
                <a:solidFill>
                  <a:srgbClr val="008000"/>
                </a:solidFill>
                <a:latin typeface="Times New Roman"/>
                <a:cs typeface="Times New Roman"/>
              </a:rPr>
              <a:t>проекта</a:t>
            </a:r>
            <a:r>
              <a:rPr sz="3700" b="1" dirty="0">
                <a:solidFill>
                  <a:srgbClr val="008000"/>
                </a:solidFill>
                <a:latin typeface="Cambria"/>
                <a:cs typeface="Cambria"/>
              </a:rPr>
              <a:t>.</a:t>
            </a:r>
            <a:endParaRPr sz="370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65" dirty="0"/>
              <a:t>А</a:t>
            </a:r>
            <a:r>
              <a:rPr spc="-80" dirty="0"/>
              <a:t>К</a:t>
            </a:r>
            <a:r>
              <a:rPr spc="-20" dirty="0"/>
              <a:t>СЕЛЕ</a:t>
            </a:r>
            <a:r>
              <a:rPr spc="-110" dirty="0"/>
              <a:t>Р</a:t>
            </a:r>
            <a:r>
              <a:rPr spc="-114" dirty="0"/>
              <a:t>А</a:t>
            </a:r>
            <a:r>
              <a:rPr spc="-65" dirty="0"/>
              <a:t>Т</a:t>
            </a:r>
            <a:r>
              <a:rPr spc="-5" dirty="0"/>
              <a:t>О</a:t>
            </a:r>
            <a:r>
              <a:rPr dirty="0"/>
              <a:t>Р</a:t>
            </a:r>
            <a:r>
              <a:rPr spc="-60" dirty="0"/>
              <a:t> </a:t>
            </a:r>
            <a:r>
              <a:rPr spc="-65" dirty="0"/>
              <a:t>ДГУ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0118" y="702691"/>
            <a:ext cx="146405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CC00FF"/>
                </a:solidFill>
                <a:latin typeface="Times New Roman"/>
                <a:cs typeface="Times New Roman"/>
              </a:rPr>
              <a:t>Перспектива</a:t>
            </a:r>
            <a:r>
              <a:rPr spc="-114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CC00FF"/>
                </a:solidFill>
                <a:latin typeface="Times New Roman"/>
                <a:cs typeface="Times New Roman"/>
              </a:rPr>
              <a:t>коммерциализации</a:t>
            </a:r>
            <a:r>
              <a:rPr spc="-140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pc="-45" dirty="0">
                <a:solidFill>
                  <a:srgbClr val="CC00FF"/>
                </a:solidFill>
                <a:latin typeface="Times New Roman"/>
                <a:cs typeface="Times New Roman"/>
              </a:rPr>
              <a:t>результата</a:t>
            </a:r>
            <a:r>
              <a:rPr spc="-160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CC00FF"/>
                </a:solidFill>
                <a:latin typeface="Times New Roman"/>
                <a:cs typeface="Times New Roman"/>
              </a:rPr>
              <a:t>НИОКР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949" y="765955"/>
            <a:ext cx="102031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CC00FF"/>
                </a:solidFill>
                <a:latin typeface="Times New Roman"/>
                <a:cs typeface="Times New Roman"/>
              </a:rPr>
              <a:t>План</a:t>
            </a:r>
            <a:r>
              <a:rPr spc="-140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CC00FF"/>
                </a:solidFill>
                <a:latin typeface="Times New Roman"/>
                <a:cs typeface="Times New Roman"/>
              </a:rPr>
              <a:t>реализации</a:t>
            </a:r>
            <a:r>
              <a:rPr spc="-145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CC00FF"/>
                </a:solidFill>
                <a:latin typeface="Cambria"/>
                <a:cs typeface="Cambria"/>
              </a:rPr>
              <a:t>(1</a:t>
            </a:r>
            <a:r>
              <a:rPr dirty="0">
                <a:solidFill>
                  <a:srgbClr val="CC00FF"/>
                </a:solidFill>
                <a:latin typeface="Cambria"/>
                <a:cs typeface="Cambria"/>
              </a:rPr>
              <a:t> </a:t>
            </a:r>
            <a:r>
              <a:rPr spc="-5" dirty="0">
                <a:solidFill>
                  <a:srgbClr val="CC00FF"/>
                </a:solidFill>
                <a:latin typeface="Times New Roman"/>
                <a:cs typeface="Times New Roman"/>
              </a:rPr>
              <a:t>этап</a:t>
            </a:r>
            <a:r>
              <a:rPr spc="-150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CC00FF"/>
                </a:solidFill>
                <a:latin typeface="Cambria"/>
                <a:cs typeface="Cambria"/>
              </a:rPr>
              <a:t>–</a:t>
            </a:r>
            <a:r>
              <a:rPr spc="-10" dirty="0">
                <a:solidFill>
                  <a:srgbClr val="CC00FF"/>
                </a:solidFill>
                <a:latin typeface="Cambria"/>
                <a:cs typeface="Cambria"/>
              </a:rPr>
              <a:t> </a:t>
            </a:r>
            <a:r>
              <a:rPr spc="-5" dirty="0">
                <a:solidFill>
                  <a:srgbClr val="CC00FF"/>
                </a:solidFill>
                <a:latin typeface="Cambria"/>
                <a:cs typeface="Cambria"/>
              </a:rPr>
              <a:t>2024</a:t>
            </a:r>
            <a:r>
              <a:rPr spc="10" dirty="0">
                <a:solidFill>
                  <a:srgbClr val="CC00FF"/>
                </a:solidFill>
                <a:latin typeface="Cambria"/>
                <a:cs typeface="Cambria"/>
              </a:rPr>
              <a:t> </a:t>
            </a:r>
            <a:r>
              <a:rPr spc="-70" dirty="0">
                <a:solidFill>
                  <a:srgbClr val="CC00FF"/>
                </a:solidFill>
                <a:latin typeface="Times New Roman"/>
                <a:cs typeface="Times New Roman"/>
              </a:rPr>
              <a:t>год</a:t>
            </a:r>
            <a:r>
              <a:rPr spc="-70" dirty="0">
                <a:solidFill>
                  <a:srgbClr val="CC00FF"/>
                </a:solidFill>
                <a:latin typeface="Cambria"/>
                <a:cs typeface="Cambria"/>
              </a:rPr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1176993" y="2075587"/>
            <a:ext cx="2874010" cy="182245"/>
          </a:xfrm>
          <a:custGeom>
            <a:avLst/>
            <a:gdLst/>
            <a:ahLst/>
            <a:cxnLst/>
            <a:rect l="l" t="t" r="r" b="b"/>
            <a:pathLst>
              <a:path w="2874010" h="182244">
                <a:moveTo>
                  <a:pt x="2873786" y="181958"/>
                </a:moveTo>
                <a:lnTo>
                  <a:pt x="0" y="181958"/>
                </a:lnTo>
                <a:lnTo>
                  <a:pt x="0" y="0"/>
                </a:lnTo>
                <a:lnTo>
                  <a:pt x="2873786" y="0"/>
                </a:lnTo>
                <a:lnTo>
                  <a:pt x="2873786" y="18195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15748" y="2286202"/>
            <a:ext cx="2853055" cy="1251625"/>
          </a:xfrm>
          <a:prstGeom prst="rect">
            <a:avLst/>
          </a:prstGeom>
          <a:solidFill>
            <a:srgbClr val="F1F1F1"/>
          </a:solidFill>
          <a:ln w="9524">
            <a:solidFill>
              <a:srgbClr val="D8D8D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sz="2000" b="1" spc="-10" dirty="0" err="1">
                <a:solidFill>
                  <a:srgbClr val="2E67B1"/>
                </a:solidFill>
                <a:latin typeface="Arial"/>
                <a:cs typeface="Arial"/>
              </a:rPr>
              <a:t>Январь</a:t>
            </a:r>
            <a:endParaRPr lang="ru-RU" sz="2000" b="1" spc="-10" dirty="0">
              <a:solidFill>
                <a:srgbClr val="2E67B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36552" y="2075571"/>
            <a:ext cx="2874010" cy="182245"/>
          </a:xfrm>
          <a:custGeom>
            <a:avLst/>
            <a:gdLst/>
            <a:ahLst/>
            <a:cxnLst/>
            <a:rect l="l" t="t" r="r" b="b"/>
            <a:pathLst>
              <a:path w="2874009" h="182244">
                <a:moveTo>
                  <a:pt x="2873786" y="181958"/>
                </a:moveTo>
                <a:lnTo>
                  <a:pt x="0" y="181958"/>
                </a:lnTo>
                <a:lnTo>
                  <a:pt x="0" y="0"/>
                </a:lnTo>
                <a:lnTo>
                  <a:pt x="2873786" y="0"/>
                </a:lnTo>
                <a:lnTo>
                  <a:pt x="2873786" y="18195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475306" y="2286187"/>
            <a:ext cx="2853055" cy="1251625"/>
          </a:xfrm>
          <a:prstGeom prst="rect">
            <a:avLst/>
          </a:prstGeom>
          <a:solidFill>
            <a:srgbClr val="F1F1F1"/>
          </a:solidFill>
          <a:ln w="9524">
            <a:solidFill>
              <a:srgbClr val="D8D8D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sz="2000" b="1" spc="-5" dirty="0" err="1">
                <a:solidFill>
                  <a:srgbClr val="2E67B1"/>
                </a:solidFill>
                <a:latin typeface="Arial"/>
                <a:cs typeface="Arial"/>
              </a:rPr>
              <a:t>Март</a:t>
            </a:r>
            <a:endParaRPr lang="ru-RU" sz="2000" b="1" spc="-5" dirty="0">
              <a:solidFill>
                <a:srgbClr val="2E67B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83357" y="2075575"/>
            <a:ext cx="2874010" cy="182245"/>
          </a:xfrm>
          <a:custGeom>
            <a:avLst/>
            <a:gdLst/>
            <a:ahLst/>
            <a:cxnLst/>
            <a:rect l="l" t="t" r="r" b="b"/>
            <a:pathLst>
              <a:path w="2874009" h="182244">
                <a:moveTo>
                  <a:pt x="2873786" y="181958"/>
                </a:moveTo>
                <a:lnTo>
                  <a:pt x="0" y="181958"/>
                </a:lnTo>
                <a:lnTo>
                  <a:pt x="0" y="0"/>
                </a:lnTo>
                <a:lnTo>
                  <a:pt x="2873786" y="0"/>
                </a:lnTo>
                <a:lnTo>
                  <a:pt x="2873786" y="18195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22113" y="2286191"/>
            <a:ext cx="2853055" cy="1251625"/>
          </a:xfrm>
          <a:prstGeom prst="rect">
            <a:avLst/>
          </a:prstGeom>
          <a:solidFill>
            <a:srgbClr val="F1F1F1"/>
          </a:solidFill>
          <a:ln w="9524">
            <a:solidFill>
              <a:srgbClr val="D8D8D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sz="2000" b="1" spc="-5" dirty="0" err="1">
                <a:solidFill>
                  <a:srgbClr val="2E67B1"/>
                </a:solidFill>
                <a:latin typeface="Arial"/>
                <a:cs typeface="Arial"/>
              </a:rPr>
              <a:t>Апрель</a:t>
            </a:r>
            <a:endParaRPr lang="ru-RU" sz="2000" b="1" spc="-5" dirty="0">
              <a:solidFill>
                <a:srgbClr val="2E67B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189746" y="2075569"/>
            <a:ext cx="2874010" cy="182245"/>
          </a:xfrm>
          <a:custGeom>
            <a:avLst/>
            <a:gdLst/>
            <a:ahLst/>
            <a:cxnLst/>
            <a:rect l="l" t="t" r="r" b="b"/>
            <a:pathLst>
              <a:path w="2874009" h="182244">
                <a:moveTo>
                  <a:pt x="2873784" y="181958"/>
                </a:moveTo>
                <a:lnTo>
                  <a:pt x="0" y="181958"/>
                </a:lnTo>
                <a:lnTo>
                  <a:pt x="0" y="0"/>
                </a:lnTo>
                <a:lnTo>
                  <a:pt x="2873784" y="0"/>
                </a:lnTo>
                <a:lnTo>
                  <a:pt x="2873784" y="18195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228500" y="2286184"/>
            <a:ext cx="2853055" cy="1251625"/>
          </a:xfrm>
          <a:prstGeom prst="rect">
            <a:avLst/>
          </a:prstGeom>
          <a:solidFill>
            <a:srgbClr val="F1F1F1"/>
          </a:solidFill>
          <a:ln w="9524">
            <a:solidFill>
              <a:srgbClr val="D8D8D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871219">
              <a:lnSpc>
                <a:spcPct val="100000"/>
              </a:lnSpc>
              <a:spcBef>
                <a:spcPts val="1410"/>
              </a:spcBef>
            </a:pPr>
            <a:r>
              <a:rPr sz="2000" b="1" dirty="0" err="1">
                <a:solidFill>
                  <a:srgbClr val="2E67B1"/>
                </a:solidFill>
                <a:latin typeface="Arial"/>
                <a:cs typeface="Arial"/>
              </a:rPr>
              <a:t>Май</a:t>
            </a:r>
            <a:r>
              <a:rPr sz="2000" b="1" spc="-114" dirty="0">
                <a:solidFill>
                  <a:srgbClr val="2E67B1"/>
                </a:solidFill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rgbClr val="2E67B1"/>
                </a:solidFill>
                <a:latin typeface="Calibri"/>
                <a:cs typeface="Calibri"/>
              </a:rPr>
              <a:t>–</a:t>
            </a:r>
            <a:r>
              <a:rPr sz="2000" b="1" spc="-30" dirty="0">
                <a:solidFill>
                  <a:srgbClr val="2E67B1"/>
                </a:solidFill>
                <a:latin typeface="Calibri"/>
                <a:cs typeface="Calibri"/>
              </a:rPr>
              <a:t> </a:t>
            </a:r>
            <a:r>
              <a:rPr sz="2000" b="1" spc="-5" dirty="0" err="1">
                <a:solidFill>
                  <a:srgbClr val="2E67B1"/>
                </a:solidFill>
                <a:latin typeface="Arial"/>
                <a:cs typeface="Arial"/>
              </a:rPr>
              <a:t>июнь</a:t>
            </a:r>
            <a:endParaRPr lang="ru-RU" sz="2000" b="1" spc="-5" dirty="0">
              <a:solidFill>
                <a:srgbClr val="2E67B1"/>
              </a:solidFill>
              <a:latin typeface="Arial"/>
              <a:cs typeface="Arial"/>
            </a:endParaRPr>
          </a:p>
          <a:p>
            <a:pPr marL="871219">
              <a:lnSpc>
                <a:spcPct val="100000"/>
              </a:lnSpc>
              <a:spcBef>
                <a:spcPts val="141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47925" y="2075544"/>
            <a:ext cx="2874010" cy="182245"/>
          </a:xfrm>
          <a:custGeom>
            <a:avLst/>
            <a:gdLst/>
            <a:ahLst/>
            <a:cxnLst/>
            <a:rect l="l" t="t" r="r" b="b"/>
            <a:pathLst>
              <a:path w="2874009" h="182244">
                <a:moveTo>
                  <a:pt x="2873786" y="181958"/>
                </a:moveTo>
                <a:lnTo>
                  <a:pt x="0" y="181958"/>
                </a:lnTo>
                <a:lnTo>
                  <a:pt x="0" y="0"/>
                </a:lnTo>
                <a:lnTo>
                  <a:pt x="2873786" y="0"/>
                </a:lnTo>
                <a:lnTo>
                  <a:pt x="2873786" y="18195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30175" y="2286160"/>
            <a:ext cx="2853055" cy="1251625"/>
          </a:xfrm>
          <a:prstGeom prst="rect">
            <a:avLst/>
          </a:prstGeom>
          <a:solidFill>
            <a:srgbClr val="F1F1F1"/>
          </a:solidFill>
          <a:ln w="9524">
            <a:solidFill>
              <a:srgbClr val="D8D8D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sz="2000" b="1" spc="-5" dirty="0" err="1">
                <a:solidFill>
                  <a:srgbClr val="2E67B1"/>
                </a:solidFill>
                <a:latin typeface="Arial"/>
                <a:cs typeface="Arial"/>
              </a:rPr>
              <a:t>Февраль</a:t>
            </a:r>
            <a:endParaRPr lang="ru-RU" sz="2000" b="1" spc="-5" dirty="0">
              <a:solidFill>
                <a:srgbClr val="2E67B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65" dirty="0"/>
              <a:t>А</a:t>
            </a:r>
            <a:r>
              <a:rPr spc="-80" dirty="0"/>
              <a:t>К</a:t>
            </a:r>
            <a:r>
              <a:rPr spc="-20" dirty="0"/>
              <a:t>СЕЛЕ</a:t>
            </a:r>
            <a:r>
              <a:rPr spc="-110" dirty="0"/>
              <a:t>Р</a:t>
            </a:r>
            <a:r>
              <a:rPr spc="-114" dirty="0"/>
              <a:t>А</a:t>
            </a:r>
            <a:r>
              <a:rPr spc="-65" dirty="0"/>
              <a:t>Т</a:t>
            </a:r>
            <a:r>
              <a:rPr spc="-5" dirty="0"/>
              <a:t>О</a:t>
            </a:r>
            <a:r>
              <a:rPr dirty="0"/>
              <a:t>Р</a:t>
            </a:r>
            <a:r>
              <a:rPr spc="-60" dirty="0"/>
              <a:t> </a:t>
            </a:r>
            <a:r>
              <a:rPr spc="-65" dirty="0"/>
              <a:t>ДГУ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77049" y="3979624"/>
            <a:ext cx="2891790" cy="292708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r>
              <a:rPr lang="ru-RU" sz="2000" dirty="0"/>
              <a:t>Разработка технологии получения сорбентов для очистки питьевых вод от соединений мышьяка </a:t>
            </a:r>
          </a:p>
          <a:p>
            <a:pPr marL="216535" marR="208915" indent="-1270" algn="ctr">
              <a:lnSpc>
                <a:spcPct val="100000"/>
              </a:lnSpc>
              <a:spcBef>
                <a:spcPts val="225"/>
              </a:spcBef>
            </a:pPr>
            <a:endParaRPr lang="ru-RU" sz="2000" b="1" spc="-10" dirty="0">
              <a:latin typeface="Times New Roman"/>
              <a:cs typeface="Times New Roman"/>
            </a:endParaRPr>
          </a:p>
          <a:p>
            <a:pPr marL="216535" marR="208915" indent="-1270" algn="ctr">
              <a:lnSpc>
                <a:spcPct val="100000"/>
              </a:lnSpc>
              <a:spcBef>
                <a:spcPts val="225"/>
              </a:spcBef>
            </a:pPr>
            <a:endParaRPr lang="ru-RU" sz="2000" b="1" spc="-10" dirty="0">
              <a:latin typeface="Times New Roman"/>
              <a:cs typeface="Times New Roman"/>
            </a:endParaRPr>
          </a:p>
          <a:p>
            <a:pPr marL="216535" marR="208915" indent="-1270" algn="ctr">
              <a:lnSpc>
                <a:spcPct val="100000"/>
              </a:lnSpc>
              <a:spcBef>
                <a:spcPts val="225"/>
              </a:spcBef>
            </a:pPr>
            <a:endParaRPr lang="ru-RU" sz="2000" b="1" spc="-10" dirty="0">
              <a:latin typeface="Times New Roman"/>
              <a:cs typeface="Times New Roman"/>
            </a:endParaRPr>
          </a:p>
          <a:p>
            <a:pPr marL="216535" marR="208915" indent="-1270" algn="ctr">
              <a:lnSpc>
                <a:spcPct val="100000"/>
              </a:lnSpc>
              <a:spcBef>
                <a:spcPts val="225"/>
              </a:spcBef>
            </a:pPr>
            <a:endParaRPr lang="ru-RU" sz="2000" b="1" spc="-10" dirty="0">
              <a:latin typeface="Times New Roman"/>
              <a:cs typeface="Times New Roman"/>
            </a:endParaRPr>
          </a:p>
          <a:p>
            <a:pPr marL="216535" marR="208915" indent="-1270" algn="ctr">
              <a:lnSpc>
                <a:spcPct val="100000"/>
              </a:lnSpc>
              <a:spcBef>
                <a:spcPts val="225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30092" y="3979578"/>
            <a:ext cx="2891790" cy="95218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2075" marR="84455" indent="-635" algn="ctr">
              <a:lnSpc>
                <a:spcPct val="100000"/>
              </a:lnSpc>
              <a:spcBef>
                <a:spcPts val="225"/>
              </a:spcBef>
            </a:pPr>
            <a:r>
              <a:rPr lang="ru-RU" sz="2000" dirty="0"/>
              <a:t>Анализ полученных материалов физико-химическими методами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89662" y="4054774"/>
            <a:ext cx="2891790" cy="51328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183515" marR="175895" indent="-635" algn="ctr">
              <a:lnSpc>
                <a:spcPct val="100000"/>
              </a:lnSpc>
              <a:spcBef>
                <a:spcPts val="225"/>
              </a:spcBef>
            </a:pPr>
            <a:r>
              <a:rPr sz="2000" b="1" spc="-5" dirty="0">
                <a:latin typeface="Times New Roman"/>
                <a:cs typeface="Times New Roman"/>
              </a:rPr>
              <a:t>Анализ </a:t>
            </a:r>
            <a:r>
              <a:rPr sz="2000" b="1" spc="-10" dirty="0">
                <a:latin typeface="Times New Roman"/>
                <a:cs typeface="Times New Roman"/>
              </a:rPr>
              <a:t>полученных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образцов </a:t>
            </a:r>
            <a:r>
              <a:rPr sz="2000" b="1" spc="-20" dirty="0">
                <a:latin typeface="Times New Roman"/>
                <a:cs typeface="Times New Roman"/>
              </a:rPr>
              <a:t>методом </a:t>
            </a:r>
            <a:r>
              <a:rPr sz="2000" b="1" spc="-5" dirty="0">
                <a:latin typeface="Times New Roman"/>
                <a:cs typeface="Times New Roman"/>
              </a:rPr>
              <a:t>ИК</a:t>
            </a:r>
            <a:r>
              <a:rPr sz="2000" b="1" spc="-5" dirty="0">
                <a:latin typeface="Cambria"/>
                <a:cs typeface="Cambria"/>
              </a:rPr>
              <a:t>- </a:t>
            </a:r>
            <a:r>
              <a:rPr sz="2000" b="1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спектроскопии </a:t>
            </a:r>
            <a:r>
              <a:rPr sz="2000" b="1" dirty="0">
                <a:latin typeface="Times New Roman"/>
                <a:cs typeface="Times New Roman"/>
              </a:rPr>
              <a:t>с </a:t>
            </a:r>
            <a:r>
              <a:rPr sz="2000" b="1" spc="-5" dirty="0">
                <a:latin typeface="Times New Roman"/>
                <a:cs typeface="Times New Roman"/>
              </a:rPr>
              <a:t>Фурье</a:t>
            </a:r>
            <a:r>
              <a:rPr sz="2000" b="1" spc="-5" dirty="0">
                <a:latin typeface="Cambria"/>
                <a:cs typeface="Cambria"/>
              </a:rPr>
              <a:t>- </a:t>
            </a:r>
            <a:r>
              <a:rPr sz="2000" b="1" spc="-38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преобразованием </a:t>
            </a:r>
            <a:r>
              <a:rPr sz="2000" b="1" spc="-5" dirty="0">
                <a:latin typeface="Times New Roman"/>
                <a:cs typeface="Times New Roman"/>
              </a:rPr>
              <a:t>для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определения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распределения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химич</a:t>
            </a:r>
            <a:r>
              <a:rPr sz="2000" b="1" spc="20" dirty="0">
                <a:latin typeface="Times New Roman"/>
                <a:cs typeface="Times New Roman"/>
              </a:rPr>
              <a:t>е</a:t>
            </a:r>
            <a:r>
              <a:rPr sz="2000" b="1" spc="-5" dirty="0">
                <a:latin typeface="Times New Roman"/>
                <a:cs typeface="Times New Roman"/>
              </a:rPr>
              <a:t>ски</a:t>
            </a:r>
            <a:r>
              <a:rPr sz="2000" b="1" dirty="0">
                <a:latin typeface="Times New Roman"/>
                <a:cs typeface="Times New Roman"/>
              </a:rPr>
              <a:t>х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э</a:t>
            </a:r>
            <a:r>
              <a:rPr sz="2000" b="1" spc="-5" dirty="0">
                <a:latin typeface="Times New Roman"/>
                <a:cs typeface="Times New Roman"/>
              </a:rPr>
              <a:t>лемен</a:t>
            </a:r>
            <a:r>
              <a:rPr sz="2000" b="1" spc="-25" dirty="0">
                <a:latin typeface="Times New Roman"/>
                <a:cs typeface="Times New Roman"/>
              </a:rPr>
              <a:t>т</a:t>
            </a:r>
            <a:r>
              <a:rPr sz="2000" b="1" spc="-45" dirty="0">
                <a:latin typeface="Times New Roman"/>
                <a:cs typeface="Times New Roman"/>
              </a:rPr>
              <a:t>о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  </a:t>
            </a:r>
            <a:r>
              <a:rPr sz="2000" b="1" dirty="0" err="1">
                <a:latin typeface="Times New Roman"/>
                <a:cs typeface="Times New Roman"/>
              </a:rPr>
              <a:t>образце</a:t>
            </a:r>
            <a:endParaRPr lang="ru-RU" sz="2000" b="1" dirty="0">
              <a:latin typeface="Times New Roman"/>
              <a:cs typeface="Times New Roman"/>
            </a:endParaRPr>
          </a:p>
          <a:p>
            <a:pPr marL="183515" marR="175895" indent="-635" algn="ctr">
              <a:lnSpc>
                <a:spcPct val="100000"/>
              </a:lnSpc>
              <a:spcBef>
                <a:spcPts val="225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marL="183515" marR="175895" indent="-635" algn="ctr">
              <a:lnSpc>
                <a:spcPct val="100000"/>
              </a:lnSpc>
              <a:spcBef>
                <a:spcPts val="225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marL="183515" marR="175895" indent="-635" algn="ctr">
              <a:lnSpc>
                <a:spcPct val="100000"/>
              </a:lnSpc>
              <a:spcBef>
                <a:spcPts val="225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marL="183515" marR="175895" indent="-635" algn="ctr">
              <a:lnSpc>
                <a:spcPct val="100000"/>
              </a:lnSpc>
              <a:spcBef>
                <a:spcPts val="225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marL="183515" marR="175895" indent="-635" algn="ctr">
              <a:lnSpc>
                <a:spcPct val="100000"/>
              </a:lnSpc>
              <a:spcBef>
                <a:spcPts val="225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marL="183515" marR="175895" indent="-635" algn="ctr">
              <a:lnSpc>
                <a:spcPct val="100000"/>
              </a:lnSpc>
              <a:spcBef>
                <a:spcPts val="225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marL="183515" marR="175895" indent="-635" algn="ctr">
              <a:lnSpc>
                <a:spcPct val="100000"/>
              </a:lnSpc>
              <a:spcBef>
                <a:spcPts val="225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36624" y="3979574"/>
            <a:ext cx="2891790" cy="226023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102870" marR="94615" indent="-1270" algn="ctr">
              <a:lnSpc>
                <a:spcPct val="100000"/>
              </a:lnSpc>
              <a:spcBef>
                <a:spcPts val="225"/>
              </a:spcBef>
            </a:pPr>
            <a:r>
              <a:rPr sz="2000" b="1" spc="-10" dirty="0">
                <a:latin typeface="Times New Roman"/>
                <a:cs typeface="Times New Roman"/>
              </a:rPr>
              <a:t>Исследование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поверхности</a:t>
            </a:r>
            <a:r>
              <a:rPr sz="2000" b="1" spc="-10" dirty="0">
                <a:latin typeface="Cambria"/>
                <a:cs typeface="Cambria"/>
              </a:rPr>
              <a:t>, </a:t>
            </a:r>
            <a:r>
              <a:rPr sz="2000" b="1" spc="-15" dirty="0">
                <a:latin typeface="Times New Roman"/>
                <a:cs typeface="Times New Roman"/>
              </a:rPr>
              <a:t>элементного </a:t>
            </a:r>
            <a:r>
              <a:rPr sz="2000" b="1" spc="-43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состава и </a:t>
            </a:r>
            <a:r>
              <a:rPr sz="2000" b="1" spc="-15" dirty="0" err="1">
                <a:latin typeface="Times New Roman"/>
                <a:cs typeface="Times New Roman"/>
              </a:rPr>
              <a:t>толщины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0" dirty="0" err="1" smtClean="0">
                <a:latin typeface="Times New Roman"/>
                <a:cs typeface="Times New Roman"/>
              </a:rPr>
              <a:t>полученного</a:t>
            </a:r>
            <a:endParaRPr lang="ru-RU" sz="2000" b="1" spc="-5" dirty="0">
              <a:latin typeface="Times New Roman"/>
              <a:cs typeface="Times New Roman"/>
            </a:endParaRPr>
          </a:p>
          <a:p>
            <a:pPr marL="102870" marR="94615" indent="-1270" algn="ctr">
              <a:lnSpc>
                <a:spcPct val="100000"/>
              </a:lnSpc>
              <a:spcBef>
                <a:spcPts val="225"/>
              </a:spcBef>
            </a:pPr>
            <a:endParaRPr lang="ru-RU" sz="2000" b="1" spc="-5" dirty="0">
              <a:latin typeface="Times New Roman"/>
              <a:cs typeface="Times New Roman"/>
            </a:endParaRPr>
          </a:p>
          <a:p>
            <a:pPr marL="102870" marR="94615" indent="-1270" algn="ctr">
              <a:lnSpc>
                <a:spcPct val="100000"/>
              </a:lnSpc>
              <a:spcBef>
                <a:spcPts val="225"/>
              </a:spcBef>
            </a:pPr>
            <a:endParaRPr lang="ru-RU" sz="2000" b="1" spc="-5" dirty="0">
              <a:latin typeface="Times New Roman"/>
              <a:cs typeface="Times New Roman"/>
            </a:endParaRPr>
          </a:p>
          <a:p>
            <a:pPr marL="102870" marR="94615" indent="-1270" algn="ctr">
              <a:lnSpc>
                <a:spcPct val="100000"/>
              </a:lnSpc>
              <a:spcBef>
                <a:spcPts val="225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83506" y="3979624"/>
            <a:ext cx="2891790" cy="133690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137795" marR="130810" algn="ctr">
              <a:lnSpc>
                <a:spcPct val="100000"/>
              </a:lnSpc>
              <a:spcBef>
                <a:spcPts val="225"/>
              </a:spcBef>
            </a:pPr>
            <a:r>
              <a:rPr lang="ru-RU" sz="2000" dirty="0"/>
              <a:t>Создание прототипа</a:t>
            </a:r>
            <a:endParaRPr lang="ru-RU" sz="2000" b="1" spc="-10" dirty="0">
              <a:latin typeface="Times New Roman"/>
              <a:cs typeface="Times New Roman"/>
            </a:endParaRPr>
          </a:p>
          <a:p>
            <a:pPr marL="137795" marR="130810" algn="ctr">
              <a:lnSpc>
                <a:spcPct val="100000"/>
              </a:lnSpc>
              <a:spcBef>
                <a:spcPts val="225"/>
              </a:spcBef>
            </a:pPr>
            <a:endParaRPr lang="ru-RU" sz="2000" b="1" spc="-10" dirty="0">
              <a:latin typeface="Times New Roman"/>
              <a:cs typeface="Times New Roman"/>
            </a:endParaRPr>
          </a:p>
          <a:p>
            <a:pPr marL="137795" marR="130810" algn="ctr">
              <a:lnSpc>
                <a:spcPct val="100000"/>
              </a:lnSpc>
              <a:spcBef>
                <a:spcPts val="225"/>
              </a:spcBef>
            </a:pPr>
            <a:endParaRPr lang="ru-RU" sz="2000" b="1" spc="-10" dirty="0">
              <a:latin typeface="Times New Roman"/>
              <a:cs typeface="Times New Roman"/>
            </a:endParaRPr>
          </a:p>
          <a:p>
            <a:pPr marL="137795" marR="130810" algn="ctr">
              <a:lnSpc>
                <a:spcPct val="100000"/>
              </a:lnSpc>
              <a:spcBef>
                <a:spcPts val="225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1306</Words>
  <Application>Microsoft Office PowerPoint</Application>
  <PresentationFormat>Произвольный</PresentationFormat>
  <Paragraphs>148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Проблема</vt:lpstr>
      <vt:lpstr>Предлагаемое решение</vt:lpstr>
      <vt:lpstr>Обоснование научной новизны проекта</vt:lpstr>
      <vt:lpstr>Техническая значимость</vt:lpstr>
      <vt:lpstr>Перспектива коммерциализации результата НИОКР</vt:lpstr>
      <vt:lpstr>Перспектива коммерциализации результата НИОКР</vt:lpstr>
      <vt:lpstr>Перспектива коммерциализации результата НИОКР</vt:lpstr>
      <vt:lpstr>План реализации (1 этап – 2024 год)</vt:lpstr>
      <vt:lpstr>План реализации (2 этап – 2024 год)</vt:lpstr>
      <vt:lpstr>Меры по защите прав на интеллектуальную  собственность</vt:lpstr>
      <vt:lpstr>Команда проекта</vt:lpstr>
      <vt:lpstr>Спасибо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ТЕХНЕТ презентация-3</dc:title>
  <dc:creator>ALD40</dc:creator>
  <cp:lastModifiedBy>1</cp:lastModifiedBy>
  <cp:revision>22</cp:revision>
  <dcterms:created xsi:type="dcterms:W3CDTF">2023-10-26T12:58:32Z</dcterms:created>
  <dcterms:modified xsi:type="dcterms:W3CDTF">2023-11-24T11:02:53Z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