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82ED5C-FC64-C444-B290-57941D1E27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CA19733-00B7-FF4D-AFA6-18C493BB3988}">
      <dgm:prSet/>
      <dgm:spPr/>
      <dgm:t>
        <a:bodyPr/>
        <a:lstStyle/>
        <a:p>
          <a:r>
            <a:rPr lang="ru-RU" b="0" i="0" dirty="0"/>
            <a:t>В настоящее время в стоматологии остро ставится вопрос о том, как избежать запотевания стоматологического зеркала при осмотре полости рта пациента. Многие используют для этого стоматологические </a:t>
          </a:r>
          <a:r>
            <a:rPr lang="ru-RU" b="0" i="0" dirty="0" err="1"/>
            <a:t>пустеры</a:t>
          </a:r>
          <a:r>
            <a:rPr lang="ru-RU" b="0" i="0" dirty="0"/>
            <a:t> или химические средства, которыми стараются промыть стоматологическое зеркало, но данный способ оказывает лишь кратковременный эффект. Врач постоянно отвлекается на данную манипуляцию, тем самым сбивается его концентрация при работе. </a:t>
          </a:r>
          <a:endParaRPr lang="ru-RU" dirty="0"/>
        </a:p>
      </dgm:t>
    </dgm:pt>
    <dgm:pt modelId="{F2067368-E67C-F94D-BD22-F20A0BCCCE0A}" type="parTrans" cxnId="{6215BD7F-D299-9B43-84EB-4D3140CF3367}">
      <dgm:prSet/>
      <dgm:spPr/>
      <dgm:t>
        <a:bodyPr/>
        <a:lstStyle/>
        <a:p>
          <a:endParaRPr lang="ru-RU"/>
        </a:p>
      </dgm:t>
    </dgm:pt>
    <dgm:pt modelId="{2BFBEBC4-74DF-B24F-AE62-0607C67C891E}" type="sibTrans" cxnId="{6215BD7F-D299-9B43-84EB-4D3140CF3367}">
      <dgm:prSet/>
      <dgm:spPr/>
      <dgm:t>
        <a:bodyPr/>
        <a:lstStyle/>
        <a:p>
          <a:endParaRPr lang="ru-RU"/>
        </a:p>
      </dgm:t>
    </dgm:pt>
    <dgm:pt modelId="{DDCBC3AF-B253-BF41-B47C-4B794C937E29}" type="pres">
      <dgm:prSet presAssocID="{1E82ED5C-FC64-C444-B290-57941D1E2784}" presName="linear" presStyleCnt="0">
        <dgm:presLayoutVars>
          <dgm:animLvl val="lvl"/>
          <dgm:resizeHandles val="exact"/>
        </dgm:presLayoutVars>
      </dgm:prSet>
      <dgm:spPr/>
    </dgm:pt>
    <dgm:pt modelId="{781088FD-5EE2-CD46-A178-73F13CA360A0}" type="pres">
      <dgm:prSet presAssocID="{3CA19733-00B7-FF4D-AFA6-18C493BB398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A9515F-79D5-944D-80BE-749A9AE5FFFA}" type="presOf" srcId="{3CA19733-00B7-FF4D-AFA6-18C493BB3988}" destId="{781088FD-5EE2-CD46-A178-73F13CA360A0}" srcOrd="0" destOrd="0" presId="urn:microsoft.com/office/officeart/2005/8/layout/vList2"/>
    <dgm:cxn modelId="{6215BD7F-D299-9B43-84EB-4D3140CF3367}" srcId="{1E82ED5C-FC64-C444-B290-57941D1E2784}" destId="{3CA19733-00B7-FF4D-AFA6-18C493BB3988}" srcOrd="0" destOrd="0" parTransId="{F2067368-E67C-F94D-BD22-F20A0BCCCE0A}" sibTransId="{2BFBEBC4-74DF-B24F-AE62-0607C67C891E}"/>
    <dgm:cxn modelId="{564B9395-AE57-0745-B24D-C4902D990735}" type="presOf" srcId="{1E82ED5C-FC64-C444-B290-57941D1E2784}" destId="{DDCBC3AF-B253-BF41-B47C-4B794C937E29}" srcOrd="0" destOrd="0" presId="urn:microsoft.com/office/officeart/2005/8/layout/vList2"/>
    <dgm:cxn modelId="{5D33D1FB-959D-8048-9360-130032A1B390}" type="presParOf" srcId="{DDCBC3AF-B253-BF41-B47C-4B794C937E29}" destId="{781088FD-5EE2-CD46-A178-73F13CA360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088FD-5EE2-CD46-A178-73F13CA360A0}">
      <dsp:nvSpPr>
        <dsp:cNvPr id="0" name=""/>
        <dsp:cNvSpPr/>
      </dsp:nvSpPr>
      <dsp:spPr>
        <a:xfrm>
          <a:off x="0" y="11266"/>
          <a:ext cx="10270353" cy="269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 dirty="0"/>
            <a:t>В настоящее время в стоматологии остро ставится вопрос о том, как избежать запотевания стоматологического зеркала при осмотре полости рта пациента. Многие используют для этого стоматологические </a:t>
          </a:r>
          <a:r>
            <a:rPr lang="ru-RU" sz="2300" b="0" i="0" kern="1200" dirty="0" err="1"/>
            <a:t>пустеры</a:t>
          </a:r>
          <a:r>
            <a:rPr lang="ru-RU" sz="2300" b="0" i="0" kern="1200" dirty="0"/>
            <a:t> или химические средства, которыми стараются промыть стоматологическое зеркало, но данный способ оказывает лишь кратковременный эффект. Врач постоянно отвлекается на данную манипуляцию, тем самым сбивается его концентрация при работе. </a:t>
          </a:r>
          <a:endParaRPr lang="ru-RU" sz="2300" kern="1200" dirty="0"/>
        </a:p>
      </dsp:txBody>
      <dsp:txXfrm>
        <a:off x="131364" y="142630"/>
        <a:ext cx="10007625" cy="2428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07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93E6B6C-AA00-0146-B5F0-37C215C3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12192000" cy="81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AABBEFD-A5E7-B040-8D70-2FE5CF51D11B}"/>
              </a:ext>
            </a:extLst>
          </p:cNvPr>
          <p:cNvGraphicFramePr/>
          <p:nvPr/>
        </p:nvGraphicFramePr>
        <p:xfrm>
          <a:off x="-28736" y="3448532"/>
          <a:ext cx="10270353" cy="2713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Текст 2">
            <a:extLst>
              <a:ext uri="{FF2B5EF4-FFF2-40B4-BE49-F238E27FC236}">
                <a16:creationId xmlns:a16="http://schemas.microsoft.com/office/drawing/2014/main" id="{D8EB09F8-AA81-595A-F48B-1AC076D26346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АКТУАЛЬНОСТЬ ПРОЕКТА</a:t>
            </a:r>
          </a:p>
        </p:txBody>
      </p:sp>
      <p:grpSp>
        <p:nvGrpSpPr>
          <p:cNvPr id="29" name="Google Shape;132;p26">
            <a:extLst>
              <a:ext uri="{FF2B5EF4-FFF2-40B4-BE49-F238E27FC236}">
                <a16:creationId xmlns:a16="http://schemas.microsoft.com/office/drawing/2014/main" id="{42EB07C6-6F0F-9EB3-3677-BACB7A1AFB75}"/>
              </a:ext>
            </a:extLst>
          </p:cNvPr>
          <p:cNvGrpSpPr/>
          <p:nvPr/>
        </p:nvGrpSpPr>
        <p:grpSpPr>
          <a:xfrm>
            <a:off x="-9533" y="1082493"/>
            <a:ext cx="6096000" cy="110384"/>
            <a:chOff x="0" y="692501"/>
            <a:chExt cx="2624940" cy="97200"/>
          </a:xfrm>
        </p:grpSpPr>
        <p:sp>
          <p:nvSpPr>
            <p:cNvPr id="30" name="Google Shape;133;p26">
              <a:extLst>
                <a:ext uri="{FF2B5EF4-FFF2-40B4-BE49-F238E27FC236}">
                  <a16:creationId xmlns:a16="http://schemas.microsoft.com/office/drawing/2014/main" id="{3AA8D353-2ADD-1E6A-E41C-B0B50823D80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" name="Google Shape;134;p26">
              <a:extLst>
                <a:ext uri="{FF2B5EF4-FFF2-40B4-BE49-F238E27FC236}">
                  <a16:creationId xmlns:a16="http://schemas.microsoft.com/office/drawing/2014/main" id="{062D6D85-BA0F-A6BE-8701-569D621D20BF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" name="Google Shape;135;p26">
              <a:extLst>
                <a:ext uri="{FF2B5EF4-FFF2-40B4-BE49-F238E27FC236}">
                  <a16:creationId xmlns:a16="http://schemas.microsoft.com/office/drawing/2014/main" id="{C2EDECB2-49AD-6C3D-9E94-BD7B847D9DDC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" name="Google Shape;136;p26">
              <a:extLst>
                <a:ext uri="{FF2B5EF4-FFF2-40B4-BE49-F238E27FC236}">
                  <a16:creationId xmlns:a16="http://schemas.microsoft.com/office/drawing/2014/main" id="{36AF565E-8E2F-84BE-FEF6-D5A6D0E22C27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Google Shape;137;p26">
              <a:extLst>
                <a:ext uri="{FF2B5EF4-FFF2-40B4-BE49-F238E27FC236}">
                  <a16:creationId xmlns:a16="http://schemas.microsoft.com/office/drawing/2014/main" id="{7F0857FB-EA33-981B-205F-8E1CA4D3BBFB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5" name="Google Shape;146;p27">
            <a:extLst>
              <a:ext uri="{FF2B5EF4-FFF2-40B4-BE49-F238E27FC236}">
                <a16:creationId xmlns:a16="http://schemas.microsoft.com/office/drawing/2014/main" id="{6681927F-8B2E-69DB-EA0A-13F9457C91DA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7DF343E8-7E4A-BB28-F0BD-67F68015C2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28736" y="341684"/>
            <a:ext cx="687900" cy="6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>
              <p:cTn id="2" repeatCount="indefinite" restart="whenNotActive" fill="hold" evtFilter="cancelBubble" nodeType="interactiveSeq">
                <p:stCondLst>
                  <p:cond delay="indefinite"/>
                  <p:cond evt="onBegin" delay="0">
                    <p:tn val="1"/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95 -0.3875" pathEditMode="relative" ptsTypes="AA">
                                      <p:cBhvr>
                                        <p:cTn id="6" dur="3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695 -0.3875 L -0.05634 0.23519" pathEditMode="relative" ptsTypes="AA">
                                      <p:cBhvr>
                                        <p:cTn id="11" dur="3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5634 0.23519 L 0.24922 0.3875" pathEditMode="relative" ptsTypes="AA">
                                      <p:cBhvr>
                                        <p:cTn id="14" dur="3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4922 0.3875 L 0 0" pathEditMode="relative" ptsTypes="AA">
                                      <p:cBhvr>
                                        <p:cTn id="17" dur="3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9" dur="30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" pathEditMode="relative" ptsTypes="AA">
                                      <p:cBhvr>
                                        <p:cTn id="2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Широкоэкранный</PresentationFormat>
  <Paragraphs>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1</cp:revision>
  <dcterms:created xsi:type="dcterms:W3CDTF">2024-05-31T17:05:44Z</dcterms:created>
  <dcterms:modified xsi:type="dcterms:W3CDTF">2024-05-31T17:06:00Z</dcterms:modified>
</cp:coreProperties>
</file>