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FF2-D92C-4C87-87F0-9AA4F2F62902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9872B-7B71-4A6A-B18E-7A7AC31EC0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9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67F91-0A91-4D22-99F4-5C01608E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E7E6C1-ECD2-4157-889F-C96D16F12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CA145A-C550-436F-806F-28FD7964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ED6D4-B89A-4959-BF81-35861B43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DA4A0-3F56-4010-AF06-701B1EBB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4D576-ECB2-45A3-B947-8DAF2342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2C2735-D0DF-4D6D-BF14-EEA58FC90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3EB537-25B9-4F77-A657-6693B84C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007134-08EA-4061-81C6-F5BC8DE3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F6C7C3-2278-4CBF-BDD8-7C202EA6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3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D9587F-6C09-4CF4-B666-AFB276C89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8CB18-4C6F-406D-B2A5-DF5806AA5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4E97C1-F803-45F1-AEF7-4A097A8D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39CD03-E52D-419F-BA5A-2A516920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8598C-C159-46EC-94FB-563C99F8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0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F50D5-070F-4F8E-A184-F37E212E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43B3F-5EAC-400E-93D9-CCF504A05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AF1A6-593B-429C-85E6-B3B0399D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6E66C2-43D7-4575-BAF2-C3FC95B6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642D7-76EB-45FF-80DB-F7D83A81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0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17DCE-397F-4E1A-B9CD-D672471C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8EF25-42DF-4D62-8CCF-C9DEAE1F6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1295AA-5628-4B49-9CE7-248F5978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DD2E0-EECD-4E54-BE62-73BD904F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92A2F7-26EF-47B0-B5B6-57D3373D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1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BDD9E-A4BD-46D4-9AE2-CCEC1DC0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92BAC0-C993-4CBB-A3E7-B9891992C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6EA109-0086-4EA4-BFE0-955E7A7BA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E5A774-EA26-498D-BA73-9A926FE4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CB3F44-6091-4953-AD16-B61A1617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3C635A-E2B2-438E-9BA8-3D8F75B0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5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1C65E-B089-42CF-88EA-5B2FD544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F3D2C4-4ECE-4DBB-A4A8-851AD0528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CA1BBB-8FE2-4D9D-9DA7-D9A25BFC6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7FF2F9-A845-4EA3-8E37-24124B6FC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E89B03-4F76-4737-866B-2B7F5DEAB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85A2D1A-F992-4D5E-81C9-CBFF3BBE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40519B-6043-4E3A-A0CE-934DB132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31616C1-CA35-4BA3-819F-E2AE5F93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2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B3357-B1C9-46DD-BB7E-0EFF5DC7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DA3F04-C979-4B1B-8F3B-E340F813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5AD628-615E-47D3-A688-54C7E3FE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DC6390-1001-4BA6-A19B-0AD79675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8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B74545-4CE5-40B7-9A31-B3CB9003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B6BE76C-75E7-488B-A7ED-605B3DE9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E9CFF9-2EB1-4D37-86C0-F156B3E4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2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D676A-59D2-42BB-A997-15BF26939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C0815-07C3-4B73-B1E6-8E5CBDDB3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ABC75C-AB34-4D56-9154-47194B3BB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7B1D64-0FE1-4453-AA1F-631B0927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378C28-7338-45AA-ACBF-297EEB23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29820A-57B4-4D58-B022-957C1C0F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0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C07A8-5DEC-4F21-B8DC-D645962B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09F4C6-4CA6-4CE5-BFB8-BC8E06DA1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486FE3-A038-45FB-A595-F4A95D141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0CCDB-7DD3-4380-B433-E2FD3BD1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E9F1FD-3394-42B8-A669-262EC1C7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6A9AD-C623-40FA-ADFA-0D642262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59BFD-BBFE-4B34-A0C4-0EB37809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D7771F-A2F5-4663-96D6-59CFF2A22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71376E-E41A-41D3-8155-495D032DA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1F31F-6EDC-4C47-BCA2-6537488CC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E6DECB-177D-46C0-B074-1419E0D1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4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КОНКУРЕНТЫ</a:t>
            </a:r>
          </a:p>
        </p:txBody>
      </p:sp>
      <p:sp>
        <p:nvSpPr>
          <p:cNvPr id="3" name="Google Shape;130;p26">
            <a:extLst>
              <a:ext uri="{FF2B5EF4-FFF2-40B4-BE49-F238E27FC236}">
                <a16:creationId xmlns:a16="http://schemas.microsoft.com/office/drawing/2014/main" id="{98BA911B-0831-86B0-AC93-EDA540CF65BB}"/>
              </a:ext>
            </a:extLst>
          </p:cNvPr>
          <p:cNvSpPr txBox="1"/>
          <p:nvPr/>
        </p:nvSpPr>
        <p:spPr>
          <a:xfrm>
            <a:off x="578873" y="1268760"/>
            <a:ext cx="5085080" cy="2945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indent="-285750" rtl="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>
                  <a:lumMod val="50000"/>
                </a:schemeClr>
              </a:solidFill>
              <a:latin typeface="Gilroy-Light"/>
              <a:cs typeface="Gilroy-Light"/>
              <a:sym typeface="Raleway SemiBold"/>
            </a:endParaRPr>
          </a:p>
          <a:p>
            <a:pPr marL="285750" indent="-285750" rtl="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000" b="1" i="0" dirty="0" err="1">
                <a:solidFill>
                  <a:schemeClr val="tx1"/>
                </a:solidFill>
                <a:effectLst/>
                <a:latin typeface="Raleway" pitchFamily="2" charset="0"/>
                <a:cs typeface="Times New Roman" panose="02020603050405020304" pitchFamily="18" charset="0"/>
              </a:rPr>
              <a:t>Eighteeth</a:t>
            </a:r>
            <a:r>
              <a:rPr lang="en" sz="2000" b="1" dirty="0">
                <a:solidFill>
                  <a:schemeClr val="tx1"/>
                </a:solidFill>
                <a:latin typeface="Raleway" pitchFamily="2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Raleway" pitchFamily="2" charset="0"/>
                <a:cs typeface="Times New Roman" panose="02020603050405020304" pitchFamily="18" charset="0"/>
              </a:rPr>
              <a:t>Китай)</a:t>
            </a:r>
          </a:p>
          <a:p>
            <a:pPr marL="285750" indent="-285750" rtl="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000" i="0" dirty="0" err="1">
                <a:solidFill>
                  <a:srgbClr val="000000"/>
                </a:solidFill>
                <a:effectLst/>
                <a:latin typeface="Raleway" pitchFamily="2" charset="0"/>
                <a:cs typeface="Times New Roman" panose="02020603050405020304" pitchFamily="18" charset="0"/>
              </a:rPr>
              <a:t>Незапотевающее</a:t>
            </a:r>
            <a:r>
              <a:rPr lang="ru-RU" sz="2000" i="0" dirty="0">
                <a:solidFill>
                  <a:srgbClr val="000000"/>
                </a:solidFill>
                <a:effectLst/>
                <a:latin typeface="Raleway" pitchFamily="2" charset="0"/>
                <a:cs typeface="Times New Roman" panose="02020603050405020304" pitchFamily="18" charset="0"/>
              </a:rPr>
              <a:t> покрытие</a:t>
            </a:r>
          </a:p>
          <a:p>
            <a:pPr marL="285750" indent="-285750" rtl="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000" i="0" dirty="0">
                <a:solidFill>
                  <a:srgbClr val="000000"/>
                </a:solidFill>
                <a:effectLst/>
                <a:latin typeface="Raleway" pitchFamily="2" charset="0"/>
                <a:cs typeface="Times New Roman" panose="02020603050405020304" pitchFamily="18" charset="0"/>
              </a:rPr>
              <a:t>Замена зеркала</a:t>
            </a:r>
            <a:endParaRPr lang="ru-RU" sz="2000" dirty="0">
              <a:latin typeface="Raleway" pitchFamily="2" charset="0"/>
              <a:cs typeface="Times New Roman" panose="02020603050405020304" pitchFamily="18" charset="0"/>
            </a:endParaRPr>
          </a:p>
          <a:p>
            <a:pPr marL="285750" indent="-285750" rtl="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000" i="0" dirty="0">
                <a:solidFill>
                  <a:srgbClr val="000000"/>
                </a:solidFill>
                <a:effectLst/>
                <a:latin typeface="Raleway" pitchFamily="2" charset="0"/>
                <a:cs typeface="Times New Roman" panose="02020603050405020304" pitchFamily="18" charset="0"/>
              </a:rPr>
              <a:t>Родиевое покрытие</a:t>
            </a:r>
          </a:p>
          <a:p>
            <a:pPr marL="285750" indent="-285750" rtl="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2000" dirty="0">
              <a:latin typeface="Raleway" pitchFamily="2" charset="0"/>
              <a:cs typeface="Times New Roman" panose="02020603050405020304" pitchFamily="18" charset="0"/>
              <a:sym typeface="Raleway SemiBold"/>
            </a:endParaRPr>
          </a:p>
          <a:p>
            <a:pPr marL="285750" indent="-285750" rtl="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Raleway" pitchFamily="2" charset="0"/>
              <a:cs typeface="Times New Roman" panose="02020603050405020304" pitchFamily="18" charset="0"/>
              <a:sym typeface="Raleway SemiBold"/>
            </a:endParaRPr>
          </a:p>
          <a:p>
            <a:pPr rtl="0">
              <a:lnSpc>
                <a:spcPct val="115000"/>
              </a:lnSpc>
            </a:pPr>
            <a:r>
              <a:rPr lang="ru-RU" sz="2000" dirty="0">
                <a:solidFill>
                  <a:schemeClr val="tx1"/>
                </a:solidFill>
                <a:latin typeface="Raleway" pitchFamily="2" charset="0"/>
                <a:cs typeface="Times New Roman" panose="02020603050405020304" pitchFamily="18" charset="0"/>
                <a:sym typeface="Raleway SemiBold"/>
              </a:rPr>
              <a:t>Недостаток: высокая стоимость</a:t>
            </a:r>
            <a:endParaRPr lang="en-US" sz="2000" dirty="0">
              <a:solidFill>
                <a:schemeClr val="tx1"/>
              </a:solidFill>
              <a:latin typeface="Raleway" pitchFamily="2" charset="0"/>
              <a:cs typeface="Times New Roman" panose="02020603050405020304" pitchFamily="18" charset="0"/>
              <a:sym typeface="Raleway SemiBold"/>
            </a:endParaRPr>
          </a:p>
        </p:txBody>
      </p:sp>
      <p:grpSp>
        <p:nvGrpSpPr>
          <p:cNvPr id="19" name="Google Shape;132;p26">
            <a:extLst>
              <a:ext uri="{FF2B5EF4-FFF2-40B4-BE49-F238E27FC236}">
                <a16:creationId xmlns:a16="http://schemas.microsoft.com/office/drawing/2014/main" id="{92FC60CD-1C86-0A70-85E3-F399B7CF57C4}"/>
              </a:ext>
            </a:extLst>
          </p:cNvPr>
          <p:cNvGrpSpPr/>
          <p:nvPr/>
        </p:nvGrpSpPr>
        <p:grpSpPr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>
              <a:extLst>
                <a:ext uri="{FF2B5EF4-FFF2-40B4-BE49-F238E27FC236}">
                  <a16:creationId xmlns:a16="http://schemas.microsoft.com/office/drawing/2014/main" id="{D29FC699-13B7-0026-DB1B-B002237E4E4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34;p26">
              <a:extLst>
                <a:ext uri="{FF2B5EF4-FFF2-40B4-BE49-F238E27FC236}">
                  <a16:creationId xmlns:a16="http://schemas.microsoft.com/office/drawing/2014/main" id="{9CC5E0E2-EC46-8FEB-41C8-08D317FFFF32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35;p26">
              <a:extLst>
                <a:ext uri="{FF2B5EF4-FFF2-40B4-BE49-F238E27FC236}">
                  <a16:creationId xmlns:a16="http://schemas.microsoft.com/office/drawing/2014/main" id="{AACE5F7A-A87C-23A7-6938-FF34B0F79CA2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36;p26">
              <a:extLst>
                <a:ext uri="{FF2B5EF4-FFF2-40B4-BE49-F238E27FC236}">
                  <a16:creationId xmlns:a16="http://schemas.microsoft.com/office/drawing/2014/main" id="{CC6241CC-F131-87FA-B87B-EDCA9E4B19B4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37;p26">
              <a:extLst>
                <a:ext uri="{FF2B5EF4-FFF2-40B4-BE49-F238E27FC236}">
                  <a16:creationId xmlns:a16="http://schemas.microsoft.com/office/drawing/2014/main" id="{39D9E6E0-6A98-6C35-EB94-84DE9D131939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Google Shape;146;p27">
            <a:extLst>
              <a:ext uri="{FF2B5EF4-FFF2-40B4-BE49-F238E27FC236}">
                <a16:creationId xmlns:a16="http://schemas.microsoft.com/office/drawing/2014/main" id="{158D4302-C40B-9B12-F228-A4E7C93C3EA5}"/>
              </a:ext>
            </a:extLst>
          </p:cNvPr>
          <p:cNvSpPr/>
          <p:nvPr/>
        </p:nvSpPr>
        <p:spPr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B12CD7-F499-6801-4F53-E16FF68B7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533" y="356678"/>
            <a:ext cx="657682" cy="657682"/>
          </a:xfrm>
          <a:prstGeom prst="rect">
            <a:avLst/>
          </a:prstGeom>
        </p:spPr>
      </p:pic>
      <p:pic>
        <p:nvPicPr>
          <p:cNvPr id="9" name="Рисунок 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5279F2B6-93E1-434E-8557-82528C5F6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0096" y="1484784"/>
            <a:ext cx="3432026" cy="454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0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Gilroy-Light</vt:lpstr>
      <vt:lpstr>Helvetica Neue</vt:lpstr>
      <vt:lpstr>Raleway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6</cp:revision>
  <dcterms:created xsi:type="dcterms:W3CDTF">2024-05-31T17:05:44Z</dcterms:created>
  <dcterms:modified xsi:type="dcterms:W3CDTF">2024-05-31T17:11:11Z</dcterms:modified>
</cp:coreProperties>
</file>