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97" r:id="rId2"/>
    <p:sldId id="410" r:id="rId3"/>
    <p:sldId id="409" r:id="rId4"/>
    <p:sldId id="398" r:id="rId5"/>
    <p:sldId id="41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AFFF2-D92C-4C87-87F0-9AA4F2F6290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9872B-7B71-4A6A-B18E-7A7AC31EC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9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67F91-0A91-4D22-99F4-5C01608EC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7E6C1-ECD2-4157-889F-C96D16F12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CA145A-C550-436F-806F-28FD7964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E1D7-D61C-4848-9B40-AB6B7AE3292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ED6D4-B89A-4959-BF81-35861B43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A4A0-3F56-4010-AF06-701B1EBB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66A9-A06C-4D00-B7D0-BE301A677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4D576-ECB2-45A3-B947-8DAF2342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2C2735-D0DF-4D6D-BF14-EEA58FC90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3EB537-25B9-4F77-A657-6693B84CD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E1D7-D61C-4848-9B40-AB6B7AE3292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007134-08EA-4061-81C6-F5BC8DE3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F6C7C3-2278-4CBF-BDD8-7C202EA6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66A9-A06C-4D00-B7D0-BE301A677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3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D9587F-6C09-4CF4-B666-AFB276C89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98CB18-4C6F-406D-B2A5-DF5806AA5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4E97C1-F803-45F1-AEF7-4A097A8D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E1D7-D61C-4848-9B40-AB6B7AE3292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39CD03-E52D-419F-BA5A-2A516920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08598C-C159-46EC-94FB-563C99F8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66A9-A06C-4D00-B7D0-BE301A677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0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953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5844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F50D5-070F-4F8E-A184-F37E212E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743B3F-5EAC-400E-93D9-CCF504A05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AF1A6-593B-429C-85E6-B3B0399D0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E1D7-D61C-4848-9B40-AB6B7AE3292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6E66C2-43D7-4575-BAF2-C3FC95B6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1642D7-76EB-45FF-80DB-F7D83A81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66A9-A06C-4D00-B7D0-BE301A677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0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17DCE-397F-4E1A-B9CD-D672471C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68EF25-42DF-4D62-8CCF-C9DEAE1F6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1295AA-5628-4B49-9CE7-248F5978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E1D7-D61C-4848-9B40-AB6B7AE3292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CDD2E0-EECD-4E54-BE62-73BD904F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92A2F7-26EF-47B0-B5B6-57D3373D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66A9-A06C-4D00-B7D0-BE301A677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1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BDD9E-A4BD-46D4-9AE2-CCEC1DC0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2BAC0-C993-4CBB-A3E7-B9891992C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6EA109-0086-4EA4-BFE0-955E7A7BA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E5A774-EA26-498D-BA73-9A926FE4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E1D7-D61C-4848-9B40-AB6B7AE3292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CB3F44-6091-4953-AD16-B61A1617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3C635A-E2B2-438E-9BA8-3D8F75B0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66A9-A06C-4D00-B7D0-BE301A677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5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1C65E-B089-42CF-88EA-5B2FD544E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F3D2C4-4ECE-4DBB-A4A8-851AD0528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CA1BBB-8FE2-4D9D-9DA7-D9A25BFC6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7FF2F9-A845-4EA3-8E37-24124B6FC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E89B03-4F76-4737-866B-2B7F5DEAB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5A2D1A-F992-4D5E-81C9-CBFF3BBE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E1D7-D61C-4848-9B40-AB6B7AE3292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40519B-6043-4E3A-A0CE-934DB132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1616C1-CA35-4BA3-819F-E2AE5F93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66A9-A06C-4D00-B7D0-BE301A677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2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B3357-B1C9-46DD-BB7E-0EFF5DC7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DA3F04-C979-4B1B-8F3B-E340F813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E1D7-D61C-4848-9B40-AB6B7AE3292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5AD628-615E-47D3-A688-54C7E3FE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DC6390-1001-4BA6-A19B-0AD79675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66A9-A06C-4D00-B7D0-BE301A677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8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B74545-4CE5-40B7-9A31-B3CB90032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E1D7-D61C-4848-9B40-AB6B7AE3292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B6BE76C-75E7-488B-A7ED-605B3DE9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E9CFF9-2EB1-4D37-86C0-F156B3E4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66A9-A06C-4D00-B7D0-BE301A677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2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D676A-59D2-42BB-A997-15BF2693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C0815-07C3-4B73-B1E6-8E5CBDDB3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ABC75C-AB34-4D56-9154-47194B3BB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7B1D64-0FE1-4453-AA1F-631B0927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E1D7-D61C-4848-9B40-AB6B7AE3292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378C28-7338-45AA-ACBF-297EEB23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29820A-57B4-4D58-B022-957C1C0F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66A9-A06C-4D00-B7D0-BE301A677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0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C07A8-5DEC-4F21-B8DC-D645962B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09F4C6-4CA6-4CE5-BFB8-BC8E06DA1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486FE3-A038-45FB-A595-F4A95D141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80CCDB-7DD3-4380-B433-E2FD3BD1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E1D7-D61C-4848-9B40-AB6B7AE3292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E9F1FD-3394-42B8-A669-262EC1C7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56A9AD-C623-40FA-ADFA-0D642262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66A9-A06C-4D00-B7D0-BE301A677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6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59BFD-BBFE-4B34-A0C4-0EB37809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D7771F-A2F5-4663-96D6-59CFF2A22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1376E-E41A-41D3-8155-495D032DA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9E1D7-D61C-4848-9B40-AB6B7AE3292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1F31F-6EDC-4C47-BCA2-6537488CC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6DECB-177D-46C0-B074-1419E0D16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766A9-A06C-4D00-B7D0-BE301A677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4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ЦЕЛЕВАЯ АУДИТОРИЯ, ПРОБЛЕМА</a:t>
            </a:r>
          </a:p>
        </p:txBody>
      </p:sp>
      <p:sp>
        <p:nvSpPr>
          <p:cNvPr id="3" name="Google Shape;130;p26">
            <a:extLst>
              <a:ext uri="{FF2B5EF4-FFF2-40B4-BE49-F238E27FC236}">
                <a16:creationId xmlns:a16="http://schemas.microsoft.com/office/drawing/2014/main" id="{98BA911B-0831-86B0-AC93-EDA540CF65BB}"/>
              </a:ext>
            </a:extLst>
          </p:cNvPr>
          <p:cNvSpPr txBox="1"/>
          <p:nvPr/>
        </p:nvSpPr>
        <p:spPr>
          <a:xfrm>
            <a:off x="397810" y="1850121"/>
            <a:ext cx="10869252" cy="421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 rtl="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Потенциальным потребителем продуктового решения </a:t>
            </a:r>
            <a:r>
              <a:rPr lang="ru-RU" sz="2000" b="1" dirty="0" err="1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стартап</a:t>
            </a:r>
            <a:r>
              <a:rPr lang="ru-RU" sz="2000" b="1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-проекта </a:t>
            </a:r>
            <a:r>
              <a:rPr lang="ru-RU" sz="2000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–</a:t>
            </a:r>
          </a:p>
          <a:p>
            <a:pPr marL="285750" indent="-285750" rtl="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§"/>
            </a:pPr>
            <a:endParaRPr lang="ru-RU" sz="2000" dirty="0">
              <a:solidFill>
                <a:schemeClr val="tx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marL="285750" indent="-285750" rtl="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 медицинские специалисты- врачи-стоматологи</a:t>
            </a:r>
            <a:r>
              <a:rPr lang="en-US" sz="2000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effectLst/>
                <a:latin typeface="Raleway" pitchFamily="2" charset="0"/>
                <a:cs typeface="Times New Roman" panose="02020603050405020304" pitchFamily="18" charset="0"/>
              </a:rPr>
              <a:t>работающие в частных или государственных клиниках, стоматологических центрах и университетских стоматологических кафедрах;</a:t>
            </a:r>
          </a:p>
          <a:p>
            <a:pPr marL="285750" indent="-285750" rtl="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marL="285750" indent="-285750" rtl="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ffectLst/>
                <a:latin typeface="Raleway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chemeClr val="tx1"/>
                </a:solidFill>
                <a:effectLst/>
                <a:latin typeface="Raleway" pitchFamily="2" charset="0"/>
                <a:cs typeface="Times New Roman" panose="02020603050405020304" pitchFamily="18" charset="0"/>
              </a:rPr>
              <a:t>пециалисты, заинтересованные в повышении качества своей работы</a:t>
            </a:r>
            <a:r>
              <a:rPr lang="en-US" sz="2000" dirty="0">
                <a:solidFill>
                  <a:schemeClr val="tx1"/>
                </a:solidFill>
                <a:effectLst/>
                <a:latin typeface="Raleway" pitchFamily="2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chemeClr val="tx1"/>
                </a:solidFill>
                <a:effectLst/>
                <a:latin typeface="Raleway" pitchFamily="2" charset="0"/>
                <a:cs typeface="Times New Roman" panose="02020603050405020304" pitchFamily="18" charset="0"/>
              </a:rPr>
              <a:t> лица, стремящиеся к оптимизации процессов диагностики и лечения пациентов</a:t>
            </a:r>
            <a:r>
              <a:rPr lang="en-US" sz="2000" dirty="0">
                <a:solidFill>
                  <a:schemeClr val="tx1"/>
                </a:solidFill>
                <a:effectLst/>
                <a:latin typeface="Raleway" pitchFamily="2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effectLst/>
              <a:latin typeface="Raleway" pitchFamily="2" charset="0"/>
              <a:cs typeface="Times New Roman" panose="02020603050405020304" pitchFamily="18" charset="0"/>
            </a:endParaRPr>
          </a:p>
          <a:p>
            <a:pPr marL="285750" indent="-285750" rtl="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marL="285750" lvl="0" indent="-285750" rtl="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§"/>
            </a:pPr>
            <a:endParaRPr lang="ru-RU" sz="1600" b="1" dirty="0">
              <a:solidFill>
                <a:schemeClr val="bg1">
                  <a:lumMod val="50000"/>
                </a:schemeClr>
              </a:solidFill>
              <a:latin typeface="Gilroy-Light"/>
              <a:cs typeface="Gilroy-Light"/>
            </a:endParaRPr>
          </a:p>
          <a:p>
            <a:pPr marL="285750" lvl="0" indent="-285750" rtl="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§"/>
            </a:pPr>
            <a:endParaRPr lang="ru-RU" sz="1600" b="1" dirty="0">
              <a:solidFill>
                <a:schemeClr val="bg1">
                  <a:lumMod val="50000"/>
                </a:schemeClr>
              </a:solidFill>
              <a:latin typeface="Gilroy-Light"/>
              <a:cs typeface="Gilroy-Light"/>
            </a:endParaRPr>
          </a:p>
          <a:p>
            <a:pPr lvl="0" rtl="0">
              <a:lnSpc>
                <a:spcPct val="115000"/>
              </a:lnSpc>
              <a:buClr>
                <a:schemeClr val="dk1"/>
              </a:buClr>
              <a:buSzPts val="1200"/>
            </a:pPr>
            <a:endParaRPr lang="ru-RU" sz="1600" dirty="0">
              <a:solidFill>
                <a:schemeClr val="bg1">
                  <a:lumMod val="50000"/>
                </a:schemeClr>
              </a:solidFill>
              <a:latin typeface="Gilroy-Light"/>
              <a:cs typeface="Gilroy-Light"/>
            </a:endParaRP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:a16="http://schemas.microsoft.com/office/drawing/2014/main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151;p27">
            <a:extLst>
              <a:ext uri="{FF2B5EF4-FFF2-40B4-BE49-F238E27FC236}">
                <a16:creationId xmlns:a16="http://schemas.microsoft.com/office/drawing/2014/main" id="{C739BB9C-4AFB-E30F-5A2D-22610791DF4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97305"/>
            <a:ext cx="687900" cy="651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83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681D47-B8A0-974F-A120-36D96A377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1" r="967" b="25851"/>
          <a:stretch/>
        </p:blipFill>
        <p:spPr>
          <a:xfrm>
            <a:off x="3863751" y="188640"/>
            <a:ext cx="7152923" cy="63318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5D4E65-B1D7-C143-B1CD-2151EC0EB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587598"/>
            <a:ext cx="2419485" cy="241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3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снимок экрана, программное обеспечение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B526822C-3415-F648-ACF5-5F9034A6E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562372"/>
            <a:ext cx="9285992" cy="5733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048B48-ECC7-0E4A-9B98-7A9A4E93E227}"/>
              </a:ext>
            </a:extLst>
          </p:cNvPr>
          <p:cNvSpPr txBox="1"/>
          <p:nvPr/>
        </p:nvSpPr>
        <p:spPr>
          <a:xfrm>
            <a:off x="3449200" y="2204864"/>
            <a:ext cx="224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врачу-стоматологу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8B6D2-3B8C-C34C-BEC6-4DC6E5D91A83}"/>
              </a:ext>
            </a:extLst>
          </p:cNvPr>
          <p:cNvSpPr txBox="1"/>
          <p:nvPr/>
        </p:nvSpPr>
        <p:spPr>
          <a:xfrm>
            <a:off x="3446006" y="3501008"/>
            <a:ext cx="3631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Уменьшить время осмотра полости рта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C9CAF-1DF1-A543-A6D1-2E8A1511A03D}"/>
              </a:ext>
            </a:extLst>
          </p:cNvPr>
          <p:cNvSpPr txBox="1"/>
          <p:nvPr/>
        </p:nvSpPr>
        <p:spPr>
          <a:xfrm>
            <a:off x="3383558" y="4729040"/>
            <a:ext cx="5424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отвлекаться на запотевание стоматологического зеркала</a:t>
            </a:r>
          </a:p>
        </p:txBody>
      </p:sp>
    </p:spTree>
    <p:extLst>
      <p:ext uri="{BB962C8B-B14F-4D97-AF65-F5344CB8AC3E}">
        <p14:creationId xmlns:p14="http://schemas.microsoft.com/office/powerpoint/2010/main" val="2594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РЕШЕНИЕ</a:t>
            </a:r>
          </a:p>
        </p:txBody>
      </p:sp>
      <p:sp>
        <p:nvSpPr>
          <p:cNvPr id="3" name="Google Shape;130;p26">
            <a:extLst>
              <a:ext uri="{FF2B5EF4-FFF2-40B4-BE49-F238E27FC236}">
                <a16:creationId xmlns:a16="http://schemas.microsoft.com/office/drawing/2014/main" id="{98BA911B-0831-86B0-AC93-EDA540CF65BB}"/>
              </a:ext>
            </a:extLst>
          </p:cNvPr>
          <p:cNvSpPr txBox="1"/>
          <p:nvPr/>
        </p:nvSpPr>
        <p:spPr>
          <a:xfrm>
            <a:off x="479376" y="1153900"/>
            <a:ext cx="9416678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ru" sz="1800" b="1" dirty="0">
                <a:solidFill>
                  <a:srgbClr val="C00000"/>
                </a:solidFill>
                <a:latin typeface="Raleway" pitchFamily="2" charset="0"/>
                <a:cs typeface="Gilroy-Light"/>
                <a:sym typeface="Raleway"/>
              </a:rPr>
              <a:t>Пленка «Антипар» для стоматологического зеркала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ru" sz="1600" b="1" dirty="0">
              <a:solidFill>
                <a:srgbClr val="C00000"/>
              </a:solidFill>
              <a:latin typeface="Gilroy-Light"/>
              <a:cs typeface="Gilroy-Light"/>
              <a:sym typeface="Raleway"/>
            </a:endParaRP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:a16="http://schemas.microsoft.com/office/drawing/2014/main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B06AB6-90C5-BDFC-B780-0295126BC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533" y="284757"/>
            <a:ext cx="673050" cy="67305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нимок экрана, белый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D13ABFA8-0B04-654E-A2BF-FF06E9E51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2883534"/>
            <a:ext cx="11120017" cy="282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5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163BF-7D90-E044-A5AF-F7E8DC41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3445555" cy="79997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Raleway" pitchFamily="2" charset="0"/>
              </a:rPr>
              <a:t>Уход и срок службы</a:t>
            </a:r>
          </a:p>
        </p:txBody>
      </p:sp>
      <p:pic>
        <p:nvPicPr>
          <p:cNvPr id="4" name="Рисунок 3" descr="Изображение выглядит как текст, снимок экрана, Шрифт, визитная карточка&#10;&#10;Автоматически созданное описание">
            <a:extLst>
              <a:ext uri="{FF2B5EF4-FFF2-40B4-BE49-F238E27FC236}">
                <a16:creationId xmlns:a16="http://schemas.microsoft.com/office/drawing/2014/main" id="{626DC9A4-EA36-294A-877D-B289EFAE3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4262612"/>
            <a:ext cx="7056784" cy="2276747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ухонная утварь, инструмент, посу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ACDCC9E3-2562-BE47-A0A0-4B5AFC40E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223133"/>
            <a:ext cx="5400600" cy="40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89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Gilroy-Light</vt:lpstr>
      <vt:lpstr>Helvetica Neue</vt:lpstr>
      <vt:lpstr>Raleway</vt:lpstr>
      <vt:lpstr>Raleway SemiBold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Уход и срок службы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Грекова</dc:creator>
  <cp:lastModifiedBy>Екатерина Грекова</cp:lastModifiedBy>
  <cp:revision>2</cp:revision>
  <dcterms:created xsi:type="dcterms:W3CDTF">2024-05-31T17:05:44Z</dcterms:created>
  <dcterms:modified xsi:type="dcterms:W3CDTF">2024-05-31T17:06:52Z</dcterms:modified>
</cp:coreProperties>
</file>