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5" d="102"/>
          <a:sy n="99" d="101"/>
        </p:scale>
        <p:origin x="112" y="112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695733" y="4077073"/>
            <a:ext cx="4992554" cy="936103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grpSp>
        <p:nvGrpSpPr>
          <p:cNvPr id="12" name="Группа 11"/>
          <p:cNvGrpSpPr/>
          <p:nvPr userDrawn="1"/>
        </p:nvGrpSpPr>
        <p:grpSpPr bwMode="auto">
          <a:xfrm>
            <a:off x="3215681" y="3786978"/>
            <a:ext cx="5760638" cy="158406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5" name="Полилиния 4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Полилиния 9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Овал 7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4" name="Овал 13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Группа 10"/>
            <p:cNvGrpSpPr/>
            <p:nvPr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5" name="Полилиния 14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Полилиния 16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Овал 17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 bwMode="auto">
          <a:xfrm>
            <a:off x="2087641" y="2608326"/>
            <a:ext cx="8064895" cy="803507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836713"/>
            <a:ext cx="10363199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060847"/>
            <a:ext cx="10363199" cy="38164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3" y="155679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916833"/>
            <a:ext cx="6815666" cy="4209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2752533"/>
            <a:ext cx="4011084" cy="3373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2469611" y="1797125"/>
            <a:ext cx="7252776" cy="3000026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8"/>
              </a:spcBef>
              <a:buNone/>
              <a:defRPr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Вставка рисунка</a:t>
            </a:r>
            <a:endParaRPr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3"/>
          </p:nvPr>
        </p:nvSpPr>
        <p:spPr bwMode="auto">
          <a:xfrm>
            <a:off x="2316479" y="5445223"/>
            <a:ext cx="7559039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0" i="0" cap="none" spc="28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-144693" y="-24174"/>
            <a:ext cx="12481386" cy="1538631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 bwMode="auto">
          <a:xfrm>
            <a:off x="4198007" y="1074073"/>
            <a:ext cx="3795982" cy="122679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78" name="Полилиния 77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79" name="Полилиния 78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0" name="Овал 79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81" name="Овал 80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82" name="Группа 81"/>
            <p:cNvGrpSpPr/>
            <p:nvPr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83" name="Полилиния 82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4" name="Полилиния 83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5" name="Овал 84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63551" y="274638"/>
            <a:ext cx="8064895" cy="80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911423" y="1772815"/>
            <a:ext cx="1036915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6" name="Дата 4"/>
          <p:cNvSpPr>
            <a:spLocks noGrp="1"/>
          </p:cNvSpPr>
          <p:nvPr>
            <p:ph type="dt" sz="half" idx="2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>
        <a:spcBef>
          <a:spcPts val="398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8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134325" y="1590674"/>
            <a:ext cx="6112874" cy="7637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algn="ctr">
              <a:buNone/>
              <a:defRPr/>
            </a:pPr>
            <a:r>
              <a:rPr sz="72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Умный сад</a:t>
            </a:r>
            <a:endParaRPr sz="7200" b="0" strike="noStrike" spc="-1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 bwMode="auto">
          <a:xfrm>
            <a:off x="733304" y="2658870"/>
            <a:ext cx="9142920" cy="16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r>
              <a:rPr sz="2600" b="1">
                <a:latin typeface="Times New Roman"/>
                <a:cs typeface="Times New Roman"/>
              </a:rPr>
              <a:t>Цель "Умного сада"</a:t>
            </a:r>
            <a:endParaRPr sz="4800" b="1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endParaRPr sz="4800" b="1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r>
              <a:rPr sz="20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Состоянии агробиоценоза сада и принятие управленческих решений</a:t>
            </a:r>
            <a:endParaRPr sz="2000" b="1">
              <a:solidFill>
                <a:schemeClr val="bg1">
                  <a:lumMod val="90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endParaRPr sz="1100" b="1" strike="noStrike" spc="0">
              <a:solidFill>
                <a:schemeClr val="bg1">
                  <a:lumMod val="90000"/>
                  <a:lumOff val="5000"/>
                </a:schemeClr>
              </a:solidFill>
              <a:latin typeface="Liberation Sans"/>
              <a:cs typeface="Liberation Sans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r>
              <a:rPr sz="20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измеряют влажность почвы, температуру, уровень освещенности, и наличие питательных веществ.</a:t>
            </a:r>
            <a:endParaRPr sz="2200" b="1" strike="noStrike" spc="0">
              <a:solidFill>
                <a:schemeClr val="bg1">
                  <a:lumMod val="90000"/>
                  <a:lumOff val="5000"/>
                </a:schemeClr>
              </a:solidFill>
              <a:latin typeface="Liberation Sans"/>
              <a:cs typeface="Liberation Sans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endParaRPr sz="2200" b="1" strike="noStrike" spc="0">
              <a:solidFill>
                <a:schemeClr val="bg1">
                  <a:lumMod val="90000"/>
                  <a:lumOff val="5000"/>
                </a:schemeClr>
              </a:solidFill>
              <a:latin typeface="Liberation Sans"/>
              <a:cs typeface="Liberation Sans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endParaRPr sz="2200" b="1" strike="noStrike" spc="0">
              <a:solidFill>
                <a:schemeClr val="bg1">
                  <a:lumMod val="90000"/>
                  <a:lumOff val="5000"/>
                </a:schemeClr>
              </a:solidFill>
              <a:latin typeface="Liberation Sans"/>
              <a:cs typeface="Liberation Sans"/>
            </a:endParaRPr>
          </a:p>
          <a:p>
            <a:pPr marL="0" lvl="0" indent="0" algn="l">
              <a:buClr>
                <a:schemeClr val="accent1"/>
              </a:buClr>
              <a:buFont typeface="Arial"/>
              <a:buNone/>
              <a:defRPr/>
            </a:pPr>
            <a:endParaRPr sz="3600" b="1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18541" name=""/>
          <p:cNvSpPr txBox="1"/>
          <p:nvPr/>
        </p:nvSpPr>
        <p:spPr bwMode="auto">
          <a:xfrm flipH="0" flipV="0">
            <a:off x="3458549" y="1495424"/>
            <a:ext cx="543392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solidFill>
                  <a:schemeClr val="bg1">
                    <a:lumMod val="90000"/>
                    <a:lumOff val="5000"/>
                  </a:schemeClr>
                </a:solidFill>
              </a:rPr>
              <a:t>Освещение</a:t>
            </a:r>
            <a:endParaRPr sz="10000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sp>
        <p:nvSpPr>
          <p:cNvPr id="571159345" name=""/>
          <p:cNvSpPr txBox="1"/>
          <p:nvPr/>
        </p:nvSpPr>
        <p:spPr bwMode="auto">
          <a:xfrm flipH="0" flipV="0">
            <a:off x="972524" y="2684504"/>
            <a:ext cx="9740308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49965" indent="-349965">
              <a:buFont typeface="Arial"/>
              <a:buChar char="•"/>
              <a:defRPr/>
            </a:pPr>
            <a:r>
              <a:rPr sz="24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Применение дополнительных ламп</a:t>
            </a:r>
            <a:endParaRPr sz="3600" b="1"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 marL="349965" indent="-349965">
              <a:buFont typeface="Arial"/>
              <a:buChar char="•"/>
              <a:defRPr/>
            </a:pPr>
            <a:r>
              <a:rPr sz="24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Выбор освещения</a:t>
            </a:r>
            <a:endParaRPr sz="3600" b="1"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 marL="349965" indent="-349965">
              <a:buFont typeface="Arial"/>
              <a:buChar char="•"/>
              <a:defRPr/>
            </a:pPr>
            <a:r>
              <a:rPr sz="24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тип ламп</a:t>
            </a:r>
            <a:endParaRPr sz="3600" b="1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pic>
        <p:nvPicPr>
          <p:cNvPr id="13507142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22408" y="3771900"/>
            <a:ext cx="2836140" cy="2752723"/>
          </a:xfrm>
          <a:prstGeom prst="rect">
            <a:avLst/>
          </a:prstGeom>
        </p:spPr>
      </p:pic>
      <p:pic>
        <p:nvPicPr>
          <p:cNvPr id="22980696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70974" y="3771900"/>
            <a:ext cx="2752723" cy="2752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2003999" name=""/>
          <p:cNvSpPr txBox="1"/>
          <p:nvPr/>
        </p:nvSpPr>
        <p:spPr bwMode="auto">
          <a:xfrm flipH="0" flipV="0">
            <a:off x="2725124" y="1695449"/>
            <a:ext cx="6197369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Преимущества умного сада</a:t>
            </a:r>
            <a:endParaRPr sz="8000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sp>
        <p:nvSpPr>
          <p:cNvPr id="1271569494" name=""/>
          <p:cNvSpPr txBox="1"/>
          <p:nvPr/>
        </p:nvSpPr>
        <p:spPr bwMode="auto">
          <a:xfrm flipH="0" flipV="0">
            <a:off x="715349" y="2695574"/>
            <a:ext cx="4987334" cy="1280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71994" indent="-371994">
              <a:buFont typeface="Arial"/>
              <a:buChar char="•"/>
              <a:defRPr/>
            </a:pP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э</a:t>
            </a: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кономия времени и усилий</a:t>
            </a:r>
            <a:endParaRPr sz="4800" b="1"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птимизация ресурсов</a:t>
            </a:r>
            <a:endParaRPr sz="4800" b="1"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э</a:t>
            </a: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стетика и уют</a:t>
            </a:r>
            <a:endParaRPr sz="4800" b="1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pic>
        <p:nvPicPr>
          <p:cNvPr id="12912997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20775" y="2488289"/>
            <a:ext cx="4945170" cy="371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9371540" name=""/>
          <p:cNvSpPr txBox="1"/>
          <p:nvPr/>
        </p:nvSpPr>
        <p:spPr bwMode="auto">
          <a:xfrm flipH="0" flipV="0">
            <a:off x="4553924" y="1704974"/>
            <a:ext cx="3277319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</a:rPr>
              <a:t>П</a:t>
            </a:r>
            <a:r>
              <a:rPr sz="2600" b="1">
                <a:solidFill>
                  <a:schemeClr val="bg1">
                    <a:lumMod val="90000"/>
                    <a:lumOff val="5000"/>
                  </a:schemeClr>
                </a:solidFill>
              </a:rPr>
              <a:t>отребности в воде</a:t>
            </a:r>
            <a:endParaRPr sz="4800" b="1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sp>
        <p:nvSpPr>
          <p:cNvPr id="611762189" name=""/>
          <p:cNvSpPr txBox="1"/>
          <p:nvPr/>
        </p:nvSpPr>
        <p:spPr bwMode="auto">
          <a:xfrm flipH="0" flipV="0">
            <a:off x="1134449" y="2495549"/>
            <a:ext cx="4471544" cy="100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05908" indent="-305908">
              <a:buFont typeface="Arial"/>
              <a:buChar char="•"/>
              <a:defRPr/>
            </a:pPr>
            <a:r>
              <a:rPr sz="20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тип растений</a:t>
            </a:r>
            <a:endParaRPr sz="2600" b="1"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 marL="305908" indent="-305908">
              <a:buFont typeface="Arial"/>
              <a:buChar char="•"/>
              <a:defRPr/>
            </a:pPr>
            <a:r>
              <a:rPr sz="20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климатические условия</a:t>
            </a:r>
            <a:endParaRPr sz="2600" b="1">
              <a:solidFill>
                <a:schemeClr val="bg1">
                  <a:lumMod val="90000"/>
                  <a:lumOff val="5000"/>
                </a:schemeClr>
              </a:solidFill>
            </a:endParaRPr>
          </a:p>
          <a:p>
            <a:pPr marL="305908" indent="-305908">
              <a:buFont typeface="Arial"/>
              <a:buChar char="•"/>
              <a:defRPr/>
            </a:pPr>
            <a:r>
              <a:rPr sz="2000" b="1">
                <a:solidFill>
                  <a:schemeClr val="bg1">
                    <a:lumMod val="90000"/>
                    <a:lumOff val="5000"/>
                  </a:schemeClr>
                </a:solidFill>
                <a:latin typeface="Times New Roman"/>
                <a:cs typeface="Times New Roman"/>
              </a:rPr>
              <a:t>состав почвы</a:t>
            </a:r>
            <a:endParaRPr sz="2600" b="1">
              <a:solidFill>
                <a:schemeClr val="bg1">
                  <a:lumMod val="90000"/>
                  <a:lumOff val="5000"/>
                </a:schemeClr>
              </a:solidFill>
            </a:endParaRPr>
          </a:p>
        </p:txBody>
      </p:sp>
      <p:pic>
        <p:nvPicPr>
          <p:cNvPr id="83451319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21187" y="3697872"/>
            <a:ext cx="3490053" cy="2598150"/>
          </a:xfrm>
          <a:prstGeom prst="rect">
            <a:avLst/>
          </a:prstGeom>
        </p:spPr>
      </p:pic>
      <p:pic>
        <p:nvPicPr>
          <p:cNvPr id="32154949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62999" y="3697872"/>
            <a:ext cx="3458187" cy="2598150"/>
          </a:xfrm>
          <a:prstGeom prst="rect">
            <a:avLst/>
          </a:prstGeom>
        </p:spPr>
      </p:pic>
      <p:pic>
        <p:nvPicPr>
          <p:cNvPr id="211633836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911241" y="3697872"/>
            <a:ext cx="3468718" cy="259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4290371" name=""/>
          <p:cNvSpPr txBox="1"/>
          <p:nvPr/>
        </p:nvSpPr>
        <p:spPr bwMode="auto">
          <a:xfrm flipH="0" flipV="0">
            <a:off x="2866664" y="1523999"/>
            <a:ext cx="645867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chemeClr val="bg1"/>
                </a:solidFill>
                <a:latin typeface="Times New Roman"/>
                <a:cs typeface="Times New Roman"/>
              </a:rPr>
              <a:t>Умные технологии для мониторинга</a:t>
            </a:r>
            <a:endParaRPr sz="7200">
              <a:solidFill>
                <a:schemeClr val="bg1"/>
              </a:solidFill>
            </a:endParaRPr>
          </a:p>
        </p:txBody>
      </p:sp>
      <p:sp>
        <p:nvSpPr>
          <p:cNvPr id="441051762" name=""/>
          <p:cNvSpPr txBox="1"/>
          <p:nvPr/>
        </p:nvSpPr>
        <p:spPr bwMode="auto">
          <a:xfrm flipH="0" flipV="0">
            <a:off x="1143974" y="2581274"/>
            <a:ext cx="5715720" cy="1280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71994" indent="-371994">
              <a:buFont typeface="Arial"/>
              <a:buChar char="•"/>
              <a:defRPr/>
            </a:pPr>
            <a:r>
              <a:rPr sz="2600">
                <a:solidFill>
                  <a:schemeClr val="bg1"/>
                </a:solidFill>
                <a:latin typeface="Times New Roman"/>
                <a:cs typeface="Times New Roman"/>
              </a:rPr>
              <a:t>датчики влажности почвы</a:t>
            </a:r>
            <a:endParaRPr sz="4800">
              <a:solidFill>
                <a:schemeClr val="bg1"/>
              </a:solidFill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>
                <a:solidFill>
                  <a:schemeClr val="bg1"/>
                </a:solidFill>
                <a:latin typeface="Times New Roman"/>
                <a:cs typeface="Times New Roman"/>
              </a:rPr>
              <a:t>метеостанции:</a:t>
            </a:r>
            <a:endParaRPr sz="4800">
              <a:solidFill>
                <a:schemeClr val="bg1"/>
              </a:solidFill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>
                <a:solidFill>
                  <a:schemeClr val="bg1"/>
                </a:solidFill>
                <a:latin typeface="Times New Roman"/>
                <a:cs typeface="Times New Roman"/>
              </a:rPr>
              <a:t>системы автоматического полива</a:t>
            </a:r>
            <a:endParaRPr sz="4800">
              <a:solidFill>
                <a:schemeClr val="bg1"/>
              </a:solidFill>
            </a:endParaRPr>
          </a:p>
        </p:txBody>
      </p:sp>
      <p:pic>
        <p:nvPicPr>
          <p:cNvPr id="40692127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91072" y="3861794"/>
            <a:ext cx="5095352" cy="2567579"/>
          </a:xfrm>
          <a:prstGeom prst="rect">
            <a:avLst/>
          </a:prstGeom>
        </p:spPr>
      </p:pic>
      <p:pic>
        <p:nvPicPr>
          <p:cNvPr id="174787493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105058" y="4548187"/>
            <a:ext cx="4020141" cy="1881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991831" name=""/>
          <p:cNvSpPr txBox="1"/>
          <p:nvPr/>
        </p:nvSpPr>
        <p:spPr bwMode="auto">
          <a:xfrm flipH="0" flipV="0">
            <a:off x="1804627" y="1495424"/>
            <a:ext cx="8582744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solidFill>
                  <a:schemeClr val="bg1"/>
                </a:solidFill>
              </a:rPr>
              <a:t>Спасибо за внимание</a:t>
            </a:r>
            <a:endParaRPr sz="7200">
              <a:solidFill>
                <a:schemeClr val="bg1"/>
              </a:solidFill>
            </a:endParaRPr>
          </a:p>
        </p:txBody>
      </p:sp>
      <p:pic>
        <p:nvPicPr>
          <p:cNvPr id="2078752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335224" y="3289237"/>
            <a:ext cx="3628049" cy="2721037"/>
          </a:xfrm>
          <a:prstGeom prst="rect">
            <a:avLst/>
          </a:prstGeom>
        </p:spPr>
      </p:pic>
      <p:pic>
        <p:nvPicPr>
          <p:cNvPr id="1041604390" name=""/>
          <p:cNvPicPr>
            <a:picLocks noChangeAspect="1"/>
          </p:cNvPicPr>
          <p:nvPr/>
        </p:nvPicPr>
        <p:blipFill>
          <a:blip r:embed="rId3"/>
          <a:srcRect l="164" t="-138" r="0" b="11944"/>
          <a:stretch/>
        </p:blipFill>
        <p:spPr bwMode="auto">
          <a:xfrm flipH="0" flipV="0">
            <a:off x="934424" y="3289237"/>
            <a:ext cx="5360906" cy="2663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R7-Office/2024.1.1.375</Application>
  <DocSecurity>0</DocSecurity>
  <PresentationFormat/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>ru-RU</dc:language>
  <cp:lastModifiedBy>Денис Мухитдинов</cp:lastModifiedBy>
  <cp:revision>6</cp:revision>
  <dcterms:created xsi:type="dcterms:W3CDTF">2023-08-25T13:22:51Z</dcterms:created>
  <dcterms:modified xsi:type="dcterms:W3CDTF">2024-12-14T18:06:59Z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