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3" r:id="rId4"/>
    <p:sldId id="274" r:id="rId5"/>
    <p:sldId id="271" r:id="rId6"/>
    <p:sldId id="258" r:id="rId7"/>
    <p:sldId id="272" r:id="rId8"/>
    <p:sldId id="270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1" panose="020B0604020202020204" charset="0"/>
      <p:regular r:id="rId19"/>
    </p:embeddedFont>
    <p:embeddedFont>
      <p:font typeface="Open Sans 1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 Юдаева" initials="ВЮ" lastIdx="1" clrIdx="0">
    <p:extLst>
      <p:ext uri="{19B8F6BF-5375-455C-9EA6-DF929625EA0E}">
        <p15:presenceInfo xmlns:p15="http://schemas.microsoft.com/office/powerpoint/2012/main" userId="6cd055e7828e34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91"/>
    <a:srgbClr val="645CDF"/>
    <a:srgbClr val="008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2" autoAdjust="0"/>
  </p:normalViewPr>
  <p:slideViewPr>
    <p:cSldViewPr>
      <p:cViewPr>
        <p:scale>
          <a:sx n="50" d="100"/>
          <a:sy n="50" d="100"/>
        </p:scale>
        <p:origin x="970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E2DF-4CCD-470B-9A00-8D91F4E826D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F866-94E9-4F10-88B2-3268EE415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F866-94E9-4F10-88B2-3268EE4156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9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8600" y="4504505"/>
            <a:ext cx="13597298" cy="1923604"/>
            <a:chOff x="-2463790" y="3806700"/>
            <a:chExt cx="18129731" cy="2564805"/>
          </a:xfrm>
        </p:grpSpPr>
        <p:sp>
          <p:nvSpPr>
            <p:cNvPr id="4" name="TextBox 4"/>
            <p:cNvSpPr txBox="1"/>
            <p:nvPr/>
          </p:nvSpPr>
          <p:spPr>
            <a:xfrm>
              <a:off x="279410" y="5796226"/>
              <a:ext cx="13869402" cy="47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8"/>
                </a:lnSpc>
              </a:pPr>
              <a:r>
                <a:rPr lang="en-US" sz="2423" spc="242" dirty="0">
                  <a:solidFill>
                    <a:srgbClr val="645CDF"/>
                  </a:solidFill>
                  <a:latin typeface="Open Sans 1 Bold"/>
                </a:rPr>
                <a:t>СОЕДИНЯЕМ</a:t>
              </a:r>
              <a:r>
                <a:rPr lang="ru-RU" sz="2423" spc="242" dirty="0">
                  <a:solidFill>
                    <a:srgbClr val="645CDF"/>
                  </a:solidFill>
                  <a:latin typeface="Open Sans 1 Bold"/>
                </a:rPr>
                <a:t>   </a:t>
              </a:r>
              <a:r>
                <a:rPr lang="en-US" sz="2423" spc="242" dirty="0">
                  <a:solidFill>
                    <a:srgbClr val="645CDF"/>
                  </a:solidFill>
                  <a:latin typeface="Open Sans 1 Bold"/>
                </a:rPr>
                <a:t> НУЖДАЮЩЕГОСЯ </a:t>
              </a:r>
              <a:r>
                <a:rPr lang="ru-RU" sz="2423" spc="242" dirty="0">
                  <a:solidFill>
                    <a:srgbClr val="645CDF"/>
                  </a:solidFill>
                  <a:latin typeface="Open Sans 1 Bold"/>
                </a:rPr>
                <a:t>    </a:t>
              </a:r>
              <a:r>
                <a:rPr lang="en-US" sz="2423" spc="242" dirty="0">
                  <a:solidFill>
                    <a:srgbClr val="645CDF"/>
                  </a:solidFill>
                  <a:latin typeface="Open Sans 1 Bold"/>
                </a:rPr>
                <a:t>С</a:t>
              </a:r>
              <a:r>
                <a:rPr lang="ru-RU" sz="2423" spc="242" dirty="0">
                  <a:solidFill>
                    <a:srgbClr val="645CDF"/>
                  </a:solidFill>
                  <a:latin typeface="Open Sans 1 Bold"/>
                </a:rPr>
                <a:t>    </a:t>
              </a:r>
              <a:r>
                <a:rPr lang="en-US" sz="2423" spc="242" dirty="0">
                  <a:solidFill>
                    <a:srgbClr val="645CDF"/>
                  </a:solidFill>
                  <a:latin typeface="Open Sans 1 Bold"/>
                </a:rPr>
                <a:t> ВОЛОНТЁРОМ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463790" y="3806700"/>
              <a:ext cx="18129731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59"/>
                </a:lnSpc>
              </a:pPr>
              <a:r>
                <a:rPr lang="en-US" sz="14523" spc="-290" dirty="0">
                  <a:solidFill>
                    <a:srgbClr val="0087F8"/>
                  </a:solidFill>
                  <a:latin typeface="Open Sans 1 Bold"/>
                </a:rPr>
                <a:t>Добро </a:t>
              </a:r>
              <a:r>
                <a:rPr lang="en-US" sz="14523" spc="-290" dirty="0">
                  <a:solidFill>
                    <a:srgbClr val="00D291"/>
                  </a:solidFill>
                  <a:latin typeface="Open Sans 1 Bold"/>
                </a:rPr>
                <a:t>Здесь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21E8AD-A8D4-4BAF-BD48-66FAE0657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5" t="9910" r="16778"/>
          <a:stretch/>
        </p:blipFill>
        <p:spPr>
          <a:xfrm>
            <a:off x="10841181" y="0"/>
            <a:ext cx="7467601" cy="7424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A6E88D-4E62-4331-A19C-212B8D253900}"/>
              </a:ext>
            </a:extLst>
          </p:cNvPr>
          <p:cNvSpPr txBox="1"/>
          <p:nvPr/>
        </p:nvSpPr>
        <p:spPr>
          <a:xfrm>
            <a:off x="533400" y="1765865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endParaRPr lang="ru-RU" sz="20000" dirty="0">
              <a:solidFill>
                <a:schemeClr val="accent1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675B3A2-6341-433C-87F3-DA078AC21C89}"/>
              </a:ext>
            </a:extLst>
          </p:cNvPr>
          <p:cNvSpPr txBox="1"/>
          <p:nvPr/>
        </p:nvSpPr>
        <p:spPr>
          <a:xfrm>
            <a:off x="3942974" y="9844218"/>
            <a:ext cx="10402051" cy="35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8"/>
              </a:lnSpc>
            </a:pPr>
            <a:endParaRPr lang="en-US" sz="2423" spc="242" dirty="0">
              <a:solidFill>
                <a:srgbClr val="645CDF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 rot="-5400000">
            <a:off x="-1959329" y="6258841"/>
            <a:ext cx="5595058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44" dirty="0">
                <a:solidFill>
                  <a:srgbClr val="F4F6FC"/>
                </a:solidFill>
                <a:latin typeface="Open Sans 1"/>
              </a:rPr>
              <a:t>Добро Здесь• 202</a:t>
            </a:r>
            <a:r>
              <a:rPr lang="ru-RU" sz="2400" spc="144" dirty="0">
                <a:solidFill>
                  <a:srgbClr val="F4F6FC"/>
                </a:solidFill>
                <a:latin typeface="Open Sans 1"/>
              </a:rPr>
              <a:t>1</a:t>
            </a:r>
            <a:endParaRPr lang="en-US" sz="2400" spc="144" dirty="0">
              <a:solidFill>
                <a:srgbClr val="F4F6FC"/>
              </a:solidFill>
              <a:latin typeface="Open Sans 1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FA5C6-D82C-4A75-A1D3-65A2F4C374C4}"/>
              </a:ext>
            </a:extLst>
          </p:cNvPr>
          <p:cNvSpPr txBox="1"/>
          <p:nvPr/>
        </p:nvSpPr>
        <p:spPr>
          <a:xfrm>
            <a:off x="1524000" y="3881916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демонстрируем новый подход между нуждающимися и волонтёрами. Теперь человек, которому нужна помощь, может оставить запрос и ожидать звонок от подходящего волонтёра. 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800" b="1" dirty="0">
              <a:solidFill>
                <a:srgbClr val="645CD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600" b="1" dirty="0">
                <a:solidFill>
                  <a:srgbClr val="645C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Добро Здесь –</a:t>
            </a:r>
            <a:r>
              <a:rPr lang="en-US" sz="3600" b="1" dirty="0">
                <a:solidFill>
                  <a:srgbClr val="645C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>
                <a:solidFill>
                  <a:srgbClr val="645C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первая компания, которая реализовала данный подход обращения к волонтёрам.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69436C-AA10-4528-89A7-E7CFEE55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1"/>
          <a:stretch/>
        </p:blipFill>
        <p:spPr>
          <a:xfrm>
            <a:off x="12066270" y="0"/>
            <a:ext cx="6221730" cy="102641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6DBC66-AF4E-4CC6-ACEA-FA95C7354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b="73333"/>
          <a:stretch/>
        </p:blipFill>
        <p:spPr>
          <a:xfrm>
            <a:off x="-3810" y="0"/>
            <a:ext cx="5715000" cy="28003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91EBC9-1FCF-4DA8-8B2F-48F38F3BB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" b="73333"/>
          <a:stretch/>
        </p:blipFill>
        <p:spPr>
          <a:xfrm>
            <a:off x="5715000" y="0"/>
            <a:ext cx="6351270" cy="27774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16709" y="407415"/>
            <a:ext cx="14361491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9600" b="1" dirty="0">
                <a:solidFill>
                  <a:srgbClr val="0087F8"/>
                </a:solidFill>
                <a:latin typeface="Open Sans 1 Bold"/>
              </a:rPr>
              <a:t>#</a:t>
            </a:r>
            <a:r>
              <a:rPr lang="ru-RU" sz="4000" b="1" dirty="0">
                <a:solidFill>
                  <a:srgbClr val="0087F8"/>
                </a:solidFill>
                <a:latin typeface="Open Sans 1 Bold"/>
              </a:rPr>
              <a:t>ДоброЗдесь </a:t>
            </a:r>
            <a:r>
              <a:rPr lang="ru-RU" sz="3600" dirty="0">
                <a:solidFill>
                  <a:srgbClr val="00D291"/>
                </a:solidFill>
                <a:latin typeface="Open Sans 1 Bold"/>
              </a:rPr>
              <a:t>— это сайт, который позволяет всем нуждающимся в помощи, получить её в считанные минуты.</a:t>
            </a:r>
            <a:endParaRPr lang="en-US" sz="3600" dirty="0">
              <a:solidFill>
                <a:srgbClr val="00D291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D862D-AE9E-4778-A565-D2697FA6F77E}"/>
              </a:ext>
            </a:extLst>
          </p:cNvPr>
          <p:cNvSpPr txBox="1"/>
          <p:nvPr/>
        </p:nvSpPr>
        <p:spPr>
          <a:xfrm>
            <a:off x="1524000" y="723900"/>
            <a:ext cx="6324600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dirty="0">
                <a:solidFill>
                  <a:srgbClr val="0087F8"/>
                </a:solidFill>
                <a:latin typeface="Open Sans 1 Bold"/>
              </a:rPr>
              <a:t>Проблемы</a:t>
            </a:r>
            <a:endParaRPr lang="en-US" sz="7200" dirty="0">
              <a:solidFill>
                <a:srgbClr val="0087F8"/>
              </a:solidFill>
              <a:latin typeface="Open Sans 1 Bold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5F1D811-A5E7-4815-8B00-F57E417363E5}"/>
              </a:ext>
            </a:extLst>
          </p:cNvPr>
          <p:cNvSpPr/>
          <p:nvPr/>
        </p:nvSpPr>
        <p:spPr>
          <a:xfrm>
            <a:off x="1447800" y="2225038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338ABBF-57CB-4380-937B-C11AD0BE0419}"/>
              </a:ext>
            </a:extLst>
          </p:cNvPr>
          <p:cNvSpPr/>
          <p:nvPr/>
        </p:nvSpPr>
        <p:spPr>
          <a:xfrm>
            <a:off x="1386841" y="7366037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7EFBB15-1A7A-41EF-A5CE-1481E6669000}"/>
              </a:ext>
            </a:extLst>
          </p:cNvPr>
          <p:cNvSpPr/>
          <p:nvPr/>
        </p:nvSpPr>
        <p:spPr>
          <a:xfrm>
            <a:off x="1447800" y="4791041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A1B8C-02F1-403C-94C2-605D299E8C48}"/>
              </a:ext>
            </a:extLst>
          </p:cNvPr>
          <p:cNvSpPr txBox="1"/>
          <p:nvPr/>
        </p:nvSpPr>
        <p:spPr>
          <a:xfrm>
            <a:off x="1924050" y="309509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448BFD-EEFD-432B-80E4-A0DD3317DE1B}"/>
              </a:ext>
            </a:extLst>
          </p:cNvPr>
          <p:cNvSpPr/>
          <p:nvPr/>
        </p:nvSpPr>
        <p:spPr>
          <a:xfrm>
            <a:off x="7391400" y="0"/>
            <a:ext cx="10896600" cy="10287000"/>
          </a:xfrm>
          <a:prstGeom prst="rect">
            <a:avLst/>
          </a:prstGeom>
          <a:solidFill>
            <a:srgbClr val="645CD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42A47-EF47-484B-9080-9CDFD2E0C1C9}"/>
              </a:ext>
            </a:extLst>
          </p:cNvPr>
          <p:cNvSpPr txBox="1"/>
          <p:nvPr/>
        </p:nvSpPr>
        <p:spPr>
          <a:xfrm>
            <a:off x="1676400" y="5687075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Нуждающихся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FF454-8210-498A-B9DB-C3A7FE84F87D}"/>
              </a:ext>
            </a:extLst>
          </p:cNvPr>
          <p:cNvSpPr txBox="1"/>
          <p:nvPr/>
        </p:nvSpPr>
        <p:spPr>
          <a:xfrm>
            <a:off x="1676400" y="8262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1D6EA-FB5A-4F49-8670-E2CD1F7298FD}"/>
              </a:ext>
            </a:extLst>
          </p:cNvPr>
          <p:cNvSpPr txBox="1"/>
          <p:nvPr/>
        </p:nvSpPr>
        <p:spPr>
          <a:xfrm>
            <a:off x="9494518" y="2570557"/>
            <a:ext cx="69646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Оказанная помощь не фиксируется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Нет стимула помогать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Возможность мошенничества</a:t>
            </a:r>
            <a:br>
              <a:rPr lang="ru-RU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B802E-9C5E-42A3-91B4-A89650711545}"/>
              </a:ext>
            </a:extLst>
          </p:cNvPr>
          <p:cNvSpPr txBox="1"/>
          <p:nvPr/>
        </p:nvSpPr>
        <p:spPr>
          <a:xfrm>
            <a:off x="9494519" y="5008957"/>
            <a:ext cx="77723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Нет подходящих специалистов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Боязнь оказания помощи от непроверенного волонтера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Ограниченные способы создания заявки</a:t>
            </a:r>
            <a:br>
              <a:rPr lang="ru-RU" dirty="0"/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2C91F-FAE7-44E5-8D77-0DE6FCADD58F}"/>
              </a:ext>
            </a:extLst>
          </p:cNvPr>
          <p:cNvSpPr txBox="1"/>
          <p:nvPr/>
        </p:nvSpPr>
        <p:spPr>
          <a:xfrm>
            <a:off x="9494519" y="7892738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Недостаточно волонтеров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Нет статистики оказания помощи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Некачественные обращения</a:t>
            </a:r>
            <a:endParaRPr lang="ru-R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FA16BB-E671-4BDC-BA09-4CF7D4FAAD49}"/>
              </a:ext>
            </a:extLst>
          </p:cNvPr>
          <p:cNvCxnSpPr>
            <a:cxnSpLocks/>
          </p:cNvCxnSpPr>
          <p:nvPr/>
        </p:nvCxnSpPr>
        <p:spPr>
          <a:xfrm>
            <a:off x="7391400" y="4663438"/>
            <a:ext cx="10896600" cy="0"/>
          </a:xfrm>
          <a:prstGeom prst="line">
            <a:avLst/>
          </a:prstGeom>
          <a:ln w="28575">
            <a:solidFill>
              <a:srgbClr val="00D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23B04C8-B89E-4FC8-B602-36408CCAA3C1}"/>
              </a:ext>
            </a:extLst>
          </p:cNvPr>
          <p:cNvCxnSpPr>
            <a:cxnSpLocks/>
          </p:cNvCxnSpPr>
          <p:nvPr/>
        </p:nvCxnSpPr>
        <p:spPr>
          <a:xfrm>
            <a:off x="7391400" y="7505700"/>
            <a:ext cx="10896600" cy="0"/>
          </a:xfrm>
          <a:prstGeom prst="line">
            <a:avLst/>
          </a:prstGeom>
          <a:ln w="28575">
            <a:solidFill>
              <a:srgbClr val="00D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2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D862D-AE9E-4778-A565-D2697FA6F77E}"/>
              </a:ext>
            </a:extLst>
          </p:cNvPr>
          <p:cNvSpPr txBox="1"/>
          <p:nvPr/>
        </p:nvSpPr>
        <p:spPr>
          <a:xfrm>
            <a:off x="1524000" y="723900"/>
            <a:ext cx="6324600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dirty="0">
                <a:solidFill>
                  <a:srgbClr val="0087F8"/>
                </a:solidFill>
                <a:latin typeface="Open Sans 1 Bold"/>
              </a:rPr>
              <a:t>Решение</a:t>
            </a:r>
            <a:endParaRPr lang="en-US" sz="7200" dirty="0">
              <a:solidFill>
                <a:srgbClr val="0087F8"/>
              </a:solidFill>
              <a:latin typeface="Open Sans 1 Bold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5F1D811-A5E7-4815-8B00-F57E417363E5}"/>
              </a:ext>
            </a:extLst>
          </p:cNvPr>
          <p:cNvSpPr/>
          <p:nvPr/>
        </p:nvSpPr>
        <p:spPr>
          <a:xfrm>
            <a:off x="1447800" y="2225038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338ABBF-57CB-4380-937B-C11AD0BE0419}"/>
              </a:ext>
            </a:extLst>
          </p:cNvPr>
          <p:cNvSpPr/>
          <p:nvPr/>
        </p:nvSpPr>
        <p:spPr>
          <a:xfrm>
            <a:off x="1386841" y="7366037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7EFBB15-1A7A-41EF-A5CE-1481E6669000}"/>
              </a:ext>
            </a:extLst>
          </p:cNvPr>
          <p:cNvSpPr/>
          <p:nvPr/>
        </p:nvSpPr>
        <p:spPr>
          <a:xfrm>
            <a:off x="1447800" y="4791041"/>
            <a:ext cx="5105400" cy="2438400"/>
          </a:xfrm>
          <a:prstGeom prst="rightArrow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A1B8C-02F1-403C-94C2-605D299E8C48}"/>
              </a:ext>
            </a:extLst>
          </p:cNvPr>
          <p:cNvSpPr txBox="1"/>
          <p:nvPr/>
        </p:nvSpPr>
        <p:spPr>
          <a:xfrm>
            <a:off x="1924050" y="309509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448BFD-EEFD-432B-80E4-A0DD3317DE1B}"/>
              </a:ext>
            </a:extLst>
          </p:cNvPr>
          <p:cNvSpPr/>
          <p:nvPr/>
        </p:nvSpPr>
        <p:spPr>
          <a:xfrm>
            <a:off x="7391400" y="0"/>
            <a:ext cx="10896600" cy="10287000"/>
          </a:xfrm>
          <a:prstGeom prst="rect">
            <a:avLst/>
          </a:prstGeom>
          <a:solidFill>
            <a:srgbClr val="645CD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42A47-EF47-484B-9080-9CDFD2E0C1C9}"/>
              </a:ext>
            </a:extLst>
          </p:cNvPr>
          <p:cNvSpPr txBox="1"/>
          <p:nvPr/>
        </p:nvSpPr>
        <p:spPr>
          <a:xfrm>
            <a:off x="1676400" y="5687075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Нуждающихся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FF454-8210-498A-B9DB-C3A7FE84F87D}"/>
              </a:ext>
            </a:extLst>
          </p:cNvPr>
          <p:cNvSpPr txBox="1"/>
          <p:nvPr/>
        </p:nvSpPr>
        <p:spPr>
          <a:xfrm>
            <a:off x="1676400" y="8262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87F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1D6EA-FB5A-4F49-8670-E2CD1F7298FD}"/>
              </a:ext>
            </a:extLst>
          </p:cNvPr>
          <p:cNvSpPr txBox="1"/>
          <p:nvPr/>
        </p:nvSpPr>
        <p:spPr>
          <a:xfrm>
            <a:off x="9098279" y="2342733"/>
            <a:ext cx="9022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Введение игровой формы с прокачкой уровня</a:t>
            </a:r>
          </a:p>
          <a:p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Награждения при достижении определенного уровня</a:t>
            </a:r>
          </a:p>
          <a:p>
            <a:r>
              <a:rPr lang="ru-RU" sz="2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Все зарегистрированные люди прошли проверку mos.ru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B802E-9C5E-42A3-91B4-A89650711545}"/>
              </a:ext>
            </a:extLst>
          </p:cNvPr>
          <p:cNvSpPr txBox="1"/>
          <p:nvPr/>
        </p:nvSpPr>
        <p:spPr>
          <a:xfrm>
            <a:off x="9098279" y="4963799"/>
            <a:ext cx="87934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Разнообразие специалистов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Все пользователи одобрены mos.ru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Любой канал коммуникации: по номеру телефон, заявка на сайте, сообщение в группе.</a:t>
            </a:r>
            <a:br>
              <a:rPr lang="ru-RU" dirty="0"/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2C91F-FAE7-44E5-8D77-0DE6FCADD58F}"/>
              </a:ext>
            </a:extLst>
          </p:cNvPr>
          <p:cNvSpPr txBox="1"/>
          <p:nvPr/>
        </p:nvSpPr>
        <p:spPr>
          <a:xfrm>
            <a:off x="9098279" y="7366037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Мы сотрудничаем с Мосволонтер и другими организациями для освещения нашего проекта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Подробная статистика по волонтёрам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Все обращения модерируются администраторами dobrozdes.ru</a:t>
            </a:r>
            <a:endParaRPr lang="ru-R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57DC0BA-115C-4433-BD94-4089A9A45E09}"/>
              </a:ext>
            </a:extLst>
          </p:cNvPr>
          <p:cNvCxnSpPr>
            <a:cxnSpLocks/>
          </p:cNvCxnSpPr>
          <p:nvPr/>
        </p:nvCxnSpPr>
        <p:spPr>
          <a:xfrm>
            <a:off x="7391400" y="4663438"/>
            <a:ext cx="10896600" cy="0"/>
          </a:xfrm>
          <a:prstGeom prst="line">
            <a:avLst/>
          </a:prstGeom>
          <a:ln w="28575">
            <a:solidFill>
              <a:srgbClr val="00D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8291C58-5FEA-4A14-BC7E-198FB22DC253}"/>
              </a:ext>
            </a:extLst>
          </p:cNvPr>
          <p:cNvCxnSpPr>
            <a:cxnSpLocks/>
          </p:cNvCxnSpPr>
          <p:nvPr/>
        </p:nvCxnSpPr>
        <p:spPr>
          <a:xfrm>
            <a:off x="7391400" y="7056680"/>
            <a:ext cx="10896600" cy="0"/>
          </a:xfrm>
          <a:prstGeom prst="line">
            <a:avLst/>
          </a:prstGeom>
          <a:ln w="28575">
            <a:solidFill>
              <a:srgbClr val="00D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0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B3029-6B7F-437D-B30C-A96EF0240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t="36235" r="2832" b="13334"/>
          <a:stretch/>
        </p:blipFill>
        <p:spPr>
          <a:xfrm>
            <a:off x="173328" y="571500"/>
            <a:ext cx="17941344" cy="533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A865D-967B-4D66-A364-B00E838E2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963" r="-83" b="13704"/>
          <a:stretch/>
        </p:blipFill>
        <p:spPr>
          <a:xfrm>
            <a:off x="6454775" y="5867400"/>
            <a:ext cx="53784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E83B4D-ABCD-49E2-9289-DE81A0662356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 rot="-5400000">
            <a:off x="-1959329" y="6258841"/>
            <a:ext cx="5595058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44" dirty="0">
                <a:solidFill>
                  <a:srgbClr val="F4F6FC"/>
                </a:solidFill>
                <a:latin typeface="Open Sans 1"/>
              </a:rPr>
              <a:t>Добро Здесь• 202</a:t>
            </a:r>
            <a:r>
              <a:rPr lang="ru-RU" sz="2400" spc="144" dirty="0">
                <a:solidFill>
                  <a:srgbClr val="F4F6FC"/>
                </a:solidFill>
                <a:latin typeface="Open Sans 1"/>
              </a:rPr>
              <a:t>1</a:t>
            </a:r>
            <a:endParaRPr lang="en-US" sz="2400" spc="144" dirty="0">
              <a:solidFill>
                <a:srgbClr val="F4F6FC"/>
              </a:solidFill>
              <a:latin typeface="Open Sans 1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8ECDA-BE20-4864-B8D0-9A75309F5D7D}"/>
              </a:ext>
            </a:extLst>
          </p:cNvPr>
          <p:cNvSpPr txBox="1"/>
          <p:nvPr/>
        </p:nvSpPr>
        <p:spPr>
          <a:xfrm>
            <a:off x="5981700" y="419100"/>
            <a:ext cx="6324600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dirty="0">
                <a:solidFill>
                  <a:srgbClr val="0087F8"/>
                </a:solidFill>
                <a:latin typeface="Open Sans 1 Bold"/>
              </a:rPr>
              <a:t>Особенности</a:t>
            </a:r>
            <a:endParaRPr lang="en-US" sz="7200" dirty="0">
              <a:solidFill>
                <a:srgbClr val="0087F8"/>
              </a:solidFill>
              <a:latin typeface="Open Sans 1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C29FB6-2C49-48EE-B8DE-B533650C5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9" t="12963" r="10417" b="12963"/>
          <a:stretch/>
        </p:blipFill>
        <p:spPr>
          <a:xfrm>
            <a:off x="1333500" y="1516380"/>
            <a:ext cx="15621000" cy="8178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08BDCF-AB06-49C5-A47F-A63C5665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43333" r="12013" b="18889"/>
          <a:stretch/>
        </p:blipFill>
        <p:spPr>
          <a:xfrm>
            <a:off x="266699" y="3086100"/>
            <a:ext cx="17754601" cy="48768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7D9AD6-6011-4722-AB97-A5BD28568C79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rgbClr val="00D29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C2F39-70C7-44E3-90A0-5DD87239C786}"/>
              </a:ext>
            </a:extLst>
          </p:cNvPr>
          <p:cNvSpPr txBox="1"/>
          <p:nvPr/>
        </p:nvSpPr>
        <p:spPr>
          <a:xfrm>
            <a:off x="5943600" y="496317"/>
            <a:ext cx="77343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dirty="0">
                <a:solidFill>
                  <a:srgbClr val="0087F8"/>
                </a:solidFill>
                <a:latin typeface="Open Sans 1 Bold"/>
              </a:rPr>
              <a:t>Преимущества </a:t>
            </a:r>
            <a:endParaRPr lang="en-US" sz="7200" dirty="0">
              <a:solidFill>
                <a:srgbClr val="0087F8"/>
              </a:solidFill>
              <a:latin typeface="Open Sans 1 Bold"/>
            </a:endParaRPr>
          </a:p>
        </p:txBody>
      </p:sp>
    </p:spTree>
    <p:extLst>
      <p:ext uri="{BB962C8B-B14F-4D97-AF65-F5344CB8AC3E}">
        <p14:creationId xmlns:p14="http://schemas.microsoft.com/office/powerpoint/2010/main" val="385351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8F3616-F683-4B6B-B7C4-7420B7CA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20" b="17691"/>
          <a:stretch/>
        </p:blipFill>
        <p:spPr>
          <a:xfrm>
            <a:off x="10865150" y="3663243"/>
            <a:ext cx="7438090" cy="662375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09650" y="668274"/>
            <a:ext cx="8362950" cy="2484972"/>
            <a:chOff x="0" y="0"/>
            <a:chExt cx="9644473" cy="242675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644473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>
                  <a:solidFill>
                    <a:srgbClr val="0087F8"/>
                  </a:solidFill>
                  <a:latin typeface="Open Sans 1 Bold"/>
                </a:rPr>
                <a:t>Контакты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575" y="963718"/>
              <a:ext cx="7815673" cy="1463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252" dirty="0">
                  <a:solidFill>
                    <a:srgbClr val="0087F8"/>
                  </a:solidFill>
                  <a:latin typeface="Open Sans 1"/>
                </a:rPr>
                <a:t>ДЛЯ ЗАПРОСОВ И ВОПРОСОВ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05913" y="8312518"/>
            <a:ext cx="6854257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59"/>
              </a:lnSpc>
            </a:pPr>
            <a:r>
              <a:rPr lang="en-US" sz="3199" spc="319" dirty="0">
                <a:solidFill>
                  <a:srgbClr val="645CDF"/>
                </a:solidFill>
                <a:latin typeface="Open Sans 1"/>
              </a:rPr>
              <a:t>ГРУППА ВКОНТАКТЕ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7376D2-03C6-4E45-869E-837EC295B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8" t="-15592" r="-17298" b="15592"/>
          <a:stretch/>
        </p:blipFill>
        <p:spPr>
          <a:xfrm>
            <a:off x="0" y="2239583"/>
            <a:ext cx="8888738" cy="80474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797473" y="8714240"/>
            <a:ext cx="685425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9"/>
              </a:lnSpc>
            </a:pPr>
            <a:r>
              <a:rPr lang="en-US" sz="2999" u="sng" spc="59" dirty="0">
                <a:solidFill>
                  <a:srgbClr val="645CDF"/>
                </a:solidFill>
                <a:latin typeface="Open Sans 1"/>
              </a:rPr>
              <a:t>https://vk.com/dobrozdesru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99542" y="444873"/>
            <a:ext cx="3688916" cy="541674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5400000">
            <a:off x="-1959329" y="6258841"/>
            <a:ext cx="5595058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44" dirty="0">
                <a:solidFill>
                  <a:srgbClr val="F4F6FC"/>
                </a:solidFill>
                <a:latin typeface="Open Sans 1"/>
              </a:rPr>
              <a:t>Добро Здесь• 202</a:t>
            </a:r>
            <a:r>
              <a:rPr lang="ru-RU" sz="2400" spc="144" dirty="0">
                <a:solidFill>
                  <a:srgbClr val="F4F6FC"/>
                </a:solidFill>
                <a:latin typeface="Open Sans 1"/>
              </a:rPr>
              <a:t>1</a:t>
            </a:r>
            <a:endParaRPr lang="en-US" sz="2400" spc="144" dirty="0">
              <a:solidFill>
                <a:srgbClr val="F4F6FC"/>
              </a:solidFill>
              <a:latin typeface="Open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056672" y="7182620"/>
            <a:ext cx="55950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u="sng" spc="60" dirty="0">
                <a:solidFill>
                  <a:srgbClr val="645CDF"/>
                </a:solidFill>
                <a:latin typeface="Open Sans 1"/>
              </a:rPr>
              <a:t>dobrozdes.ru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507062" y="6722708"/>
            <a:ext cx="5595058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60"/>
              </a:lnSpc>
            </a:pPr>
            <a:r>
              <a:rPr lang="en-US" sz="3200" spc="320" dirty="0">
                <a:solidFill>
                  <a:srgbClr val="0087F8"/>
                </a:solidFill>
                <a:latin typeface="Open Sans 1"/>
              </a:rPr>
              <a:t>ТЕЛЕФОН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045417" y="7182620"/>
            <a:ext cx="55950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60" dirty="0">
                <a:solidFill>
                  <a:srgbClr val="0087F8"/>
                </a:solidFill>
                <a:latin typeface="Open Sans 1"/>
              </a:rPr>
              <a:t>+79190755080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403933" y="8312518"/>
            <a:ext cx="3604333" cy="51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60"/>
              </a:lnSpc>
            </a:pPr>
            <a:r>
              <a:rPr lang="en-US" sz="3200" spc="320" dirty="0">
                <a:solidFill>
                  <a:srgbClr val="0087F8"/>
                </a:solidFill>
                <a:latin typeface="Open Sans 1"/>
              </a:rPr>
              <a:t>EMAIL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8731" y="8715375"/>
            <a:ext cx="55950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60" dirty="0">
                <a:solidFill>
                  <a:srgbClr val="0087F8"/>
                </a:solidFill>
                <a:latin typeface="Open Sans 1"/>
              </a:rPr>
              <a:t>cooperation@dobrozdes.ru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4C444EB4-C60F-41D4-B8E9-23DECC635AC3}"/>
              </a:ext>
            </a:extLst>
          </p:cNvPr>
          <p:cNvSpPr txBox="1"/>
          <p:nvPr/>
        </p:nvSpPr>
        <p:spPr>
          <a:xfrm>
            <a:off x="15925800" y="6722708"/>
            <a:ext cx="1801642" cy="51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3200" spc="320" dirty="0">
                <a:solidFill>
                  <a:srgbClr val="645CDF"/>
                </a:solidFill>
                <a:latin typeface="Open Sans 1"/>
              </a:rPr>
              <a:t>САЙТ</a:t>
            </a:r>
            <a:endParaRPr lang="en-US" sz="3200" spc="320" dirty="0">
              <a:solidFill>
                <a:srgbClr val="645CDF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258</Words>
  <Application>Microsoft Office PowerPoint</Application>
  <PresentationFormat>Произвольный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Open Sans</vt:lpstr>
      <vt:lpstr>Calibri</vt:lpstr>
      <vt:lpstr>Arial</vt:lpstr>
      <vt:lpstr>Open Sans 1</vt:lpstr>
      <vt:lpstr>Open Sans 1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организаций. Добро здесь.</dc:title>
  <dc:creator>Лера</dc:creator>
  <cp:lastModifiedBy>Валерия Юдаева</cp:lastModifiedBy>
  <cp:revision>23</cp:revision>
  <dcterms:created xsi:type="dcterms:W3CDTF">2006-08-16T00:00:00Z</dcterms:created>
  <dcterms:modified xsi:type="dcterms:W3CDTF">2021-06-09T16:52:50Z</dcterms:modified>
  <dc:identifier>DAEJi61YMQI</dc:identifier>
</cp:coreProperties>
</file>