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C5751-CC5C-8520-BB13-977A0E20C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EF95F2-1842-80AD-179F-D787A45AF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3199E1C-4191-E492-D3D7-94AF12A5A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AC7133-7061-CFD0-8B4A-5FF47814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D5AF21-1A78-6DC3-E0B1-A26524E06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162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06801C-F5B6-B7B3-1DA5-9BA245CE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8A8FFC-42B6-5F4E-203D-723ECB0137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54CB64-013A-87A3-9BB9-142D8BE4E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D80E0DF-64DB-A866-A123-D279407E6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8A7341-94A1-BC54-32E8-65014A1AE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942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5C79D5E-5E35-A820-AF3F-4CDEC291BC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8258AA-E429-2FD9-9314-F075A4D2D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E535FC-39C5-00E7-DC25-0DC36E42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BBD836-5978-B1ED-4567-EDD48347D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9B0221-2646-0BF5-DE97-2E218EC5B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032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8FE441-CDB4-42BE-1934-235A500B8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121CC5-9171-0D54-86B0-ED42BF950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8835AE-0332-D3B6-A3AC-A3645A306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A1A8B0-A2BC-4181-D584-8F3EA7591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B24AAF9-F90F-3845-E092-E1A305C4A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13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6A699C-86C5-4AD6-1B69-C68F1A756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B2B2EA9-0551-7CEC-BA75-A8A52E8C5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836818-33D9-ADDD-AB64-581DA320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760500F-6CC3-FCCC-B117-F2797AD9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E0035F0-ED25-77C0-EF36-81D9C999E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7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F09251-3FBB-6F61-F8FD-10ED759F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55CB66-23D1-680C-9DA8-C2DA4925A1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0BCC07-4E45-E0B5-256B-7B13A707BF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40B22C1-86D3-F477-AD26-A93C71452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4AD386D-E738-6224-DEED-F11473D1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7BD0CA7-BF04-C695-3052-65F62B094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207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BFF4B2-041E-0E87-C2E9-0E17DAC99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E343DD9-73FE-075C-AE3A-197B2DBEC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3430EC-D3A9-49AC-F2A4-2C490A0C9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EC7A414-82DB-D3CE-9AE0-441A3248A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BBE0C93-E7C6-C6A2-3AF8-EC2F38228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807574D-0674-2254-BF76-2C87AFF77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2E75D76-245A-260F-F607-0F5812645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19CE3CB-9118-583E-8185-36FD6E6A2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12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0A6794-3184-AA94-9BF2-39230DF8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61A8C91-9262-C550-4ABB-ACE96CB1C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11B2808-121F-19DA-8DA4-1FF13A18C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869CDD-4C1E-A0B8-828B-A78669F9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07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079D7C-14EC-4671-887E-C7471A3D6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5DEE86C-B591-2FB2-1651-185CD74FD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A44CC84-EB11-EDD1-303E-E4147A5E3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5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493834-E268-1C13-8817-A312EFEF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8AD95C-2D46-90A4-48A7-BB397541A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201203-862C-C277-041C-9481EE253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E01941-456F-9E7F-B25D-0F8DF5FFA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45D2C5D-8FCF-2304-FEB6-E2F7CF329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F2E303-250E-EF39-3EBC-9D0C7563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4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8BF753-36CC-B635-0E4F-893EEDA7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0E8489-D7C3-E795-433C-D99D57272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DDC6B7-0B9C-184F-E7BA-B0C2C558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BFBB2AC-B349-D23E-BB14-5F8DADF67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6840D4-0C91-0F94-1C23-E4957996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79A3A55-E90E-80B6-E0C9-636964336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6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1A10DB-22A4-FFAF-2731-9C2F3D390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50B8E8-881B-9BC2-E503-8F21DF20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B57415-F145-9B18-0419-5CCFF10A7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937F-1623-4D4F-BA00-0C77440B59CD}" type="datetimeFigureOut">
              <a:rPr lang="ru-RU" smtClean="0"/>
              <a:t>04.08.2023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332832C-63AC-5FC5-9F32-C45B9A379C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C7B917F-064E-3BC6-EB8F-29319DB3E1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C535-8F38-4C1D-877A-17D5BC8746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6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322562A9-160F-0261-6600-6EB613952501}"/>
              </a:ext>
            </a:extLst>
          </p:cNvPr>
          <p:cNvCxnSpPr/>
          <p:nvPr/>
        </p:nvCxnSpPr>
        <p:spPr>
          <a:xfrm>
            <a:off x="2116669" y="3281366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D329B691-77A1-7DB9-F462-380D7FD57D1D}"/>
              </a:ext>
            </a:extLst>
          </p:cNvPr>
          <p:cNvCxnSpPr/>
          <p:nvPr/>
        </p:nvCxnSpPr>
        <p:spPr>
          <a:xfrm>
            <a:off x="2831044" y="2486020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5659F5FE-243A-A191-AB62-0ED4641FC7DE}"/>
              </a:ext>
            </a:extLst>
          </p:cNvPr>
          <p:cNvCxnSpPr/>
          <p:nvPr/>
        </p:nvCxnSpPr>
        <p:spPr>
          <a:xfrm>
            <a:off x="4621744" y="3264702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A1ABCC71-AA26-CB11-91FC-3E6E6F237FBE}"/>
              </a:ext>
            </a:extLst>
          </p:cNvPr>
          <p:cNvCxnSpPr/>
          <p:nvPr/>
        </p:nvCxnSpPr>
        <p:spPr>
          <a:xfrm>
            <a:off x="5288494" y="2486020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42E30EA0-F10D-2F34-2BD2-59A9A0CB1279}"/>
              </a:ext>
            </a:extLst>
          </p:cNvPr>
          <p:cNvCxnSpPr/>
          <p:nvPr/>
        </p:nvCxnSpPr>
        <p:spPr>
          <a:xfrm>
            <a:off x="7679269" y="2431262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8D14E8D8-5F88-DADF-BD7F-8431F1AD7108}"/>
              </a:ext>
            </a:extLst>
          </p:cNvPr>
          <p:cNvCxnSpPr/>
          <p:nvPr/>
        </p:nvCxnSpPr>
        <p:spPr>
          <a:xfrm>
            <a:off x="7022044" y="3281366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30CBAA7A-F374-D984-CD6B-2BFE55FBB5D2}"/>
              </a:ext>
            </a:extLst>
          </p:cNvPr>
          <p:cNvCxnSpPr/>
          <p:nvPr/>
        </p:nvCxnSpPr>
        <p:spPr>
          <a:xfrm>
            <a:off x="9527119" y="3264702"/>
            <a:ext cx="0" cy="833440"/>
          </a:xfrm>
          <a:prstGeom prst="line">
            <a:avLst/>
          </a:prstGeom>
          <a:ln w="38100">
            <a:prstDash val="sysDot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трелка: вправо 41">
            <a:extLst>
              <a:ext uri="{FF2B5EF4-FFF2-40B4-BE49-F238E27FC236}">
                <a16:creationId xmlns:a16="http://schemas.microsoft.com/office/drawing/2014/main" id="{79A51C12-54DE-8500-BD10-0F71407EAA9B}"/>
              </a:ext>
            </a:extLst>
          </p:cNvPr>
          <p:cNvSpPr/>
          <p:nvPr/>
        </p:nvSpPr>
        <p:spPr>
          <a:xfrm>
            <a:off x="9113743" y="3090872"/>
            <a:ext cx="1417303" cy="3809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: вправо 39">
            <a:extLst>
              <a:ext uri="{FF2B5EF4-FFF2-40B4-BE49-F238E27FC236}">
                <a16:creationId xmlns:a16="http://schemas.microsoft.com/office/drawing/2014/main" id="{746C8B3E-F1A2-F3C1-5133-381DE22F2149}"/>
              </a:ext>
            </a:extLst>
          </p:cNvPr>
          <p:cNvSpPr/>
          <p:nvPr/>
        </p:nvSpPr>
        <p:spPr>
          <a:xfrm>
            <a:off x="6665818" y="3090873"/>
            <a:ext cx="1417303" cy="3809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: вправо 37">
            <a:extLst>
              <a:ext uri="{FF2B5EF4-FFF2-40B4-BE49-F238E27FC236}">
                <a16:creationId xmlns:a16="http://schemas.microsoft.com/office/drawing/2014/main" id="{E813E5D6-BACF-6615-A4C8-6D4946244FD7}"/>
              </a:ext>
            </a:extLst>
          </p:cNvPr>
          <p:cNvSpPr/>
          <p:nvPr/>
        </p:nvSpPr>
        <p:spPr>
          <a:xfrm>
            <a:off x="4217893" y="3090873"/>
            <a:ext cx="1417303" cy="3809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id="{B4F36133-5F2E-02DF-AF21-C2A2DC2E15D6}"/>
              </a:ext>
            </a:extLst>
          </p:cNvPr>
          <p:cNvSpPr/>
          <p:nvPr/>
        </p:nvSpPr>
        <p:spPr>
          <a:xfrm>
            <a:off x="1769968" y="3128967"/>
            <a:ext cx="1417303" cy="380988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A349FB-0393-CF4E-BB5A-B185753EF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6" y="365126"/>
            <a:ext cx="4685270" cy="450420"/>
          </a:xfrm>
        </p:spPr>
        <p:txBody>
          <a:bodyPr anchor="t">
            <a:normAutofit/>
          </a:bodyPr>
          <a:lstStyle/>
          <a:p>
            <a:r>
              <a:rPr lang="ru-RU" sz="2000" b="1" dirty="0">
                <a:latin typeface="Calleo-Trial SemiBold" pitchFamily="2" charset="0"/>
              </a:rPr>
              <a:t>Дорожная карта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B9AA1D-E3F6-7341-88A2-48904FFF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31893" y="6252519"/>
            <a:ext cx="591066" cy="365125"/>
          </a:xfrm>
        </p:spPr>
        <p:txBody>
          <a:bodyPr/>
          <a:lstStyle/>
          <a:p>
            <a:fld id="{E874710E-ECD1-44D7-A66B-98F8BBEF131C}" type="slidenum">
              <a:rPr lang="ru-RU" sz="1000" smtClean="0">
                <a:latin typeface="Calleo-Trial" pitchFamily="2" charset="0"/>
              </a:rPr>
              <a:t>1</a:t>
            </a:fld>
            <a:endParaRPr lang="ru-RU" sz="1000" dirty="0">
              <a:latin typeface="Calleo-Trial" pitchFamily="2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25870FE-C2DD-F94A-8C4A-2BE80A985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0147" y="240227"/>
            <a:ext cx="1279609" cy="630255"/>
          </a:xfrm>
          <a:prstGeom prst="rect">
            <a:avLst/>
          </a:prstGeom>
        </p:spPr>
      </p:pic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DE66382-CA04-A843-B1C0-FAEC6F815FE1}"/>
              </a:ext>
            </a:extLst>
          </p:cNvPr>
          <p:cNvCxnSpPr>
            <a:cxnSpLocks/>
          </p:cNvCxnSpPr>
          <p:nvPr/>
        </p:nvCxnSpPr>
        <p:spPr>
          <a:xfrm>
            <a:off x="1587090" y="6376263"/>
            <a:ext cx="1491407" cy="0"/>
          </a:xfrm>
          <a:prstGeom prst="line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руг: прозрачная заливка 29">
            <a:extLst>
              <a:ext uri="{FF2B5EF4-FFF2-40B4-BE49-F238E27FC236}">
                <a16:creationId xmlns:a16="http://schemas.microsoft.com/office/drawing/2014/main" id="{F896A3FE-2C4A-BBC2-EFE1-B20EF4BFDA73}"/>
              </a:ext>
            </a:extLst>
          </p:cNvPr>
          <p:cNvSpPr/>
          <p:nvPr/>
        </p:nvSpPr>
        <p:spPr>
          <a:xfrm>
            <a:off x="739346" y="2705100"/>
            <a:ext cx="1228725" cy="1228725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Круг: прозрачная заливка 33">
            <a:extLst>
              <a:ext uri="{FF2B5EF4-FFF2-40B4-BE49-F238E27FC236}">
                <a16:creationId xmlns:a16="http://schemas.microsoft.com/office/drawing/2014/main" id="{B28FA478-4F65-7030-22C9-8AC07809D083}"/>
              </a:ext>
            </a:extLst>
          </p:cNvPr>
          <p:cNvSpPr/>
          <p:nvPr/>
        </p:nvSpPr>
        <p:spPr>
          <a:xfrm>
            <a:off x="3187271" y="2705098"/>
            <a:ext cx="1228725" cy="1228725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Круг: прозрачная заливка 38">
            <a:extLst>
              <a:ext uri="{FF2B5EF4-FFF2-40B4-BE49-F238E27FC236}">
                <a16:creationId xmlns:a16="http://schemas.microsoft.com/office/drawing/2014/main" id="{FBFC02C0-2838-4C03-0EEE-0369472910A4}"/>
              </a:ext>
            </a:extLst>
          </p:cNvPr>
          <p:cNvSpPr/>
          <p:nvPr/>
        </p:nvSpPr>
        <p:spPr>
          <a:xfrm>
            <a:off x="5635196" y="2667004"/>
            <a:ext cx="1228725" cy="1228725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Круг: прозрачная заливка 40">
            <a:extLst>
              <a:ext uri="{FF2B5EF4-FFF2-40B4-BE49-F238E27FC236}">
                <a16:creationId xmlns:a16="http://schemas.microsoft.com/office/drawing/2014/main" id="{F0E89A04-BB4A-C041-94B7-D89901CFB5CC}"/>
              </a:ext>
            </a:extLst>
          </p:cNvPr>
          <p:cNvSpPr/>
          <p:nvPr/>
        </p:nvSpPr>
        <p:spPr>
          <a:xfrm>
            <a:off x="8083121" y="2667004"/>
            <a:ext cx="1228725" cy="1228725"/>
          </a:xfrm>
          <a:prstGeom prst="donu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2" name="Прямоугольник: скругленные углы 51">
            <a:extLst>
              <a:ext uri="{FF2B5EF4-FFF2-40B4-BE49-F238E27FC236}">
                <a16:creationId xmlns:a16="http://schemas.microsoft.com/office/drawing/2014/main" id="{2107A6C0-8B1D-39FF-CD47-4DE3A15AFD77}"/>
              </a:ext>
            </a:extLst>
          </p:cNvPr>
          <p:cNvSpPr/>
          <p:nvPr/>
        </p:nvSpPr>
        <p:spPr>
          <a:xfrm>
            <a:off x="1276350" y="4156612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 STARTUP</a:t>
            </a:r>
            <a:endParaRPr lang="ru-RU" sz="1400" dirty="0">
              <a:solidFill>
                <a:srgbClr val="211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87D186BE-19A8-D919-3613-098065FCFB36}"/>
              </a:ext>
            </a:extLst>
          </p:cNvPr>
          <p:cNvSpPr/>
          <p:nvPr/>
        </p:nvSpPr>
        <p:spPr>
          <a:xfrm>
            <a:off x="2011894" y="1564589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Сборка и отладка устройства и ПО</a:t>
            </a:r>
          </a:p>
        </p:txBody>
      </p:sp>
      <p:sp>
        <p:nvSpPr>
          <p:cNvPr id="54" name="Прямоугольник: скругленные углы 53">
            <a:extLst>
              <a:ext uri="{FF2B5EF4-FFF2-40B4-BE49-F238E27FC236}">
                <a16:creationId xmlns:a16="http://schemas.microsoft.com/office/drawing/2014/main" id="{9C43DAC2-D42B-EAC7-FC83-01760FFF9CF6}"/>
              </a:ext>
            </a:extLst>
          </p:cNvPr>
          <p:cNvSpPr/>
          <p:nvPr/>
        </p:nvSpPr>
        <p:spPr>
          <a:xfrm>
            <a:off x="3781424" y="4156612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Оформление патента</a:t>
            </a:r>
          </a:p>
        </p:txBody>
      </p:sp>
      <p:sp>
        <p:nvSpPr>
          <p:cNvPr id="55" name="Прямоугольник: скругленные углы 54">
            <a:extLst>
              <a:ext uri="{FF2B5EF4-FFF2-40B4-BE49-F238E27FC236}">
                <a16:creationId xmlns:a16="http://schemas.microsoft.com/office/drawing/2014/main" id="{648D1029-C8F1-5A5A-07E9-BE177D6BF6B3}"/>
              </a:ext>
            </a:extLst>
          </p:cNvPr>
          <p:cNvSpPr/>
          <p:nvPr/>
        </p:nvSpPr>
        <p:spPr>
          <a:xfrm>
            <a:off x="4516968" y="1564589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 комплекса на субъект КИИ</a:t>
            </a:r>
          </a:p>
        </p:txBody>
      </p:sp>
      <p:sp>
        <p:nvSpPr>
          <p:cNvPr id="56" name="Прямоугольник: скругленные углы 55">
            <a:extLst>
              <a:ext uri="{FF2B5EF4-FFF2-40B4-BE49-F238E27FC236}">
                <a16:creationId xmlns:a16="http://schemas.microsoft.com/office/drawing/2014/main" id="{3825EB10-3F4F-170F-C35A-5DF727A0799B}"/>
              </a:ext>
            </a:extLst>
          </p:cNvPr>
          <p:cNvSpPr/>
          <p:nvPr/>
        </p:nvSpPr>
        <p:spPr>
          <a:xfrm>
            <a:off x="6238875" y="4156612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с лабораторией БАС ЮФУ</a:t>
            </a:r>
          </a:p>
        </p:txBody>
      </p:sp>
      <p:sp>
        <p:nvSpPr>
          <p:cNvPr id="57" name="Прямоугольник: скругленные углы 56">
            <a:extLst>
              <a:ext uri="{FF2B5EF4-FFF2-40B4-BE49-F238E27FC236}">
                <a16:creationId xmlns:a16="http://schemas.microsoft.com/office/drawing/2014/main" id="{2B84A4C7-F970-32A9-4F9D-6D3E096D3368}"/>
              </a:ext>
            </a:extLst>
          </p:cNvPr>
          <p:cNvSpPr/>
          <p:nvPr/>
        </p:nvSpPr>
        <p:spPr>
          <a:xfrm>
            <a:off x="6974419" y="1564589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rgbClr val="211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Установка комплекса на субъект КИИ</a:t>
            </a:r>
          </a:p>
          <a:p>
            <a:pPr algn="ctr"/>
            <a:endParaRPr lang="ru-RU" sz="1400" dirty="0"/>
          </a:p>
        </p:txBody>
      </p:sp>
      <p:sp>
        <p:nvSpPr>
          <p:cNvPr id="58" name="Прямоугольник: скругленные углы 57">
            <a:extLst>
              <a:ext uri="{FF2B5EF4-FFF2-40B4-BE49-F238E27FC236}">
                <a16:creationId xmlns:a16="http://schemas.microsoft.com/office/drawing/2014/main" id="{2931DB0D-FAE0-D2D0-C044-4CC8AFB1E511}"/>
              </a:ext>
            </a:extLst>
          </p:cNvPr>
          <p:cNvSpPr/>
          <p:nvPr/>
        </p:nvSpPr>
        <p:spPr>
          <a:xfrm>
            <a:off x="8658563" y="4156612"/>
            <a:ext cx="1638300" cy="840319"/>
          </a:xfrm>
          <a:prstGeom prst="roundRect">
            <a:avLst/>
          </a:prstGeom>
          <a:solidFill>
            <a:srgbClr val="FDBEAD"/>
          </a:solidFill>
          <a:ln>
            <a:solidFill>
              <a:srgbClr val="81837D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21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Производство и установка 4 комплексов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03E51867-B65B-F380-AE80-B1BC1368D787}"/>
              </a:ext>
            </a:extLst>
          </p:cNvPr>
          <p:cNvSpPr txBox="1"/>
          <p:nvPr/>
        </p:nvSpPr>
        <p:spPr>
          <a:xfrm>
            <a:off x="745698" y="3057850"/>
            <a:ext cx="1043086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rgbClr val="211F1F"/>
                  </a:solidFill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69532C0-F4EE-C1A5-EC1B-B75AD44C53E1}"/>
              </a:ext>
            </a:extLst>
          </p:cNvPr>
          <p:cNvSpPr txBox="1"/>
          <p:nvPr/>
        </p:nvSpPr>
        <p:spPr>
          <a:xfrm>
            <a:off x="3220726" y="3057520"/>
            <a:ext cx="1043086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rgbClr val="211F1F"/>
                  </a:solidFill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B72CE92-0521-A284-14A2-A99E3DE6EBBF}"/>
              </a:ext>
            </a:extLst>
          </p:cNvPr>
          <p:cNvSpPr txBox="1"/>
          <p:nvPr/>
        </p:nvSpPr>
        <p:spPr>
          <a:xfrm>
            <a:off x="5651072" y="3057850"/>
            <a:ext cx="1043086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rgbClr val="211F1F"/>
                  </a:solidFill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2025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117B92D-94CC-418D-876B-4CA2CB389512}"/>
              </a:ext>
            </a:extLst>
          </p:cNvPr>
          <p:cNvSpPr txBox="1"/>
          <p:nvPr/>
        </p:nvSpPr>
        <p:spPr>
          <a:xfrm>
            <a:off x="8108521" y="3019756"/>
            <a:ext cx="1043086" cy="523220"/>
          </a:xfrm>
          <a:prstGeom prst="rect">
            <a:avLst/>
          </a:prstGeom>
          <a:noFill/>
          <a:scene3d>
            <a:camera prst="perspectiveHeroicExtremeRightFacing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n>
                  <a:solidFill>
                    <a:srgbClr val="211F1F"/>
                  </a:solidFill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2026</a:t>
            </a:r>
          </a:p>
        </p:txBody>
      </p:sp>
    </p:spTree>
    <p:extLst>
      <p:ext uri="{BB962C8B-B14F-4D97-AF65-F5344CB8AC3E}">
        <p14:creationId xmlns:p14="http://schemas.microsoft.com/office/powerpoint/2010/main" val="3546645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3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5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850"/>
                            </p:stCondLst>
                            <p:childTnLst>
                              <p:par>
                                <p:cTn id="7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3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200"/>
                            </p:stCondLst>
                            <p:childTnLst>
                              <p:par>
                                <p:cTn id="8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3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50"/>
                            </p:stCondLst>
                            <p:childTnLst>
                              <p:par>
                                <p:cTn id="9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3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900"/>
                            </p:stCondLst>
                            <p:childTnLst>
                              <p:par>
                                <p:cTn id="10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3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3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250"/>
                            </p:stCondLst>
                            <p:childTnLst>
                              <p:par>
                                <p:cTn id="10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3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600"/>
                            </p:stCondLst>
                            <p:childTnLst>
                              <p:par>
                                <p:cTn id="117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3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3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3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5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0" grpId="0" animBg="1"/>
      <p:bldP spid="38" grpId="0" animBg="1"/>
      <p:bldP spid="32" grpId="0" animBg="1"/>
      <p:bldP spid="30" grpId="0" animBg="1"/>
      <p:bldP spid="34" grpId="0" animBg="1"/>
      <p:bldP spid="39" grpId="0" animBg="1"/>
      <p:bldP spid="4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62" grpId="0"/>
      <p:bldP spid="6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Calleo-Trial</vt:lpstr>
      <vt:lpstr>Calleo-Trial SemiBold</vt:lpstr>
      <vt:lpstr>Тема Office</vt:lpstr>
      <vt:lpstr>Дорожная карта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Дорожная карта</dc:title>
  <dc:creator>Самойленко Валерия Сергеевна</dc:creator>
  <cp:lastModifiedBy>Самойленко Валерия Сергеевна</cp:lastModifiedBy>
  <cp:revision>1</cp:revision>
  <dcterms:created xsi:type="dcterms:W3CDTF">2023-08-04T07:11:20Z</dcterms:created>
  <dcterms:modified xsi:type="dcterms:W3CDTF">2023-08-04T07:11:34Z</dcterms:modified>
</cp:coreProperties>
</file>