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F4D3891-2E4E-3484-A5A1-BD21A0F0406B}">
  <a:tblStyle styleId="{3F4D3891-2E4E-3484-A5A1-BD21A0F0406B}" styleName="Medium Style 1">
    <a:wholeTbl>
      <a:tcTxStyle>
        <a:fontRef idx="minor"/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booking.com/" TargetMode="External"/><Relationship Id="rId3" Type="http://schemas.openxmlformats.org/officeDocument/2006/relationships/hyperlink" Target="https://www.airbnb.ru/" TargetMode="External"/><Relationship Id="rId4" Type="http://schemas.openxmlformats.org/officeDocument/2006/relationships/hyperlink" Target="https://miksanadv.ru/" TargetMode="External"/><Relationship Id="rId5" Type="http://schemas.openxmlformats.org/officeDocument/2006/relationships/hyperlink" Target="https://&#1082;&#1088;&#1099;&#1084;&#1089;&#1082;&#1080;&#1077;&#1090;&#1088;&#1086;&#1087;&#1099;.&#1088;&#1092;/trail/tropa-golitsyna-mys-kapchik-novyj-svet/" TargetMode="External"/><Relationship Id="rId6" Type="http://schemas.openxmlformats.org/officeDocument/2006/relationships/hyperlink" Target="https://tourstart.org/tour/2022_Hjem_fra_Sverige_197381" TargetMode="External"/><Relationship Id="rId7" Type="http://schemas.openxmlformats.org/officeDocument/2006/relationships/hyperlink" Target="https://vk.com/public164197847" TargetMode="External"/><Relationship Id="rId8" Type="http://schemas.openxmlformats.org/officeDocument/2006/relationships/hyperlink" Target="https://www.travel-tracker.ru/backend/map/get?track_id=63110166-2004-46c4-8087-680f9e49554d&amp;smooth_track=true&amp;locale=en" TargetMode="External"/><Relationship Id="rId9" Type="http://schemas.openxmlformats.org/officeDocument/2006/relationships/hyperlink" Target="https://4pda.to/forum/index.php?showtopic=895051&amp;st=0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0323264" name="Рисунок 189032326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1042663" name="Прямоугольник 131042662" hidden="0"/>
          <p:cNvSpPr/>
          <p:nvPr isPhoto="0" userDrawn="0"/>
        </p:nvSpPr>
        <p:spPr bwMode="auto">
          <a:xfrm>
            <a:off x="1120891" y="2378954"/>
            <a:ext cx="9950213" cy="210008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321418" y="2371657"/>
            <a:ext cx="9549159" cy="164431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Autofit/>
          </a:bodyPr>
          <a:lstStyle/>
          <a:p>
            <a:pPr>
              <a:defRPr/>
            </a:pPr>
            <a:r>
              <a:rPr lang="en-US" sz="8600" b="1" i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LOCAL</a:t>
            </a:r>
            <a:r>
              <a:rPr lang="en-US" sz="8600" b="1" i="1">
                <a:latin typeface="Open Sans"/>
                <a:ea typeface="Open Sans"/>
                <a:cs typeface="Open Sans"/>
              </a:rPr>
              <a:t>TOUR</a:t>
            </a:r>
            <a:endParaRPr sz="9600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960471" y="3879189"/>
            <a:ext cx="10271053" cy="41393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ГЕОСЕРВИС ДЛЯ </a:t>
            </a:r>
            <a:r>
              <a:rPr sz="2600" b="1"/>
              <a:t>ПУТЕШЕСТВЕННИКОВ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43522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latin typeface="Open Sans"/>
                <a:ea typeface="Open Sans"/>
                <a:cs typeface="Open Sans"/>
              </a:rPr>
              <a:t>Команда</a:t>
            </a:r>
            <a:endParaRPr/>
          </a:p>
        </p:txBody>
      </p:sp>
      <p:pic>
        <p:nvPicPr>
          <p:cNvPr id="153069581" name="Объект 153069580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>
            <a:off x="968541" y="1875756"/>
            <a:ext cx="1860931" cy="1860931"/>
          </a:xfrm>
          <a:prstGeom prst="rect">
            <a:avLst/>
          </a:prstGeom>
        </p:spPr>
      </p:pic>
      <p:sp>
        <p:nvSpPr>
          <p:cNvPr id="257152458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3429000" y="1925888"/>
            <a:ext cx="7832604" cy="48587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8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Бунеев Алексей</a:t>
            </a:r>
            <a:r>
              <a:rPr sz="28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— автор идеи и лидер</a:t>
            </a: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179466935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378174292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DE3AE70-0A8A-DFDC-6F38-14F3C291B592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316511009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D515255-4759-72BE-6A0B-E826CD18B6A3}" type="datetime">
              <a:rPr lang="en-US"/>
              <a:t/>
            </a:fld>
            <a:endParaRPr/>
          </a:p>
        </p:txBody>
      </p:sp>
      <p:sp>
        <p:nvSpPr>
          <p:cNvPr id="917867868" name=" 917867867" hidden="0"/>
          <p:cNvSpPr/>
          <p:nvPr isPhoto="0" userDrawn="0"/>
        </p:nvSpPr>
        <p:spPr bwMode="auto">
          <a:xfrm>
            <a:off x="3429000" y="2435571"/>
            <a:ext cx="7782472" cy="131971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Более 10 лет работы и руководства в сфере ИТ: веб-разработка, продвижение в интернете, внедрение CRM, интеграции и автоматизация. Управление командой до 10 человек, управление проектами Waterfall и Agile, построение отдела продаж, наставничество и обучение. Опыт запуска в коммерческую эксплуатацию веб-проектов в различных сферах.</a:t>
            </a:r>
            <a:endParaRPr sz="16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55653890" name="Блок-схема: процесс 1455653889" hidden="0"/>
          <p:cNvSpPr/>
          <p:nvPr isPhoto="0" userDrawn="0"/>
        </p:nvSpPr>
        <p:spPr bwMode="auto">
          <a:xfrm>
            <a:off x="968541" y="4056078"/>
            <a:ext cx="1844841" cy="1844841"/>
          </a:xfrm>
          <a:prstGeom prst="flowChartProcess">
            <a:avLst/>
          </a:prstGeom>
          <a:solidFill>
            <a:schemeClr val="bg1"/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" name="Прямая соединительная линия 1" hidden="0"/>
          <p:cNvCxnSpPr>
            <a:cxnSpLocks/>
          </p:cNvCxnSpPr>
          <p:nvPr isPhoto="0" userDrawn="0"/>
        </p:nvCxnSpPr>
        <p:spPr bwMode="auto">
          <a:xfrm rot="10799989" flipH="1">
            <a:off x="1416694" y="4978499"/>
            <a:ext cx="948536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 hidden="0"/>
          <p:cNvCxnSpPr>
            <a:cxnSpLocks/>
          </p:cNvCxnSpPr>
          <p:nvPr isPhoto="0" userDrawn="0"/>
        </p:nvCxnSpPr>
        <p:spPr bwMode="auto">
          <a:xfrm rot="5399976">
            <a:off x="1424739" y="4978499"/>
            <a:ext cx="932447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0160788" name="Content Placeholder 3" hidden="0"/>
          <p:cNvSpPr>
            <a:spLocks noGrp="1"/>
          </p:cNvSpPr>
          <p:nvPr isPhoto="0" userDrawn="0"/>
        </p:nvSpPr>
        <p:spPr bwMode="auto">
          <a:xfrm>
            <a:off x="3429000" y="4076131"/>
            <a:ext cx="7832604" cy="50131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sz="28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Приглашаем в команду!</a:t>
            </a: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536845180" name=" 536845179" hidden="0"/>
          <p:cNvSpPr/>
          <p:nvPr isPhoto="0" userDrawn="0"/>
        </p:nvSpPr>
        <p:spPr bwMode="auto">
          <a:xfrm>
            <a:off x="3429000" y="4577446"/>
            <a:ext cx="7782472" cy="9390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Приглашаю в команду неравнодушных к путешествиям и заинтересованных в проекте.</a:t>
            </a:r>
            <a:endParaRPr/>
          </a:p>
        </p:txBody>
      </p:sp>
      <p:pic>
        <p:nvPicPr>
          <p:cNvPr id="1749236060" name="Рисунок 174923605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38197" y="3917691"/>
            <a:ext cx="2121618" cy="212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0015352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162434671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92E732-F5AD-C43C-D4C7-79F68F1630BF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213941469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4000" b="1" i="0" u="none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Уровень готовности продукта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8268679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4"/>
            <a:ext cx="4638220" cy="435133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sz="28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УГТ2: Концепция технологии и/или ее применения сформулированы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– продукт не готов, проект находится на стадии выдвинутых гипотез относительно решения проблемы потенциальных потребителей</a:t>
            </a:r>
            <a:endParaRPr sz="2800">
              <a:latin typeface="Open Sans"/>
              <a:ea typeface="Open Sans"/>
              <a:cs typeface="Open Sans"/>
            </a:endParaRPr>
          </a:p>
        </p:txBody>
      </p:sp>
      <p:sp>
        <p:nvSpPr>
          <p:cNvPr id="1770241470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28131" y="1825624"/>
            <a:ext cx="5225668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УГТ1: Основные принципы технологии изучены и опубликованы – продукт не готов, проект находится на стадии идеи; 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УГТ2: Концепция технологии и/или ее применения сформулированы – продукт не готов, проект находится на стадии выдвинутых гипотез относительно решения проблемы потенциальных потребителей; 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УГТЗ: Критические функции и/или характеристики подтверждены аналитическим и экспериментальным путем – продукт не готов, проект находится на стадии подтверждения технического решения проблемы;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УГТ4: Компонент и/или макет испытаны в лабораторном окружении – проект на стадии минимально жизнеспособного продукта (minimum viable product, далее – MVP), продукт нуждается в значительной доработке;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УГТ5: Компонент и/или макет испытаны в окружении, близком к реальному – проект на стадии минимально жизнеспособного продукта (minimum viable product, далее – MVP), продукт нуждается в незначительной доработке;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УГТ6: Модель системы/подсистемы или прототип продемонстрированы в окружении, близком к реальному – проект на стадии MVP, продукт готов к использованию;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УГТ7: Прототип системы продемонстрирован в условиях эксплуатации – проект на стадии MVP, продукт имеет тестовых пользователей;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УГТ8: Реальная система завершена и квалифицирована в ходе испытаний и демонстрации – продукт готов, проект находится на стадии готового решения; 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УГТ9: Реальная система подтверждена путем успешной эксплуатации (достижения цели) – продукт готов, проект находится на стадии начала продаж. </a:t>
            </a:r>
            <a:endParaRPr sz="10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6768511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2" name="Прямая соединительная линия 1" hidden="0"/>
          <p:cNvCxnSpPr>
            <a:cxnSpLocks/>
          </p:cNvCxnSpPr>
          <p:nvPr isPhoto="0" userDrawn="0"/>
        </p:nvCxnSpPr>
        <p:spPr bwMode="auto">
          <a:xfrm>
            <a:off x="5947657" y="1870341"/>
            <a:ext cx="0" cy="4140868"/>
          </a:xfrm>
          <a:prstGeom prst="line">
            <a:avLst/>
          </a:prstGeom>
          <a:ln w="19049" cap="flat" cmpd="sng" algn="ctr">
            <a:solidFill>
              <a:srgbClr val="FF0000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333002" name="Блок-схема: узел 418333001" hidden="0"/>
          <p:cNvSpPr/>
          <p:nvPr isPhoto="0" userDrawn="0"/>
        </p:nvSpPr>
        <p:spPr bwMode="auto">
          <a:xfrm>
            <a:off x="5785184" y="2296460"/>
            <a:ext cx="310814" cy="310814"/>
          </a:xfrm>
          <a:prstGeom prst="flowChartConnector">
            <a:avLst/>
          </a:prstGeom>
          <a:solidFill>
            <a:schemeClr val="bg1"/>
          </a:solidFill>
          <a:ln w="19049" cap="flat" cmpd="sng" algn="ctr">
            <a:solidFill>
              <a:srgbClr val="FF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368698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49647908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FCF0FDD-A2E1-73F7-7170-D0548800F0DA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28675954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Миссия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цели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проекта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52714124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3"/>
            <a:ext cx="10423406" cy="89695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sz="28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Миссия: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Приобщение людей к ведению здорового образа жизни через туризм, культурный отдых и спорт.</a:t>
            </a:r>
            <a:endParaRPr sz="2800" b="0">
              <a:latin typeface="Open Sans"/>
              <a:ea typeface="Open Sans"/>
              <a:cs typeface="Open Sans"/>
            </a:endParaRPr>
          </a:p>
        </p:txBody>
      </p:sp>
      <p:sp>
        <p:nvSpPr>
          <p:cNvPr id="810277165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73450855" name="Content Placeholder 2" hidden="0"/>
          <p:cNvSpPr>
            <a:spLocks noGrp="1"/>
          </p:cNvSpPr>
          <p:nvPr isPhoto="0" userDrawn="0"/>
        </p:nvSpPr>
        <p:spPr bwMode="auto">
          <a:xfrm>
            <a:off x="838198" y="4005946"/>
            <a:ext cx="10423405" cy="207544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Смежные</a:t>
            </a: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цели</a:t>
            </a: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: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Популяризация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путешествий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повышение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их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доступности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для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населения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РФ.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Развитие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особо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охраняемых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территорий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РФ,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мест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отдыха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занятий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спортом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Возможность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дополнительного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заработка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населения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в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туристической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сфере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Развитие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сферы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туризма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улучшение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качества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услуг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уровня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безопасности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Привлечение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внимания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Правительства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РФ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бизнеса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к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туризму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>
              <a:latin typeface="Open Sans"/>
              <a:ea typeface="Open Sans"/>
              <a:cs typeface="Open Sans"/>
            </a:endParaRPr>
          </a:p>
        </p:txBody>
      </p:sp>
      <p:sp>
        <p:nvSpPr>
          <p:cNvPr id="1657914945" name="Content Placeholder 2" hidden="0"/>
          <p:cNvSpPr>
            <a:spLocks noGrp="1"/>
          </p:cNvSpPr>
          <p:nvPr isPhoto="0" userDrawn="0"/>
        </p:nvSpPr>
        <p:spPr bwMode="auto">
          <a:xfrm>
            <a:off x="838198" y="2893026"/>
            <a:ext cx="10423405" cy="89695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Основная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цель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: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Предоставить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функциональный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удобный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сервис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для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частных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путешествий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культурным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объектам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уголкам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природы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местам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отдыха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занятия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спортом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в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России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b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925954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97120143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5760DD1-4A63-ADB3-4E39-8988F87E88CB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04018624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Проблемы и как их решает проект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493169852" name="Объект 493169851" hidden="0"/>
          <p:cNvGraphicFramePr>
            <a:graphicFrameLocks xmlns:a="http://schemas.openxmlformats.org/drawingml/2006/main" noGrp="1"/>
          </p:cNvGraphicFramePr>
          <p:nvPr isPhoto="0" userDrawn="0">
            <p:ph sz="half" idx="1" hasCustomPrompt="0"/>
          </p:nvPr>
        </p:nvGraphicFramePr>
        <p:xfrm>
          <a:off x="733973" y="1825624"/>
          <a:ext cx="10765586" cy="4125367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{3F4D3891-2E4E-3484-A5A1-BD21A0F0406B}</a:tableStyleId>
              </a:tblPr>
              <a:tblGrid>
                <a:gridCol w="372271"/>
                <a:gridCol w="1697727"/>
                <a:gridCol w="3327941"/>
                <a:gridCol w="5367647"/>
              </a:tblGrid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1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ПЛОХОЕ ИНФОРМИРОВАНИЕ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Низкий уровень информирования о местах путешествий, найти нужную информацию сложно или невозможно.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Предоставляем полную информацию о заповедных территориях, природных достопримечательностях, культурных объектах, местах отдыха и зания спортом, которые может посетить турист.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373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2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НЕПОНИМАНИЕ КУЛЬТУРЫ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Непонимание людей, обычаев, языков при посещении мест с локальной культурой.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могут говорить на разных языках и знают особенности местной культуры.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3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ПЛОХАЯ ПОДГОТОВКА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Отсутствие или низкий уровень подготовки туристов для путешествий.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в своих турах: прорабатывают маршрут и точки остановок непосредственно следуя по туру, организуют питание и ночлег, предоставляют чек-листы всего необходимого снаряжения. 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4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ВЫСОКАЯ ЦЕНА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Большинство туров предлагается организациями по высокой цене.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— это физические лица, самозанятые и индивидуальные предприниматели с незначительной налоговой нагрузкой и низкими затратами. Также снижение цен обеспечивается повышением уровня конкуренции.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40303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5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СОЦИАЛИЗАЦИЯ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 имея опытного наставника и друзей- трудно и страшно путешествовать.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— это опытные и/или сертифицированные специалисты, а сообщество туристов — это друзья, которые всегда помогут.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6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БЕЗОПАСНОСТЬ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Следование по турам для туристов и гидов часто не безопасно, нет средств контроля качества услуг гидов. 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Профессиональные гиды имеют сертификаты и дипломы о квалификации, прохождении курсов перовой медицинской помощи и пр. Есть поддержка МЧС и МВД. </a:t>
                      </a:r>
                      <a:r>
                        <a:rPr lang="en-US" sz="1000" b="0" i="0" u="none" strike="noStrike" cap="none" spc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</a:rPr>
                        <a:t>Для маршрутов с привлечением техники предоставляются документы.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7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ФУНКЦИОНАЛЬНОСТЬ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Нет единого геосервиса, который решает все вышеперечисленные проблемы в одном месте, функциональность сервисов часто узкоспециализирована и не рассчитана на всех частных путешественников и их потребности.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0">
                          <a:latin typeface="Open Sans"/>
                          <a:ea typeface="Open Sans"/>
                          <a:cs typeface="Open Sans"/>
                        </a:rPr>
                        <a:t>В геосервисе LOCALTOUR.RU есть все необходимое для частных​ гидов и туристов. В турах используется мобильное приложение, а дома можно использовать веб-версию типовой социальной сети. Туры записываются автоматически при следовании по маршруту через спутниковую связь, их можно править, добавлять медиа-файлы: заметки и чек-листы, аудио-гиды и фото.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92878822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585458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190169233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448AEC6-A5AF-DEF9-87CF-A269A659123A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84436448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Состав продукта проекта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1079145312" name="Объект 1079145311" hidden="0"/>
          <p:cNvGraphicFramePr>
            <a:graphicFrameLocks xmlns:a="http://schemas.openxmlformats.org/drawingml/2006/main" noGrp="1"/>
          </p:cNvGraphicFramePr>
          <p:nvPr isPhoto="0" userDrawn="0">
            <p:ph sz="half" idx="1" hasCustomPrompt="0"/>
          </p:nvPr>
        </p:nvGraphicFramePr>
        <p:xfrm>
          <a:off x="944526" y="1825624"/>
          <a:ext cx="10304377" cy="408432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{3F4D3891-2E4E-3484-A5A1-BD21A0F0406B}</a:tableStyleId>
              </a:tblPr>
              <a:tblGrid>
                <a:gridCol w="288293"/>
                <a:gridCol w="1982398"/>
                <a:gridCol w="8731853"/>
              </a:tblGrid>
              <a:tr h="9778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1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ПОЛЬЗОВАТЕЛЬ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Регистрация и авторизация аккаунта пользователя. Восстановление доступа.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Личные данные.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26999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2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КАБИНЕТ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Туры и расписание,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услуги и оплаты оп ним, созданные объекты, публикации, избранное.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</a:tr>
              <a:tr h="373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3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ТРЕКЕР И НАВИГАТОР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Запись маршрута по туру в пути с медиа-файлами, текстовыми заметками, аудиогидом, объектами (можно редактировать). С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ледование по маршруту с комментариями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</a:tr>
              <a:tr h="373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4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КАРТА ТУРОВ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Поиск туров по карте с просмотром информации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: о туре и гиде, заметки и чек-листы, маршрут на карте, связь с объектами, фото, аудиогид, рейтинг, комментарии. Запись на тур и оплата.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5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УСЛУГИ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Поиск услуг гидов, переводчиков, водителей и владельцев техники: консультации, сопровождение по туру, аренда снаряжения, проработка индивидуального тура, аренда техники (наземной, водной, воздушной), услуги управления.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Заказ услуг и оплата.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2201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6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ЛЕНТА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Микро-блог о личном опыте с лайками и комментариями, связью с турами.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40303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7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СЕРВИСЫ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(ПЛАТНЫЕ)</a:t>
                      </a:r>
                      <a:endParaRPr sz="1400" b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Размещение рекламы для бизнес-пользователей.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Выгрузка маршрута тура в различных форматах для загрузки в спутниковые навигаторы.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карты с туром и заказом для встраивания на сторонний сайт.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Подтверждение данных пользователя (возможно в ГОСУСЛУГАХ), квалификации гида или переводчика (</a:t>
                      </a: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сертификатов, дипломов, и пр.), </a:t>
                      </a: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техники (документыи и права, возможно в МВД).</a:t>
                      </a:r>
                      <a:endParaRPr sz="1400" b="0" i="0" u="none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визуализации на основе данных по туру.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Доступ к аналитике и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API.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89134590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383783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103141952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C89783-53A4-2375-81ED-6812C1C84D87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88779223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Кроме того, геосервис LOCALTOUR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27174354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197" y="1825623"/>
            <a:ext cx="10944775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Предоставляет бесплатный треккинг и навигацию по турам через спутниковую связь без интернета.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Делает путешествия простыми, доступными и безопасными, даже если вы идете впервые и в одиночку.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Дает возможность путешественникам общаться и помогать друг другу.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Поддерживает гидов, переводчиков, владельцев и водителей техники за счет оказания платных услуг туристам или друг другу.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Содержит полную информацию по всем государственным местам природы, культуры и отдыха России.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Обеспечивает безопасность персональных данных и данных о местоположении в соответствии с Федеральным Законом №152 «О персональных данных».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— это отечественное решение, не зависящее третьих стран.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9039708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50063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717307465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E0A90D-11FB-4090-D68E-EB2E82D788AD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302562069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Возможности геосервиса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LOCALTOUR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8714676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197" y="1825623"/>
            <a:ext cx="11035012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Просмотр карты местности для ориентирования и о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пределение местонахождения пользователя.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Использование карт из интернета, или карт загруженных на устройство.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Запись маршрутов пользователей в пути через спутниковую связь. 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Добавление к маршруту заметок, чек-листов, фото, аудиогида.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Выгрузка и загрузка маршрутов в распространенных форматах (GPX или др.).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Добавление на карту информации об объектах и маршрутах и их просмотр.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Поиск на местности объектов для путешествий (ночлег, питание, заправки и пр.) и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достопримечательностей (природа, культура, отдых, спорт).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Составление маршрутов и следование по нему до объектов на карте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(навигатор).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Обсуждение маршрутов и составление их рейтинга.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369776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726221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90243604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F98D57-7B9C-02FA-BEDA-241204BC61EC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327600486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Аналогичные сервисы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84638126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197" y="1825623"/>
            <a:ext cx="10944775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Среди явных аналогов по местам путешествий: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2" tooltip="https://www.booking.com/"/>
              </a:rPr>
              <a:t>booking.com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или </a:t>
            </a:r>
            <a:r>
              <a:rPr lang="en-US" sz="1200" b="0" i="0" u="sng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3" tooltip="https://www.airbnb.ru/"/>
              </a:rPr>
              <a:t>airbnb.ru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 Однако эти платформы ориентированы бизнес и не имеют маршрутов, только объекты. →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ориентирован на частных гидов с маршрутами «под ключ». </a:t>
            </a:r>
            <a:endParaRPr lang="en-US" sz="12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4" tooltip="https://miksanadv.ru/"/>
              </a:rPr>
              <a:t>miksanadv.ru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—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сайт нашей работы для местного организатора туров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 По сути владелец — частный гид, он же организует и он же водит по турам, в том числе. Но у него нет технических средств фиксации и публикации маршрута, сервисов социализации и коммуникаций, большого выбора туров и объектов.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Среди аналогом по муршрутам путешествий: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5" tooltip="https://крымскиетропы.рф/trail/tropa-golitsyna-mys-kapchik-novyj-svet/"/>
              </a:rPr>
              <a:t>крымскиетропы.рф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— это MVP стартапа, которые использует Mapbox по API (основан на OpenStreetMap) — сервис зависимый от третьих стран, не имеет приложений для смартфонов и офлайн карт. →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поддерживает все мобильные приложения для ОС: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Android, iOS, Аврора. И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меет офлайн-режим с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собственными картами на основе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OpenStreetMap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6" tooltip="https://tourstart.org/tour/2022_Hjem_fra_Sverige_197381"/>
              </a:rPr>
              <a:t>tourstart.org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— этот сервис ориентирован только на мотобайкеров, имеет не очень удобный интефейс. Он подразумевает создание маршрута на карте и выгруку файла маршрута в навигатор, хотя есть и приложения для смартфонов на Android и iOS.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→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работает по принципу mobilefirst, т.е. удобство интерфейса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строится под смартфоны и потом адаптируется под остальные устройства. Также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не ограничивается сферой применения.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7" tooltip="https://vk.com/public164197847"/>
              </a:rPr>
              <a:t>Трекер Туриста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для Android с веб-версией </a:t>
            </a: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8" tooltip="https://www.travel-tracker.ru/backend/map/get?track_id=63110166-2004-46c4-8087-680f9e49554d&amp;smooth_track=true&amp;locale=en"/>
              </a:rPr>
              <a:t>travel-tracker.ru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(</a:t>
            </a: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9" tooltip="https://4pda.to/forum/index.php?showtopic=895051&amp;st=0"/>
              </a:rPr>
              <a:t>4pda.to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) — может записывать трекии работать с разными картами, поддерживает загрузку и выгрузку тректов в формате GPX, имеет бесплатную и платную версию Pro. Однако производительность сервиса низкая, при работе приложения быстро разряжается батарея.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Карты используются Mapbox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по API — сервис зависим от политики в других странах. И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нтерфейс неудобный для носимых устройств.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→ 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использует технологии с макисмальной производительностью и эффективностью энергосбережения, собственными картами на основе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OpenStreetMap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имеет удобный мобильный интерфейс.</a:t>
            </a:r>
            <a:endParaRPr lang="en-US" sz="12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Ни один их сервисов не имеет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полную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базу достопримечательностей России.</a:t>
            </a:r>
            <a:endParaRPr lang="en-US" sz="12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17156724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045232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01/06/2022</a:t>
            </a:r>
            <a:endParaRPr/>
          </a:p>
        </p:txBody>
      </p:sp>
      <p:sp>
        <p:nvSpPr>
          <p:cNvPr id="71547047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6B036B-F9CA-E244-B75F-4192715FE82A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54677503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4000" b="1" i="0" u="none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Какая требуется поддержка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09596017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4"/>
            <a:ext cx="10503615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Помощь в  подготовке презентационных материалов и проведению презентации проекта. 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Привлечение экспертов и наставников для консультаций, содействие в проведении экспертизы проекта. </a:t>
            </a:r>
            <a:endParaRPr/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Консультирование по мерам государственной и партнерской поддержке, по доработке проекта под запросы рынка, по стратегии развития проекта.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Акселерационные программы для лидерских проектов, акселерация проектов через корпоративные и партнерские программы.</a:t>
            </a:r>
            <a:endParaRPr/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Помощь в сборе команды, достижении MVP, выходе на первые продажи.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4966666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R7-Office/7.0.1.62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LOCALTOUR</dc:title>
  <dc:subject/>
  <dc:creator>Алексей Бунеев</dc:creator>
  <cp:keywords/>
  <dc:description/>
  <dc:identifier/>
  <dc:language/>
  <cp:lastModifiedBy>Гость</cp:lastModifiedBy>
  <cp:revision>11</cp:revision>
  <dcterms:created xsi:type="dcterms:W3CDTF">2012-12-03T06:56:55Z</dcterms:created>
  <dcterms:modified xsi:type="dcterms:W3CDTF">2022-06-17T08:26:08Z</dcterms:modified>
  <cp:category/>
  <cp:contentStatus/>
  <cp:version/>
</cp:coreProperties>
</file>