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305" r:id="rId6"/>
    <p:sldId id="295" r:id="rId7"/>
    <p:sldId id="304" r:id="rId8"/>
    <p:sldId id="297" r:id="rId9"/>
    <p:sldId id="298" r:id="rId10"/>
    <p:sldId id="299" r:id="rId11"/>
    <p:sldId id="306" r:id="rId12"/>
    <p:sldId id="302" r:id="rId13"/>
    <p:sldId id="301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xmlns="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xmlns="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2" d="100"/>
          <a:sy n="52" d="100"/>
        </p:scale>
        <p:origin x="-821" y="-110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118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984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3371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662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43811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irgitsevil79@gmail.com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5;p13">
            <a:extLst>
              <a:ext uri="{FF2B5EF4-FFF2-40B4-BE49-F238E27FC236}">
                <a16:creationId xmlns:a16="http://schemas.microsoft.com/office/drawing/2014/main" xmlns="" id="{AC27313F-D248-4D91-B204-9491D2C04978}"/>
              </a:ext>
            </a:extLst>
          </p:cNvPr>
          <p:cNvSpPr txBox="1"/>
          <p:nvPr/>
        </p:nvSpPr>
        <p:spPr>
          <a:xfrm>
            <a:off x="1697502" y="4698094"/>
            <a:ext cx="13580012" cy="291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ВодоЗапас</a:t>
            </a:r>
            <a:endParaRPr lang="ru-RU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Кузбасский государственный аграрный университет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marR="0" lvl="0" indent="-274638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спартап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-проекта</a:t>
            </a:r>
            <a:r>
              <a:rPr lang="ru-RU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74638" marR="0" lvl="0" indent="-274638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Иргит Севил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лидер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marR="0" lvl="0" indent="-274638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ru-RU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Сарыглар</a:t>
            </a:r>
            <a:r>
              <a:rPr lang="ru-RU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Субудай</a:t>
            </a:r>
            <a:r>
              <a:rPr lang="ru-RU" sz="3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редактор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61A6FD-5DDD-4AC4-9367-00E472816E56}"/>
              </a:ext>
            </a:extLst>
          </p:cNvPr>
          <p:cNvSpPr txBox="1"/>
          <p:nvPr/>
        </p:nvSpPr>
        <p:spPr>
          <a:xfrm>
            <a:off x="15815280" y="1059498"/>
            <a:ext cx="3096344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ЛОГОТИП СТАРТАПА</a:t>
            </a:r>
          </a:p>
        </p:txBody>
      </p:sp>
      <p:pic>
        <p:nvPicPr>
          <p:cNvPr id="4" name="Picture 2" descr="https://businessman.ru/static/img/n/5/1/0/5/9/3/i/510593.jpg?1548331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7827" y="5840362"/>
            <a:ext cx="8468622" cy="5284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235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en-US" sz="2800" u="sng" dirty="0"/>
          </a:p>
          <a:p>
            <a:pPr>
              <a:lnSpc>
                <a:spcPts val="4360"/>
              </a:lnSpc>
              <a:buClrTx/>
            </a:pPr>
            <a:r>
              <a:rPr lang="en-US" sz="2800" u="sng" dirty="0"/>
              <a:t>+7 (</a:t>
            </a:r>
            <a:r>
              <a:rPr lang="ru-RU" sz="2800" u="sng" dirty="0"/>
              <a:t>905) 974-53-50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>
                <a:hlinkClick r:id="rId2"/>
              </a:rPr>
              <a:t>irgitsevil79@gmail.com</a:t>
            </a:r>
            <a:r>
              <a:rPr lang="en-US" sz="2800" dirty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2547092" cy="1135824"/>
          </a:xfrm>
        </p:spPr>
        <p:txBody>
          <a:bodyPr/>
          <a:lstStyle/>
          <a:p>
            <a:r>
              <a:rPr lang="ru-RU" dirty="0"/>
              <a:t>Значение идеи, сформулированной в проекте, для решения современных проблем и задач, как в отдельном регионе, так и в России в целом</a:t>
            </a:r>
          </a:p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дождевой воды обеспечивает независимое водоснабжение во время региональных ограничений на воду. Повышает доступность воды в засушливые сезоны за счет повышения уровня высохших колодцев. Запасы пресной воды уменьшаются ресурсы становится более дорогими.  В Связи с этим  применение систем по сбору дождевой воды приводит к более рациональному использованию водных ресурсов.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рассказать о тех возможностях, которые перед ними откроются в нашей отрасли заинтересованность и также увлечение. Показать что сбор дождевой воды не развита и очень нуждается в развитии.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866" y="1503517"/>
            <a:ext cx="9741217" cy="911089"/>
          </a:xfrm>
        </p:spPr>
        <p:txBody>
          <a:bodyPr>
            <a:normAutofit/>
          </a:bodyPr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9209512" cy="7554912"/>
          </a:xfrm>
        </p:spPr>
        <p:txBody>
          <a:bodyPr/>
          <a:lstStyle/>
          <a:p>
            <a:pPr indent="1060450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Владельцы фермерских сельскохозяйственных угодий хотят рационализировать использование  дождевой воды для уменьшения трат  а полив. Но не могут, потому что существует несколько барьеров. Например, такие как отсутствие специального оборудования и специалистов, работающих в этой сфере.</a:t>
            </a:r>
          </a:p>
          <a:p>
            <a:pPr indent="1060450"/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5338916"/>
            <a:ext cx="18423128" cy="5158395"/>
          </a:xfrm>
        </p:spPr>
        <p:txBody>
          <a:bodyPr/>
          <a:lstStyle/>
          <a:p>
            <a:pPr indent="1060450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есть свои недостатки это регулярная трата денежных средств на приобретение воды в сельскохозяйственном угодий и вода попадающая  на полотна дорог возле полей не используются.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511" y="1090562"/>
            <a:ext cx="9741217" cy="9110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6390522" cy="7554912"/>
          </a:xfrm>
        </p:spPr>
        <p:txBody>
          <a:bodyPr/>
          <a:lstStyle/>
          <a:p>
            <a:pPr indent="10604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решением является установка конструкции, над дорогами, для сбора дождевой воды с целью дальнейшего использования ее для полива своих угодий.</a:t>
            </a:r>
          </a:p>
          <a:p>
            <a:pPr indent="10604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другими фермерами предлагается собирать стоки с отдаленных территорий, где вода не используется, хранить ее и делать доступной там, где и когда существует нехватка воды появится преимущества, такие как экономия денежных и природных ресурсов.</a:t>
            </a:r>
          </a:p>
          <a:p>
            <a:pPr indent="1060450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975" y="589117"/>
            <a:ext cx="9741217" cy="911089"/>
          </a:xfrm>
        </p:spPr>
        <p:txBody>
          <a:bodyPr>
            <a:normAutofit/>
          </a:bodyPr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336" y="1821522"/>
            <a:ext cx="18432491" cy="7554912"/>
          </a:xfrm>
        </p:spPr>
        <p:txBody>
          <a:bodyPr/>
          <a:lstStyle/>
          <a:p>
            <a:pPr indent="10604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TECHNET – это кросс-рыночное и кросс-отраслевое направление, обеспечивающее технологическую поддержку развития рынков НТИ и высокотехнологичных отраслей промышленности за счет формирования цифровых «умных» виртуальных Фабрик будущего.</a:t>
            </a:r>
          </a:p>
          <a:p>
            <a:pPr indent="1060450"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B2B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бизнес для бизнеса) – вид отношений между партнерами в процессе продаж, в данном случае между юридическими лицами, когда одна компания продает товар другой, для последующей перепродажи данной продукции или использования ее для изготовления собственного товара.</a:t>
            </a:r>
          </a:p>
          <a:p>
            <a:pPr indent="1060450" algn="just">
              <a:lnSpc>
                <a:spcPct val="15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В2В  модели: </a:t>
            </a:r>
          </a:p>
          <a:p>
            <a:pPr indent="10604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цикл продаж</a:t>
            </a:r>
          </a:p>
          <a:p>
            <a:pPr indent="10604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стоимость сделки</a:t>
            </a:r>
          </a:p>
          <a:p>
            <a:pPr indent="10604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Рациональность</a:t>
            </a:r>
          </a:p>
          <a:p>
            <a:pPr indent="10604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Долгосрочное сотрудничество.</a:t>
            </a:r>
          </a:p>
          <a:p>
            <a:pPr indent="1060450"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53" y="1031569"/>
            <a:ext cx="9741217" cy="9110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0343" y="1983755"/>
            <a:ext cx="18424652" cy="7554912"/>
          </a:xfrm>
        </p:spPr>
        <p:txBody>
          <a:bodyPr/>
          <a:lstStyle/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сбыта сбора дождевой воды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Реклама, интернет продажи, социальные ролики, мобильные приложения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Сегменты покупателей и целевая аудитория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Агрохолдинги и сельскохозяйственные предприятие, фермерские угодья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партнеры: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управления, строительные организации, сельскохозяйственные фермеры.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Ценностное предложения для наших клиентов и УТП: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энергии, экономичная эффективность.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клиентами: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Взаимовыгодные,  доверительные,  понимающие.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ресурсы: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Дождевая вода</a:t>
            </a:r>
          </a:p>
          <a:p>
            <a:pPr indent="249238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виды деятельности: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сбора дождевой воды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2478A0D-6D79-471C-BAFE-29690E6E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067" y="1414785"/>
            <a:ext cx="9741217" cy="911089"/>
          </a:xfrm>
        </p:spPr>
        <p:txBody>
          <a:bodyPr/>
          <a:lstStyle/>
          <a:p>
            <a:r>
              <a:rPr lang="ru-RU" b="1" dirty="0"/>
              <a:t>Финансовый план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6B1FFF-8E55-4AAB-B1F1-DE49EE7986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4020049"/>
            <a:ext cx="18094452" cy="6397752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B0083408-211F-4B9E-9468-CADB26DDD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2582037"/>
              </p:ext>
            </p:extLst>
          </p:nvPr>
        </p:nvGraphicFramePr>
        <p:xfrm>
          <a:off x="3834580" y="2708629"/>
          <a:ext cx="12038309" cy="7218637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5504549">
                  <a:extLst>
                    <a:ext uri="{9D8B030D-6E8A-4147-A177-3AD203B41FA5}">
                      <a16:colId xmlns:a16="http://schemas.microsoft.com/office/drawing/2014/main" xmlns="" val="480870327"/>
                    </a:ext>
                  </a:extLst>
                </a:gridCol>
                <a:gridCol w="6533760">
                  <a:extLst>
                    <a:ext uri="{9D8B030D-6E8A-4147-A177-3AD203B41FA5}">
                      <a16:colId xmlns:a16="http://schemas.microsoft.com/office/drawing/2014/main" xmlns="" val="2126011239"/>
                    </a:ext>
                  </a:extLst>
                </a:gridCol>
              </a:tblGrid>
              <a:tr h="792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Стоимость,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3927815"/>
                  </a:ext>
                </a:extLst>
              </a:tr>
              <a:tr h="1627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Контейнеры для сбора дождевой воды 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10000литров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125000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67693612"/>
                  </a:ext>
                </a:extLst>
              </a:tr>
              <a:tr h="792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Фильтры для чистки воды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14650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8498516"/>
                  </a:ext>
                </a:extLst>
              </a:tr>
              <a:tr h="792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Крепления 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34540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2544580"/>
                  </a:ext>
                </a:extLst>
              </a:tr>
              <a:tr h="1627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Конструкции для сбора воды ( уловитель)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152000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5188008"/>
                  </a:ext>
                </a:extLst>
              </a:tr>
              <a:tr h="792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Датчики уровни воды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45000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24622369"/>
                  </a:ext>
                </a:extLst>
              </a:tr>
              <a:tr h="792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Итого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371190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618991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61559" y="9929997"/>
            <a:ext cx="1005205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Срок окупаемости: 7 месяц</a:t>
            </a:r>
          </a:p>
        </p:txBody>
      </p:sp>
    </p:spTree>
    <p:extLst>
      <p:ext uri="{BB962C8B-B14F-4D97-AF65-F5344CB8AC3E}">
        <p14:creationId xmlns:p14="http://schemas.microsoft.com/office/powerpoint/2010/main" xmlns="" val="325404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5311" y="1585549"/>
            <a:ext cx="18223406" cy="7554912"/>
          </a:xfrm>
        </p:spPr>
        <p:txBody>
          <a:bodyPr/>
          <a:lstStyle/>
          <a:p>
            <a:pPr indent="971550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бизнеса: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с начала  Кемеровской области и постепенно расширятся на другие города.</a:t>
            </a:r>
          </a:p>
          <a:p>
            <a:pPr indent="971550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возможности: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Инвестировать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разработать функциональные возможности сбора дождевой воды.</a:t>
            </a:r>
          </a:p>
          <a:p>
            <a:pPr indent="971550"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поддержка: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техническую поддержку для обеспечение эффективного использование сбора дождевой воды.</a:t>
            </a:r>
          </a:p>
          <a:p>
            <a:pPr indent="9715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Потребности: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- технологические обновления : -инновационная технология для улучшения управления сбора дождевой воды; </a:t>
            </a:r>
          </a:p>
          <a:p>
            <a:pPr indent="9715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– качество использования:  -легкое внедрения и использования деятельности; в – оценка технологии которые обеспечивают высокий уровень функциональности по доступной цене.</a:t>
            </a:r>
          </a:p>
          <a:p>
            <a:pPr indent="97155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гибкие условия продажи и системы для поддержки сбора дождевой воды.</a:t>
            </a:r>
          </a:p>
          <a:p>
            <a:pPr indent="971550" algn="just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</a:t>
            </a:r>
            <a:r>
              <a:rPr lang="en" sz="2800" dirty="0"/>
              <a:t>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err="1"/>
              <a:t>Иргит</a:t>
            </a:r>
            <a:r>
              <a:rPr lang="ru-RU" dirty="0"/>
              <a:t> </a:t>
            </a:r>
            <a:r>
              <a:rPr lang="ru-RU" dirty="0" err="1"/>
              <a:t>Севил</a:t>
            </a:r>
            <a:r>
              <a:rPr lang="ru-RU" dirty="0"/>
              <a:t> 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err="1"/>
              <a:t>Сарыглар</a:t>
            </a:r>
            <a:r>
              <a:rPr lang="ru-RU" dirty="0"/>
              <a:t> </a:t>
            </a:r>
            <a:r>
              <a:rPr lang="ru-RU" dirty="0" err="1"/>
              <a:t>Субудай</a:t>
            </a:r>
            <a:r>
              <a:rPr lang="ru-RU" dirty="0"/>
              <a:t> </a:t>
            </a:r>
          </a:p>
        </p:txBody>
      </p:sp>
      <p:pic>
        <p:nvPicPr>
          <p:cNvPr id="10" name="Picture 2" descr="https://sun9-52.userapi.com/impg/DhrvpVO3h_ZlNkVzKgJ8h7THO0feMxd57g4j2g/-ur2iifoSWo.jpg?size=653x771&amp;quality=95&amp;sign=7bcccca50c70721e240df35f24749f9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400800" y="3489146"/>
            <a:ext cx="2341120" cy="276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s://sun9-9.userapi.com/impg/R_EJF-QsJ_jgY7iSiAXOlORqNPzFId9cz7Fabw/b9WasTDT-wc.jpg?size=828x1792&amp;quality=95&amp;sign=f120adc03c8e35383306763db73b711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568" y="3502330"/>
            <a:ext cx="2426587" cy="281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793640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594</Words>
  <Application>Microsoft Office PowerPoint</Application>
  <PresentationFormat>Произвольный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Слайд 1</vt:lpstr>
      <vt:lpstr>Актуальность проекта</vt:lpstr>
      <vt:lpstr>Проблема</vt:lpstr>
      <vt:lpstr>Решение</vt:lpstr>
      <vt:lpstr>Рынок</vt:lpstr>
      <vt:lpstr>Бизнес-модель</vt:lpstr>
      <vt:lpstr>Финансовый план проекта </vt:lpstr>
      <vt:lpstr>Планы развития</vt:lpstr>
      <vt:lpstr>Команда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Севил Иргит</cp:lastModifiedBy>
  <cp:revision>265</cp:revision>
  <dcterms:created xsi:type="dcterms:W3CDTF">2021-03-01T12:07:13Z</dcterms:created>
  <dcterms:modified xsi:type="dcterms:W3CDTF">2023-11-25T12:08:54Z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