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" pitchFamily="2" charset="-52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18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281963607_1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00" name="Google Shape;200;g2e281963607_1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7107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e281963607_1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78" name="Google Shape;278;g2e281963607_1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0772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e2e0f35b0b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86" name="Google Shape;286;g2e2e0f35b0b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049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e281963607_1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94" name="Google Shape;294;g2e281963607_1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13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e281963607_1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17" name="Google Shape;317;g2e281963607_1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444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e2e0f35b0b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25" name="Google Shape;325;g2e2e0f35b0b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519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281963607_1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33" name="Google Shape;333;g2e281963607_1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914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281963607_1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41" name="Google Shape;341;g2e281963607_1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5608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e281963607_1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57" name="Google Shape;357;g2e281963607_1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5366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e281963607_1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364" name="Google Shape;364;g2e281963607_1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804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281963607_1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10" name="Google Shape;210;g2e281963607_1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919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281963607_1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19" name="Google Shape;219;g2e281963607_1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539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2e0f35b0b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26" name="Google Shape;226;g2e2e0f35b0b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299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281963607_1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35" name="Google Shape;235;g2e281963607_1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5976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281963607_1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45" name="Google Shape;245;g2e281963607_1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6210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281963607_1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54" name="Google Shape;254;g2e281963607_1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47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281963607_1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62" name="Google Shape;262;g2e281963607_1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221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281963607_1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25" tIns="93325" rIns="93325" bIns="93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900"/>
          </a:p>
        </p:txBody>
      </p:sp>
      <p:sp>
        <p:nvSpPr>
          <p:cNvPr id="271" name="Google Shape;271;g2e281963607_1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827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5"/>
          <p:cNvPicPr preferRelativeResize="0"/>
          <p:nvPr/>
        </p:nvPicPr>
        <p:blipFill rotWithShape="1">
          <a:blip r:embed="rId2">
            <a:alphaModFix/>
          </a:blip>
          <a:srcRect t="1750" r="2181" b="-2364"/>
          <a:stretch/>
        </p:blipFill>
        <p:spPr>
          <a:xfrm rot="10800000">
            <a:off x="-1" y="184710"/>
            <a:ext cx="3370997" cy="495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7593269" y="4217807"/>
            <a:ext cx="1422664" cy="86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7" name="Google Shape;137;p15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2" name="Google Shape;142;p16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7"/>
          <p:cNvPicPr preferRelativeResize="0"/>
          <p:nvPr/>
        </p:nvPicPr>
        <p:blipFill rotWithShape="1">
          <a:blip r:embed="rId2">
            <a:alphaModFix/>
          </a:blip>
          <a:srcRect t="1756" r="2181" b="4320"/>
          <a:stretch/>
        </p:blipFill>
        <p:spPr>
          <a:xfrm>
            <a:off x="5397690" y="0"/>
            <a:ext cx="3746309" cy="514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 amt="32000"/>
          </a:blip>
          <a:srcRect/>
          <a:stretch/>
        </p:blipFill>
        <p:spPr>
          <a:xfrm>
            <a:off x="132603" y="4283434"/>
            <a:ext cx="1314559" cy="79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9" name="Google Shape;149;p17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91854" y="-157227"/>
            <a:ext cx="1278078" cy="18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5" name="Google Shape;155;p18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1" name="Google Shape;161;p19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5" name="Google Shape;165;p20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00"/>
            </a:lvl1pPr>
            <a:lvl2pPr marL="914400" lvl="1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2pPr>
            <a:lvl3pPr marL="1371600" lvl="2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3pPr>
            <a:lvl4pPr marL="1828800" lvl="3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4pPr>
            <a:lvl5pPr marL="2286000" lvl="4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5pPr>
            <a:lvl6pPr marL="2743200" lvl="5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■"/>
              <a:defRPr sz="1100"/>
            </a:lvl6pPr>
            <a:lvl7pPr marL="3200400" lvl="6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●"/>
              <a:defRPr sz="1100"/>
            </a:lvl7pPr>
            <a:lvl8pPr marL="3657600" lvl="7" indent="-3048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200"/>
              <a:buChar char="○"/>
              <a:defRPr sz="1100"/>
            </a:lvl8pPr>
            <a:lvl9pPr marL="4114800" lvl="8" indent="-3048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200"/>
              <a:buChar char="■"/>
              <a:defRPr sz="1100"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0" name="Google Shape;170;p21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3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4" name="Google Shape;174;p22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1600" tIns="81600" rIns="81600" bIns="81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1" name="Google Shape;181;p23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5" name="Google Shape;185;p24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700"/>
            </a:lvl9pPr>
          </a:lstStyle>
          <a:p>
            <a:r>
              <a:t>xx%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428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428"/>
              </a:spcBef>
              <a:spcAft>
                <a:spcPts val="14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0" name="Google Shape;190;p25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623888" y="1282307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850" tIns="16400" rIns="32850" bIns="164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3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623888" y="3442103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850" tIns="16400" rIns="32850" bIns="164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268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0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dt" idx="10"/>
          </p:nvPr>
        </p:nvSpPr>
        <p:spPr>
          <a:xfrm>
            <a:off x="628650" y="476726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850" tIns="16400" rIns="32850" bIns="16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ftr" idx="11"/>
          </p:nvPr>
        </p:nvSpPr>
        <p:spPr>
          <a:xfrm>
            <a:off x="3028950" y="476726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850" tIns="16400" rIns="32850" bIns="164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ldNum" idx="12"/>
          </p:nvPr>
        </p:nvSpPr>
        <p:spPr>
          <a:xfrm>
            <a:off x="6457950" y="476726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850" tIns="16400" rIns="32850" bIns="16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7" name="Google Shape;197;p26" descr="E:\-=Tanya=-\2035 Работа\-=Айдентика 2035=-\лого университета\Univer20_35_RGB.em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69083" y="242441"/>
            <a:ext cx="453178" cy="22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311700" y="181722"/>
            <a:ext cx="67545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ftr" idx="11"/>
          </p:nvPr>
        </p:nvSpPr>
        <p:spPr>
          <a:xfrm>
            <a:off x="3028724" y="4767603"/>
            <a:ext cx="308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ldNum" idx="12"/>
          </p:nvPr>
        </p:nvSpPr>
        <p:spPr>
          <a:xfrm>
            <a:off x="6774220" y="4767603"/>
            <a:ext cx="205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/>
          <p:nvPr/>
        </p:nvSpPr>
        <p:spPr>
          <a:xfrm>
            <a:off x="-111492" y="0"/>
            <a:ext cx="91599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6269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470850" y="1473869"/>
            <a:ext cx="3700500" cy="22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750" rIns="51525" bIns="257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br>
              <a:rPr lang="ru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Сайт-платформа для  проектной деятельности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7"/>
          <p:cNvGrpSpPr/>
          <p:nvPr/>
        </p:nvGrpSpPr>
        <p:grpSpPr>
          <a:xfrm>
            <a:off x="470862" y="417362"/>
            <a:ext cx="1694424" cy="582751"/>
            <a:chOff x="1423988" y="1036638"/>
            <a:chExt cx="3314600" cy="1017905"/>
          </a:xfrm>
        </p:grpSpPr>
        <p:sp>
          <p:nvSpPr>
            <p:cNvPr id="205" name="Google Shape;205;p27"/>
            <p:cNvSpPr/>
            <p:nvPr/>
          </p:nvSpPr>
          <p:spPr>
            <a:xfrm>
              <a:off x="2630488" y="1036638"/>
              <a:ext cx="2108100" cy="998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1814513" y="1831975"/>
              <a:ext cx="612775" cy="222328"/>
            </a:xfrm>
            <a:custGeom>
              <a:avLst/>
              <a:gdLst/>
              <a:ahLst/>
              <a:cxnLst/>
              <a:rect l="l" t="t" r="r" b="b"/>
              <a:pathLst>
                <a:path w="612775" h="222885" extrusionOk="0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1423988" y="1052513"/>
              <a:ext cx="1002030" cy="1002030"/>
            </a:xfrm>
            <a:custGeom>
              <a:avLst/>
              <a:gdLst/>
              <a:ahLst/>
              <a:cxnLst/>
              <a:rect l="l" t="t" r="r" b="b"/>
              <a:pathLst>
                <a:path w="1002030" h="1002030" extrusionOk="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Ценность, ценностное предложение</a:t>
            </a:r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1"/>
          </p:nvPr>
        </p:nvSpPr>
        <p:spPr>
          <a:xfrm>
            <a:off x="259075" y="636950"/>
            <a:ext cx="8520600" cy="44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Предприятия</a:t>
            </a:r>
            <a:endParaRPr b="1"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ЦА для привлечения на проект в виде студентов, то есть молодежи </a:t>
            </a:r>
            <a:endParaRPr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Возможность после выполнения проекта в виде производственной практики пригласить его на работу</a:t>
            </a:r>
            <a:endParaRPr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Возможность привлекать студентов из различных вузов, что увеличивает пул талантов и повышает качество выполнения проектов.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263" y="2617477"/>
            <a:ext cx="4718925" cy="23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Ценность, ценностное предложение</a:t>
            </a:r>
            <a:endParaRPr/>
          </a:p>
        </p:txBody>
      </p:sp>
      <p:sp>
        <p:nvSpPr>
          <p:cNvPr id="289" name="Google Shape;289;p37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290" name="Google Shape;290;p37"/>
          <p:cNvSpPr txBox="1">
            <a:spLocks noGrp="1"/>
          </p:cNvSpPr>
          <p:nvPr>
            <p:ph type="body" idx="1"/>
          </p:nvPr>
        </p:nvSpPr>
        <p:spPr>
          <a:xfrm>
            <a:off x="259075" y="636950"/>
            <a:ext cx="8520600" cy="44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Студенты</a:t>
            </a:r>
            <a:endParaRPr b="1"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Можно выбирать проекты как в своем ВУЗе, так и в других учебных заведениях, что увеличивает шансы на участие в значимых проектах </a:t>
            </a:r>
            <a:endParaRPr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Понимание, какой проект можно реализовать в виде производственной практики </a:t>
            </a:r>
            <a:endParaRPr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Налаживание контактов с потенциальными работодателями</a:t>
            </a:r>
            <a:endParaRPr/>
          </a:p>
          <a:p>
            <a:pPr marL="387794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/>
              <a:t>Найти или создать команду для выполнения проекта</a:t>
            </a:r>
            <a:endParaRPr sz="1900"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175" y="3019125"/>
            <a:ext cx="3934424" cy="19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Рынок</a:t>
            </a:r>
            <a:endParaRPr/>
          </a:p>
        </p:txBody>
      </p:sp>
      <p:sp>
        <p:nvSpPr>
          <p:cNvPr id="297" name="Google Shape;297;p38"/>
          <p:cNvSpPr txBox="1">
            <a:spLocks noGrp="1"/>
          </p:cNvSpPr>
          <p:nvPr>
            <p:ph type="body" idx="1"/>
          </p:nvPr>
        </p:nvSpPr>
        <p:spPr>
          <a:xfrm>
            <a:off x="311700" y="617200"/>
            <a:ext cx="5363100" cy="4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/>
              <a:t>Существуют конкуренты в виде сайтов проектной деятельности других ВУЗов, но они все нацелены на свой собственный ВУЗ, что сильно уменьшает количество пользователей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/>
              <a:t>Наш сайт стремится быть более глобальным, так как нацелен на все ВУЗы и является универсальным решением для учебных заведений, не имеющих возможность создать сайт проектной деятельности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/>
              <a:t>Существуют сайты, нацеленные именно на работу, а не учебу, примеры: университет 20.35, профессионалы 4.0. Но они не обеспечивают работников в виде студентов, в отличии от нас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/>
              <a:t>Также мы планируем отслеживать какие проекты с какими ВУЗами можно считать, как производственную практику</a:t>
            </a:r>
            <a:endParaRPr sz="1500"/>
          </a:p>
        </p:txBody>
      </p:sp>
      <p:sp>
        <p:nvSpPr>
          <p:cNvPr id="298" name="Google Shape;298;p38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grpSp>
        <p:nvGrpSpPr>
          <p:cNvPr id="299" name="Google Shape;299;p38"/>
          <p:cNvGrpSpPr/>
          <p:nvPr/>
        </p:nvGrpSpPr>
        <p:grpSpPr>
          <a:xfrm>
            <a:off x="5746252" y="1276845"/>
            <a:ext cx="3289200" cy="3017163"/>
            <a:chOff x="240117" y="1791"/>
            <a:chExt cx="3289200" cy="3017163"/>
          </a:xfrm>
        </p:grpSpPr>
        <p:sp>
          <p:nvSpPr>
            <p:cNvPr id="300" name="Google Shape;300;p38"/>
            <p:cNvSpPr/>
            <p:nvPr/>
          </p:nvSpPr>
          <p:spPr>
            <a:xfrm>
              <a:off x="1839029" y="1824605"/>
              <a:ext cx="91500" cy="40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E69A36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1" name="Google Shape;301;p38"/>
            <p:cNvSpPr/>
            <p:nvPr/>
          </p:nvSpPr>
          <p:spPr>
            <a:xfrm>
              <a:off x="1839029" y="708917"/>
              <a:ext cx="91500" cy="40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C9873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2" name="Google Shape;302;p38"/>
            <p:cNvSpPr/>
            <p:nvPr/>
          </p:nvSpPr>
          <p:spPr>
            <a:xfrm>
              <a:off x="240117" y="1791"/>
              <a:ext cx="3289200" cy="707100"/>
            </a:xfrm>
            <a:prstGeom prst="rect">
              <a:avLst/>
            </a:prstGeom>
            <a:solidFill>
              <a:srgbClr val="FFAA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 txBox="1"/>
            <p:nvPr/>
          </p:nvSpPr>
          <p:spPr>
            <a:xfrm>
              <a:off x="240117" y="1791"/>
              <a:ext cx="3289200" cy="70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9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Россия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4 100 000 * 200 = 820 000 000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1475023" y="551778"/>
              <a:ext cx="1229100" cy="235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FFA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 txBox="1"/>
            <p:nvPr/>
          </p:nvSpPr>
          <p:spPr>
            <a:xfrm>
              <a:off x="1475023" y="551778"/>
              <a:ext cx="1229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11425" rIns="4570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493402" y="1117479"/>
              <a:ext cx="2782800" cy="707100"/>
            </a:xfrm>
            <a:prstGeom prst="rect">
              <a:avLst/>
            </a:prstGeom>
            <a:solidFill>
              <a:srgbClr val="FFAA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 txBox="1"/>
            <p:nvPr/>
          </p:nvSpPr>
          <p:spPr>
            <a:xfrm>
              <a:off x="493402" y="1117479"/>
              <a:ext cx="2782800" cy="70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9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Ярославская область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72 000 * 200 = 14 400 000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1475023" y="1667466"/>
              <a:ext cx="1229100" cy="235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FFA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 txBox="1"/>
            <p:nvPr/>
          </p:nvSpPr>
          <p:spPr>
            <a:xfrm>
              <a:off x="1475023" y="1667466"/>
              <a:ext cx="1229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10150" rIns="406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SAM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971177" y="2233167"/>
              <a:ext cx="1827000" cy="707100"/>
            </a:xfrm>
            <a:prstGeom prst="rect">
              <a:avLst/>
            </a:prstGeom>
            <a:solidFill>
              <a:srgbClr val="FFAA3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 txBox="1"/>
            <p:nvPr/>
          </p:nvSpPr>
          <p:spPr>
            <a:xfrm>
              <a:off x="971177" y="2233167"/>
              <a:ext cx="1827000" cy="70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75" tIns="6975" rIns="6975" bIns="99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ЯГТУ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5 000 * 200 = 1 000 000</a:t>
              </a: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1475023" y="2783154"/>
              <a:ext cx="1229100" cy="2358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25400" cap="flat" cmpd="sng">
              <a:solidFill>
                <a:srgbClr val="FFA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 txBox="1"/>
            <p:nvPr/>
          </p:nvSpPr>
          <p:spPr>
            <a:xfrm>
              <a:off x="1475023" y="2783154"/>
              <a:ext cx="1229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10150" rIns="406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SOM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38"/>
          <p:cNvSpPr/>
          <p:nvPr/>
        </p:nvSpPr>
        <p:spPr>
          <a:xfrm>
            <a:off x="5893276" y="748778"/>
            <a:ext cx="301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Рынок студентов в рублях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Бизнес-модель</a:t>
            </a:r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1"/>
          </p:nvPr>
        </p:nvSpPr>
        <p:spPr>
          <a:xfrm>
            <a:off x="311700" y="801400"/>
            <a:ext cx="5255400" cy="3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/>
              <a:t>Каждое </a:t>
            </a:r>
            <a:r>
              <a:rPr lang="ru" sz="1500" b="1"/>
              <a:t>предприятие </a:t>
            </a:r>
            <a:r>
              <a:rPr lang="ru" sz="1500"/>
              <a:t>сможет раз в семестр создавать один бесплатный проект, все последующие - платно. Будут доступны тарифы на безлимитное создание проектов на месяц или полгода, что экономит деньги предприятиям, часто размещающим проекты. 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/>
              <a:t>Для быстрого поиска команды можно купить приоритетное размещение проекта, выдвигающее его на первое место.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/>
          </a:p>
        </p:txBody>
      </p:sp>
      <p:sp>
        <p:nvSpPr>
          <p:cNvPr id="321" name="Google Shape;321;p39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322" name="Google Shape;3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725" y="925800"/>
            <a:ext cx="3211500" cy="309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Бизнес-модель</a:t>
            </a:r>
            <a:endParaRPr/>
          </a:p>
        </p:txBody>
      </p:sp>
      <p:sp>
        <p:nvSpPr>
          <p:cNvPr id="328" name="Google Shape;328;p40"/>
          <p:cNvSpPr txBox="1">
            <a:spLocks noGrp="1"/>
          </p:cNvSpPr>
          <p:nvPr>
            <p:ph type="body" idx="1"/>
          </p:nvPr>
        </p:nvSpPr>
        <p:spPr>
          <a:xfrm>
            <a:off x="311700" y="801399"/>
            <a:ext cx="8520600" cy="39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 b="1"/>
              <a:t>Студенты </a:t>
            </a:r>
            <a:r>
              <a:rPr lang="ru" sz="1500"/>
              <a:t>могут бесплатно создавать неограниченное количество проектов и команд, тем самым развивая свою инициативность. 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/>
              <a:t>Для быстрого поиска команды или участников можно купить приоритетное размещение. 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/>
              <a:t>Также студенты могут приобрести приоритет заявки для участия в проекте или команде, если очень хотят попасть в них.</a:t>
            </a:r>
            <a:endParaRPr sz="1500"/>
          </a:p>
        </p:txBody>
      </p:sp>
      <p:sp>
        <p:nvSpPr>
          <p:cNvPr id="329" name="Google Shape;329;p40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330" name="Google Shape;3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446" y="2649577"/>
            <a:ext cx="4424674" cy="22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Текущие результаты</a:t>
            </a:r>
            <a:endParaRPr/>
          </a:p>
        </p:txBody>
      </p:sp>
      <p:sp>
        <p:nvSpPr>
          <p:cNvPr id="336" name="Google Shape;336;p41"/>
          <p:cNvSpPr txBox="1">
            <a:spLocks noGrp="1"/>
          </p:cNvSpPr>
          <p:nvPr>
            <p:ph type="body" idx="1"/>
          </p:nvPr>
        </p:nvSpPr>
        <p:spPr>
          <a:xfrm>
            <a:off x="311700" y="781586"/>
            <a:ext cx="572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Тестирование будет производиться на базе ЯГТУ</a:t>
            </a:r>
            <a:endParaRPr/>
          </a:p>
          <a:p>
            <a:pPr marL="408179" lvl="0" indent="-19183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37" name="Google Shape;337;p41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2" name="2024-05-30 12-13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633" y="1243286"/>
            <a:ext cx="6278734" cy="353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Команда</a:t>
            </a:r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1275" y="1096975"/>
            <a:ext cx="1251899" cy="1251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6" name="Google Shape;346;p42"/>
          <p:cNvSpPr txBox="1"/>
          <p:nvPr/>
        </p:nvSpPr>
        <p:spPr>
          <a:xfrm>
            <a:off x="65313" y="2450875"/>
            <a:ext cx="17829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Рыжиков Александр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Проект-менеджер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 i="1">
                <a:solidFill>
                  <a:schemeClr val="dk2"/>
                </a:solidFill>
              </a:rPr>
              <a:t>Asana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 i="1">
                <a:solidFill>
                  <a:schemeClr val="dk2"/>
                </a:solidFill>
              </a:rPr>
              <a:t>Нет опыта</a:t>
            </a:r>
            <a:endParaRPr sz="1500" i="1">
              <a:solidFill>
                <a:schemeClr val="dk2"/>
              </a:solidFill>
            </a:endParaRPr>
          </a:p>
        </p:txBody>
      </p:sp>
      <p:sp>
        <p:nvSpPr>
          <p:cNvPr id="347" name="Google Shape;347;p42"/>
          <p:cNvSpPr txBox="1"/>
          <p:nvPr/>
        </p:nvSpPr>
        <p:spPr>
          <a:xfrm>
            <a:off x="1760113" y="2450875"/>
            <a:ext cx="18720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Шабалкин Данила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Дизайнер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Photoshop, Figma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Нет опыта</a:t>
            </a:r>
            <a:endParaRPr sz="1500" i="1">
              <a:solidFill>
                <a:schemeClr val="dk2"/>
              </a:solidFill>
            </a:endParaRPr>
          </a:p>
        </p:txBody>
      </p:sp>
      <p:sp>
        <p:nvSpPr>
          <p:cNvPr id="348" name="Google Shape;348;p42"/>
          <p:cNvSpPr txBox="1"/>
          <p:nvPr/>
        </p:nvSpPr>
        <p:spPr>
          <a:xfrm>
            <a:off x="3372850" y="2443100"/>
            <a:ext cx="22176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Копёнкина Екатерина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Frontend-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разработчик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HTML5, SASS, JS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Нет опыта</a:t>
            </a:r>
            <a:endParaRPr sz="1500" i="1">
              <a:solidFill>
                <a:schemeClr val="dk2"/>
              </a:solidFill>
            </a:endParaRPr>
          </a:p>
        </p:txBody>
      </p:sp>
      <p:pic>
        <p:nvPicPr>
          <p:cNvPr id="349" name="Google Shape;3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848" y="1096985"/>
            <a:ext cx="1251875" cy="1267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0" name="Google Shape;35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0175" y="1104700"/>
            <a:ext cx="1251875" cy="1275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1" name="Google Shape;35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5713" y="1104700"/>
            <a:ext cx="1251875" cy="1259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2" name="Google Shape;35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3850" y="1096975"/>
            <a:ext cx="1215081" cy="125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3" name="Google Shape;353;p42"/>
          <p:cNvSpPr txBox="1"/>
          <p:nvPr/>
        </p:nvSpPr>
        <p:spPr>
          <a:xfrm>
            <a:off x="5316287" y="2431575"/>
            <a:ext cx="21102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Ипатова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Дарья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Главный backend-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разработчик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Laravel, API JSON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Нет опыта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2"/>
              </a:solidFill>
            </a:endParaRPr>
          </a:p>
        </p:txBody>
      </p:sp>
      <p:sp>
        <p:nvSpPr>
          <p:cNvPr id="354" name="Google Shape;354;p42"/>
          <p:cNvSpPr txBox="1"/>
          <p:nvPr/>
        </p:nvSpPr>
        <p:spPr>
          <a:xfrm>
            <a:off x="7295775" y="2443100"/>
            <a:ext cx="17829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Бабурина 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2"/>
                </a:solidFill>
              </a:rPr>
              <a:t>Мария</a:t>
            </a:r>
            <a:endParaRPr sz="1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Backend-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2"/>
                </a:solidFill>
              </a:rPr>
              <a:t>разработчик</a:t>
            </a:r>
            <a:endParaRPr sz="1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Laravel, API JSON</a:t>
            </a:r>
            <a:endParaRPr sz="1500" i="1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i="1">
                <a:solidFill>
                  <a:schemeClr val="dk2"/>
                </a:solidFill>
              </a:rPr>
              <a:t>Нет опыта</a:t>
            </a:r>
            <a:endParaRPr sz="15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Планы развития</a:t>
            </a:r>
            <a:endParaRPr/>
          </a:p>
        </p:txBody>
      </p:sp>
      <p:sp>
        <p:nvSpPr>
          <p:cNvPr id="360" name="Google Shape;360;p43"/>
          <p:cNvSpPr txBox="1">
            <a:spLocks noGrp="1"/>
          </p:cNvSpPr>
          <p:nvPr>
            <p:ph type="body" idx="1"/>
          </p:nvPr>
        </p:nvSpPr>
        <p:spPr>
          <a:xfrm>
            <a:off x="311700" y="930449"/>
            <a:ext cx="8520600" cy="3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В планах на будущее - реализовать механику с подработками для студентов. Они будут отображаться на странице  “Подработки”.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Это будет актуально предприятиям, которым нужно быстро создать какой-то один продукт и задействовать студентов без официального трудоустройства.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На странице будут размещаться подработки с указанием названия должности, описания, стека технологий, выплаты за реализацию и кнопкой "подать заявку".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При нажатии на нее в Telegram предпринимателю будут отправляться сообщения по определенному шаблону, в котором будут название вакансии и контакты студента. Также можно еще добавить поле для студента, в котором он будет писать свои преимущества.</a:t>
            </a:r>
            <a:endParaRPr sz="1700"/>
          </a:p>
          <a:p>
            <a:pPr marL="408179" lvl="0" indent="-19183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61" name="Google Shape;361;p43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/>
              <a:t>Контакты</a:t>
            </a:r>
            <a:endParaRPr/>
          </a:p>
        </p:txBody>
      </p:sp>
      <p:sp>
        <p:nvSpPr>
          <p:cNvPr id="367" name="Google Shape;367;p44"/>
          <p:cNvSpPr txBox="1">
            <a:spLocks noGrp="1"/>
          </p:cNvSpPr>
          <p:nvPr>
            <p:ph type="body" idx="2"/>
          </p:nvPr>
        </p:nvSpPr>
        <p:spPr>
          <a:xfrm>
            <a:off x="2718875" y="4299325"/>
            <a:ext cx="33012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chemeClr val="dk1"/>
                </a:solidFill>
              </a:rPr>
              <a:t>Iksndrryzikov@gmail.com</a:t>
            </a:r>
            <a:endParaRPr sz="2000" b="1">
              <a:solidFill>
                <a:schemeClr val="dk1"/>
              </a:solidFill>
            </a:endParaRPr>
          </a:p>
          <a:p>
            <a:pPr marL="408179" lvl="0" indent="-19455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68" name="Google Shape;3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900" y="805599"/>
            <a:ext cx="2731147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4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62931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Актуальность проекта</a:t>
            </a:r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body" idx="1"/>
          </p:nvPr>
        </p:nvSpPr>
        <p:spPr>
          <a:xfrm>
            <a:off x="195072" y="620414"/>
            <a:ext cx="8712141" cy="3658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114300" lvl="0" indent="0">
              <a:buNone/>
            </a:pPr>
            <a:r>
              <a:rPr lang="ru-RU" dirty="0"/>
              <a:t>Согласно исследованию консалтинговой компании </a:t>
            </a:r>
            <a:r>
              <a:rPr lang="ru-RU" dirty="0" err="1"/>
              <a:t>FinExpertiza</a:t>
            </a:r>
            <a:r>
              <a:rPr lang="ru-RU" dirty="0"/>
              <a:t>, к концу 2022 года в стране рекордно сократилась доля работников до 30 лет - они составляют всего 14,9% от общего числа занятых и меньше 11 млн человек. Сильнее всего сократилась численность работников в возрасте от 25 до 29 лет - на 724 тысячи, до 7,2 млн. Численность работников до 35 лет - ниже 22 млн человек. И население продолжает стареть.</a:t>
            </a:r>
          </a:p>
          <a:p>
            <a:pPr marL="114300" lvl="0" indent="0">
              <a:buNone/>
            </a:pPr>
            <a:endParaRPr lang="ru-RU" sz="800" dirty="0"/>
          </a:p>
          <a:p>
            <a:pPr marL="114300" lvl="0" indent="0">
              <a:buNone/>
            </a:pPr>
            <a:r>
              <a:rPr lang="ru-RU" dirty="0"/>
              <a:t>Таким образом студентам необходимо начать работать как можно раньше, чтобы спасти страну от рецессии* </a:t>
            </a:r>
          </a:p>
          <a:p>
            <a:pPr marL="114300" lvl="0" indent="0">
              <a:buNone/>
            </a:pPr>
            <a:endParaRPr lang="ru-RU" sz="800" dirty="0"/>
          </a:p>
          <a:p>
            <a:pPr marL="114300" lvl="0" indent="0">
              <a:buNone/>
            </a:pPr>
            <a:r>
              <a:rPr lang="ru-RU" dirty="0"/>
              <a:t>Актуальность дисциплины "Проектная деятельность" в данном контексте  сильно растет, </a:t>
            </a:r>
            <a:r>
              <a:rPr lang="ru-RU" dirty="0" err="1"/>
              <a:t>тк</a:t>
            </a:r>
            <a:r>
              <a:rPr lang="ru-RU" dirty="0"/>
              <a:t> она подготавливает студентов к работе в реальных условиях.</a:t>
            </a:r>
          </a:p>
          <a:p>
            <a:pPr marL="114300" lvl="0" indent="0">
              <a:buNone/>
            </a:pPr>
            <a:endParaRPr lang="ru-RU" dirty="0"/>
          </a:p>
        </p:txBody>
      </p:sp>
      <p:sp>
        <p:nvSpPr>
          <p:cNvPr id="214" name="Google Shape;214;p28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215" name="Google Shape;215;p28"/>
          <p:cNvSpPr txBox="1"/>
          <p:nvPr/>
        </p:nvSpPr>
        <p:spPr>
          <a:xfrm>
            <a:off x="7440246" y="312615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195072" y="4527477"/>
            <a:ext cx="69315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 dirty="0">
                <a:solidFill>
                  <a:schemeClr val="dk2"/>
                </a:solidFill>
              </a:rPr>
              <a:t>*рецессия - снижение экономического роста страны</a:t>
            </a:r>
            <a:endParaRPr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Целевая аудитория</a:t>
            </a:r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408179" lvl="0" indent="-30613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Предприятия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привлечь к себе на работу молодежь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выполнить какой-либо проект / задачу за маленькую стоимость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привлечь на практику как можно больше студентов, не выделяя им рабочего места в компании (дистанционно)</a:t>
            </a:r>
            <a:endParaRPr dirty="0"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08179" lvl="0" indent="-30613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 dirty="0"/>
              <a:t>Студенты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прорекламировать себя крупному предприятию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найти команду для реализации своей инновационной идеи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просто сдать предмет проектной-деятельности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пройти практику дистанционно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желающие заполнить портфолио сложными проектами, выполняющиеся командной работой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Проблема</a:t>
            </a:r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body" idx="1"/>
          </p:nvPr>
        </p:nvSpPr>
        <p:spPr>
          <a:xfrm>
            <a:off x="311700" y="617211"/>
            <a:ext cx="8520600" cy="4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Предприятия</a:t>
            </a:r>
            <a:endParaRPr b="1"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молодежи мало (демографический кризис)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dirty="0"/>
              <a:t>сложно найти квалифицированного работника по специальности</a:t>
            </a:r>
            <a:endParaRPr dirty="0"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30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100" y="2194625"/>
            <a:ext cx="5021199" cy="20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2C6766-B089-475E-9732-27F957EE3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93" y="1855154"/>
            <a:ext cx="2990453" cy="295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Проблема</a:t>
            </a:r>
            <a:endParaRPr/>
          </a:p>
        </p:txBody>
      </p:sp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311700" y="617211"/>
            <a:ext cx="8520600" cy="48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Студенты</a:t>
            </a:r>
            <a:endParaRPr b="1"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сложно рекламировать себя крупному предприятию (нужно либо устраиваться на работу, либо наращивать связи)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сложно найти участников в команду с разными квалификациями</a:t>
            </a: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если хочется провести практику в другом городе – необходимо туда ехать</a:t>
            </a:r>
            <a:endParaRPr dirty="0"/>
          </a:p>
        </p:txBody>
      </p:sp>
      <p:sp>
        <p:nvSpPr>
          <p:cNvPr id="239" name="Google Shape;239;p31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00" y="2469750"/>
            <a:ext cx="4550525" cy="220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400" y="2571749"/>
            <a:ext cx="4060100" cy="116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2" name="Google Shape;242;p31"/>
          <p:cNvSpPr txBox="1"/>
          <p:nvPr/>
        </p:nvSpPr>
        <p:spPr>
          <a:xfrm>
            <a:off x="5240850" y="3855239"/>
            <a:ext cx="35112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1" dirty="0">
                <a:solidFill>
                  <a:schemeClr val="dk2"/>
                </a:solidFill>
              </a:rPr>
              <a:t>ЦА: студенты российских вузов</a:t>
            </a:r>
            <a:endParaRPr i="1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1" dirty="0">
                <a:solidFill>
                  <a:schemeClr val="dk2"/>
                </a:solidFill>
              </a:rPr>
              <a:t>Время проведения: март 2021 года</a:t>
            </a:r>
            <a:endParaRPr i="1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i="1" dirty="0">
                <a:solidFill>
                  <a:schemeClr val="dk2"/>
                </a:solidFill>
              </a:rPr>
              <a:t>Размер выборки: 1200 респондентов</a:t>
            </a:r>
            <a:endParaRPr sz="10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Решение</a:t>
            </a:r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674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dirty="0"/>
              <a:t>Платформа-сайт, на котором </a:t>
            </a:r>
            <a:endParaRPr dirty="0"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 dirty="0"/>
              <a:t>Предприятия и студенты смогут создать проект и найти команду из студентов для его выполнения</a:t>
            </a:r>
            <a:endParaRPr dirty="0"/>
          </a:p>
        </p:txBody>
      </p:sp>
      <p:sp>
        <p:nvSpPr>
          <p:cNvPr id="249" name="Google Shape;249;p32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2" name="создание проект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452" y="2278187"/>
            <a:ext cx="4194835" cy="2359595"/>
          </a:xfrm>
          <a:prstGeom prst="rect">
            <a:avLst/>
          </a:prstGeom>
        </p:spPr>
      </p:pic>
      <p:pic>
        <p:nvPicPr>
          <p:cNvPr id="4" name="2024-05-30 11-28-2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2378" y="2278187"/>
            <a:ext cx="4194835" cy="2359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Решение</a:t>
            </a:r>
            <a:endParaRPr/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Платформа-сайт, на котором </a:t>
            </a:r>
            <a:endParaRPr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/>
              <a:t>Студенты смогут найти эти проекты и заявить о себе</a:t>
            </a:r>
            <a:endParaRPr/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2" name="2024-05-30 11-34-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1407" y="2063154"/>
            <a:ext cx="4881186" cy="2745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Решение</a:t>
            </a:r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Платформа-сайт, на котором </a:t>
            </a:r>
            <a:endParaRPr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387794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ru"/>
              <a:t>Студенты смогут создавать свои собственные команды и вступать в них на определенную запрашиваемую должность</a:t>
            </a:r>
            <a:endParaRPr/>
          </a:p>
        </p:txBody>
      </p:sp>
      <p:sp>
        <p:nvSpPr>
          <p:cNvPr id="266" name="Google Shape;266;p34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2" name="2024-05-30 11-42-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698" y="2276529"/>
            <a:ext cx="4190453" cy="2357130"/>
          </a:xfrm>
          <a:prstGeom prst="rect">
            <a:avLst/>
          </a:prstGeom>
        </p:spPr>
      </p:pic>
      <p:pic>
        <p:nvPicPr>
          <p:cNvPr id="3" name="2024-05-30 11-40-0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5507" y="2275824"/>
            <a:ext cx="4191706" cy="235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b="1"/>
              <a:t>Решение</a:t>
            </a:r>
            <a:endParaRPr/>
          </a:p>
        </p:txBody>
      </p:sp>
      <p:sp>
        <p:nvSpPr>
          <p:cNvPr id="274" name="Google Shape;274;p35"/>
          <p:cNvSpPr txBox="1">
            <a:spLocks noGrp="1"/>
          </p:cNvSpPr>
          <p:nvPr>
            <p:ph type="body" idx="1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58300" rIns="58300" bIns="58300" anchor="t" anchorCtr="0">
            <a:noAutofit/>
          </a:bodyPr>
          <a:lstStyle/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Закон об образовании и Положения не препятствуют проведению дистанционной практики для студентов, что является актуальным для желающих работать в удаленном предприятии. НО проекты могут считаться производственными практиками при согласии образовательного заведения и предприятия</a:t>
            </a:r>
            <a:endParaRPr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0204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/>
              <a:t>Для этого сайт планирует отслеживать согласованность между образовательными учреждениями и предприятиями</a:t>
            </a:r>
            <a:endParaRPr/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8117013" y="4869477"/>
            <a:ext cx="790200" cy="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0" tIns="29150" rIns="58300" bIns="291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878</Words>
  <Application>Microsoft Office PowerPoint</Application>
  <PresentationFormat>Экран (16:9)</PresentationFormat>
  <Paragraphs>151</Paragraphs>
  <Slides>18</Slides>
  <Notes>18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Arial</vt:lpstr>
      <vt:lpstr>Nunito</vt:lpstr>
      <vt:lpstr>Shift</vt:lpstr>
      <vt:lpstr>Simple Light</vt:lpstr>
      <vt:lpstr>Презентация PowerPoint</vt:lpstr>
      <vt:lpstr>Актуальность проекта</vt:lpstr>
      <vt:lpstr>Целевая аудитория</vt:lpstr>
      <vt:lpstr>Проблема</vt:lpstr>
      <vt:lpstr>Проблема</vt:lpstr>
      <vt:lpstr>Решение</vt:lpstr>
      <vt:lpstr>Решение</vt:lpstr>
      <vt:lpstr>Решение</vt:lpstr>
      <vt:lpstr>Решение</vt:lpstr>
      <vt:lpstr>Ценность, ценностное предложение</vt:lpstr>
      <vt:lpstr>Ценность, ценностное предложение</vt:lpstr>
      <vt:lpstr>Рынок</vt:lpstr>
      <vt:lpstr>Бизнес-модель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Ипатова</dc:creator>
  <cp:lastModifiedBy>Александр Рыжиков</cp:lastModifiedBy>
  <cp:revision>4</cp:revision>
  <dcterms:modified xsi:type="dcterms:W3CDTF">2024-06-05T23:33:40Z</dcterms:modified>
</cp:coreProperties>
</file>