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1" r:id="rId4"/>
    <p:sldId id="273" r:id="rId5"/>
    <p:sldId id="258" r:id="rId6"/>
    <p:sldId id="272" r:id="rId7"/>
    <p:sldId id="274" r:id="rId8"/>
    <p:sldId id="270" r:id="rId9"/>
    <p:sldId id="264" r:id="rId10"/>
    <p:sldId id="278" r:id="rId11"/>
    <p:sldId id="265" r:id="rId12"/>
    <p:sldId id="269" r:id="rId13"/>
    <p:sldId id="275" r:id="rId14"/>
    <p:sldId id="279" r:id="rId15"/>
    <p:sldId id="277" r:id="rId16"/>
    <p:sldId id="280" r:id="rId17"/>
    <p:sldId id="267" r:id="rId18"/>
    <p:sldId id="268" r:id="rId19"/>
  </p:sldIdLst>
  <p:sldSz cx="12192000" cy="6858000"/>
  <p:notesSz cx="12192000" cy="6858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20B0604020202020204" charset="0"/>
      <p:regular r:id="rId25"/>
    </p:embeddedFont>
    <p:embeddedFont>
      <p:font typeface="Cambria Math" panose="02040503050406030204" pitchFamily="18" charset="0"/>
      <p:regular r:id="rId26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3" autoAdjust="0"/>
  </p:normalViewPr>
  <p:slideViewPr>
    <p:cSldViewPr showGuides="1">
      <p:cViewPr varScale="1">
        <p:scale>
          <a:sx n="73" d="100"/>
          <a:sy n="73" d="100"/>
        </p:scale>
        <p:origin x="10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1" u="none" strike="noStrike" cap="none" spc="0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Одной фразой о проекте должно быть понятно, чем вы занимаетесь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53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1" u="none" strike="noStrike" cap="none" spc="0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Одной фразой о проекте должно быть понятно, чем вы занимаетесь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14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5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 bwMode="auto">
          <a:xfrm>
            <a:off x="1524000" y="3602037"/>
            <a:ext cx="9144000" cy="165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 panose="020F0502020204030204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 panose="020F0502020204030204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 panose="020F0502020204030204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 panose="020F0502020204030204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 panose="020F0502020204030204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2"/>
            <a:ext cx="10515600" cy="150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 panose="020F0502020204030204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 panose="020F0502020204030204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 panose="020F0502020204030204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 panose="020F0502020204030204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 panose="020F0502020204030204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/>
        </p:nvSpPr>
        <p:spPr bwMode="auto">
          <a:xfrm>
            <a:off x="5483225" y="0"/>
            <a:ext cx="6708775" cy="6873241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9" name="Google Shape;39;p16"/>
          <p:cNvSpPr txBox="1"/>
          <p:nvPr/>
        </p:nvSpPr>
        <p:spPr bwMode="auto">
          <a:xfrm>
            <a:off x="566087" y="1544952"/>
            <a:ext cx="3774042" cy="14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 panose="020B0604020202020204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ЗАГОЛОВОК СЛАЙДА</a:t>
            </a:r>
          </a:p>
        </p:txBody>
      </p:sp>
      <p:pic>
        <p:nvPicPr>
          <p:cNvPr id="40" name="Google Shape;40;p16" descr="Рисунок 9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6"/>
          <p:cNvSpPr txBox="1"/>
          <p:nvPr/>
        </p:nvSpPr>
        <p:spPr bwMode="auto">
          <a:xfrm>
            <a:off x="6249911" y="227512"/>
            <a:ext cx="759795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 panose="020B0604020202020204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</a:p>
        </p:txBody>
      </p:sp>
      <p:sp>
        <p:nvSpPr>
          <p:cNvPr id="42" name="Google Shape;42;p16"/>
          <p:cNvSpPr txBox="1"/>
          <p:nvPr/>
        </p:nvSpPr>
        <p:spPr bwMode="auto">
          <a:xfrm>
            <a:off x="6141718" y="3165168"/>
            <a:ext cx="759795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 panose="020B0604020202020204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</a:p>
        </p:txBody>
      </p:sp>
      <p:sp>
        <p:nvSpPr>
          <p:cNvPr id="43" name="Google Shape;43;p16"/>
          <p:cNvSpPr txBox="1"/>
          <p:nvPr/>
        </p:nvSpPr>
        <p:spPr bwMode="auto">
          <a:xfrm>
            <a:off x="9319724" y="1625929"/>
            <a:ext cx="759794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 panose="020B0604020202020204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</a:p>
        </p:txBody>
      </p:sp>
      <p:sp>
        <p:nvSpPr>
          <p:cNvPr id="44" name="Google Shape;44;p16"/>
          <p:cNvSpPr txBox="1"/>
          <p:nvPr/>
        </p:nvSpPr>
        <p:spPr bwMode="auto">
          <a:xfrm>
            <a:off x="9832523" y="4088596"/>
            <a:ext cx="759794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 panose="020B0604020202020204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</a:p>
        </p:txBody>
      </p:sp>
      <p:sp>
        <p:nvSpPr>
          <p:cNvPr id="45" name="Google Shape;45;p16"/>
          <p:cNvSpPr txBox="1"/>
          <p:nvPr/>
        </p:nvSpPr>
        <p:spPr bwMode="auto">
          <a:xfrm>
            <a:off x="6207392" y="4738556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Имеется спорная точка зрения, </a:t>
            </a:r>
          </a:p>
        </p:txBody>
      </p:sp>
      <p:sp>
        <p:nvSpPr>
          <p:cNvPr id="46" name="Google Shape;46;p16"/>
          <p:cNvSpPr txBox="1"/>
          <p:nvPr/>
        </p:nvSpPr>
        <p:spPr bwMode="auto">
          <a:xfrm>
            <a:off x="6297379" y="1736275"/>
            <a:ext cx="1565012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Имеется спорная точка зрения, </a:t>
            </a:r>
          </a:p>
        </p:txBody>
      </p:sp>
      <p:sp>
        <p:nvSpPr>
          <p:cNvPr id="47" name="Google Shape;47;p16"/>
          <p:cNvSpPr txBox="1"/>
          <p:nvPr/>
        </p:nvSpPr>
        <p:spPr bwMode="auto">
          <a:xfrm>
            <a:off x="9353136" y="3153597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Имеется спорная точка зрения, </a:t>
            </a:r>
          </a:p>
        </p:txBody>
      </p:sp>
      <p:sp>
        <p:nvSpPr>
          <p:cNvPr id="48" name="Google Shape;48;p16"/>
          <p:cNvSpPr txBox="1"/>
          <p:nvPr/>
        </p:nvSpPr>
        <p:spPr bwMode="auto">
          <a:xfrm>
            <a:off x="9901276" y="5614599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Имеется спорная точка зрения, </a:t>
            </a:r>
          </a:p>
        </p:txBody>
      </p:sp>
      <p:sp>
        <p:nvSpPr>
          <p:cNvPr id="49" name="Google Shape;49;p16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50" name="Google Shape;50;p16" descr="Рисунок 9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16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52" name="Google Shape;52;p16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A24EF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3" name="Google Shape;53;p16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6</a:t>
              </a:r>
            </a:p>
          </p:txBody>
        </p:sp>
      </p:grpSp>
      <p:grpSp>
        <p:nvGrpSpPr>
          <p:cNvPr id="54" name="Google Shape;54;p16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55" name="Google Shape;55;p16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 panose="020B060402020202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6" name="Google Shape;56;p16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 panose="020B0604020202020204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НАЗВАНИЕ РАЗДЕЛА</a:t>
              </a:r>
            </a:p>
          </p:txBody>
        </p:sp>
      </p:grpSp>
      <p:sp>
        <p:nvSpPr>
          <p:cNvPr id="57" name="Google Shape;57;p16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В целом, конечно, базовый вектор развития позволяет выполнить важные задания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58" name="Google Shape;58;p16"/>
          <p:cNvSpPr/>
          <p:nvPr/>
        </p:nvSpPr>
        <p:spPr bwMode="auto">
          <a:xfrm>
            <a:off x="7111999" y="1187053"/>
            <a:ext cx="2162014" cy="13239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9" name="Google Shape;59;p16"/>
          <p:cNvSpPr/>
          <p:nvPr/>
        </p:nvSpPr>
        <p:spPr bwMode="auto">
          <a:xfrm flipH="1">
            <a:off x="7298265" y="2878664"/>
            <a:ext cx="1828805" cy="10668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0" name="Google Shape;60;p16"/>
          <p:cNvSpPr/>
          <p:nvPr/>
        </p:nvSpPr>
        <p:spPr bwMode="auto">
          <a:xfrm>
            <a:off x="7298265" y="4347023"/>
            <a:ext cx="2319867" cy="8225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9" name="Google Shape;69;p19"/>
          <p:cNvSpPr txBox="1"/>
          <p:nvPr/>
        </p:nvSpPr>
        <p:spPr bwMode="auto">
          <a:xfrm>
            <a:off x="540509" y="836534"/>
            <a:ext cx="6518934" cy="70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 panose="020B0604020202020204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ЗАГОЛОВОК СЛАЙДА</a:t>
            </a:r>
          </a:p>
        </p:txBody>
      </p:sp>
      <p:pic>
        <p:nvPicPr>
          <p:cNvPr id="70" name="Google Shape;70;p19" descr="Рисунок 9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" name="Google Shape;71;p19"/>
          <p:cNvGraphicFramePr/>
          <p:nvPr/>
        </p:nvGraphicFramePr>
        <p:xfrm>
          <a:off x="623887" y="1633919"/>
          <a:ext cx="10712550" cy="438960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785425"/>
                <a:gridCol w="1785425"/>
                <a:gridCol w="1785425"/>
                <a:gridCol w="1785425"/>
                <a:gridCol w="1785425"/>
                <a:gridCol w="1785425"/>
              </a:tblGrid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72" name="Google Shape;72;p19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73" name="Google Shape;73;p19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4" name="Google Shape;74;p19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 panose="020B0604020202020204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НАЗВАНИЕ ДОКЛАДА</a:t>
              </a:r>
            </a:p>
          </p:txBody>
        </p:sp>
      </p:grpSp>
      <p:grpSp>
        <p:nvGrpSpPr>
          <p:cNvPr id="75" name="Google Shape;75;p19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76" name="Google Shape;76;p19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7" name="Google Shape;77;p19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4</a:t>
              </a:r>
            </a:p>
          </p:txBody>
        </p:sp>
      </p:grpSp>
      <p:grpSp>
        <p:nvGrpSpPr>
          <p:cNvPr id="78" name="Google Shape;78;p19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79" name="Google Shape;79;p19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 panose="020B060402020202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0" name="Google Shape;80;p19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 panose="020B0604020202020204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НАЗВАНИЕ РАЗДЕЛА</a:t>
              </a:r>
            </a:p>
          </p:txBody>
        </p:sp>
      </p:grp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3" name="Google Shape;83;p20" descr="2022-11-09 02.38.22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948067" y="-3"/>
            <a:ext cx="4880971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0" descr="Рисунок 9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0"/>
          <p:cNvSpPr txBox="1"/>
          <p:nvPr/>
        </p:nvSpPr>
        <p:spPr bwMode="auto">
          <a:xfrm>
            <a:off x="566087" y="1544952"/>
            <a:ext cx="3774042" cy="14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 panose="020B0604020202020204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ЗАГОЛОВОК СЛАЙДА</a:t>
            </a:r>
          </a:p>
        </p:txBody>
      </p:sp>
      <p:sp>
        <p:nvSpPr>
          <p:cNvPr id="86" name="Google Shape;86;p20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87" name="Google Shape;87;p20" descr="Рисунок 9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20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89" name="Google Shape;89;p20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0" name="Google Shape;90;p20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 panose="020B0604020202020204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НАЗВАНИЕ ДОКЛАДА</a:t>
              </a:r>
            </a:p>
          </p:txBody>
        </p:sp>
      </p:grpSp>
      <p:grpSp>
        <p:nvGrpSpPr>
          <p:cNvPr id="91" name="Google Shape;91;p20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92" name="Google Shape;92;p20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3" name="Google Shape;93;p20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7</a:t>
              </a:r>
            </a:p>
          </p:txBody>
        </p:sp>
      </p:grpSp>
      <p:grpSp>
        <p:nvGrpSpPr>
          <p:cNvPr id="94" name="Google Shape;94;p20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95" name="Google Shape;95;p20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 panose="020B060402020202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6" name="Google Shape;96;p20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 panose="020B0604020202020204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НАЗВАНИЕ РАЗДЕЛА</a:t>
              </a:r>
            </a:p>
          </p:txBody>
        </p:sp>
      </p:grpSp>
      <p:sp>
        <p:nvSpPr>
          <p:cNvPr id="97" name="Google Shape;97;p20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В целом, конечно, базовый вектор развития позволяет выполнить важные задания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.kseniya.v@bk.ru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hyperlink" Target="mailto:rma.sibadi@yandex.ru" TargetMode="External"/><Relationship Id="rId4" Type="http://schemas.openxmlformats.org/officeDocument/2006/relationships/hyperlink" Target="mailto:marina-yhoo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/>
          <p:nvPr/>
        </p:nvSpPr>
        <p:spPr bwMode="auto">
          <a:xfrm>
            <a:off x="-4395" y="-2"/>
            <a:ext cx="6122342" cy="4529333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04" name="Google Shape;104;p1"/>
          <p:cNvSpPr/>
          <p:nvPr/>
        </p:nvSpPr>
        <p:spPr bwMode="auto">
          <a:xfrm>
            <a:off x="6103137" y="-2"/>
            <a:ext cx="6121526" cy="2345384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06" name="Google Shape;106;p1"/>
          <p:cNvSpPr txBox="1"/>
          <p:nvPr/>
        </p:nvSpPr>
        <p:spPr bwMode="auto">
          <a:xfrm>
            <a:off x="428792" y="2708920"/>
            <a:ext cx="5505449" cy="4079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 fontScale="92500" lnSpcReduction="10000"/>
          </a:bodyPr>
          <a:lstStyle/>
          <a:p>
            <a:pPr algn="ctr"/>
            <a:endParaRPr lang="ru-RU" sz="2500" b="1" dirty="0" smtClean="0"/>
          </a:p>
          <a:p>
            <a:pPr algn="ctr">
              <a:lnSpc>
                <a:spcPct val="80000"/>
              </a:lnSpc>
              <a:buClr>
                <a:srgbClr val="8F00FF"/>
              </a:buClr>
              <a:buSzPts val="4000"/>
              <a:defRPr/>
            </a:pPr>
            <a:r>
              <a:rPr lang="ru-RU" sz="2800" b="1" dirty="0">
                <a:solidFill>
                  <a:srgbClr val="8F00FF"/>
                </a:solidFill>
                <a:latin typeface="+mj-lt"/>
                <a:cs typeface="+mj-lt"/>
              </a:rPr>
              <a:t>Влияние мелкозернистых заполнителей в бетоне на потенциал вяжущего</a:t>
            </a:r>
          </a:p>
          <a:p>
            <a:pPr algn="ctr"/>
            <a:endParaRPr lang="ru-RU" sz="1800" b="0" i="0" u="none" strike="noStrike" cap="none" dirty="0" smtClean="0">
              <a:solidFill>
                <a:srgbClr val="000000"/>
              </a:solidFill>
              <a:latin typeface="+mj-lt"/>
            </a:endParaRPr>
          </a:p>
          <a:p>
            <a:pPr algn="ctr"/>
            <a:endParaRPr lang="ru-RU" sz="1800" b="0" i="0" u="none" strike="noStrike" cap="none" dirty="0" smtClean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10000"/>
              </a:lnSpc>
            </a:pPr>
            <a:endParaRPr sz="1700" b="0" i="0" u="none" strike="noStrike" cap="none" dirty="0">
              <a:solidFill>
                <a:srgbClr val="000000"/>
              </a:solidFill>
              <a:latin typeface="+mj-lt"/>
            </a:endParaRPr>
          </a:p>
          <a:p>
            <a:pPr lvl="0" algn="just">
              <a:lnSpc>
                <a:spcPct val="110000"/>
              </a:lnSpc>
              <a:buClr>
                <a:srgbClr val="8F00FF"/>
              </a:buClr>
              <a:buSzPts val="4000"/>
              <a:buFont typeface="Arial" panose="020B0604020202020204"/>
              <a:buNone/>
              <a:defRPr/>
            </a:pPr>
            <a:r>
              <a:rPr lang="en-US" sz="1700" dirty="0">
                <a:solidFill>
                  <a:schemeClr val="tx1"/>
                </a:solidFill>
                <a:latin typeface="+mj-lt"/>
              </a:rPr>
              <a:t>ЛИДЕР КОМАНДЫ</a:t>
            </a:r>
            <a:r>
              <a:rPr lang="en-US" sz="1700" dirty="0" smtClean="0">
                <a:solidFill>
                  <a:schemeClr val="tx1"/>
                </a:solidFill>
                <a:latin typeface="+mj-lt"/>
              </a:rPr>
              <a:t>:</a:t>
            </a:r>
            <a:r>
              <a:rPr lang="ru-RU" sz="17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Решетникова </a:t>
            </a:r>
            <a:r>
              <a:rPr lang="ru-RU" sz="1700" dirty="0" smtClean="0">
                <a:solidFill>
                  <a:schemeClr val="tx1"/>
                </a:solidFill>
                <a:latin typeface="+mj-lt"/>
              </a:rPr>
              <a:t>Ксения Владимировна</a:t>
            </a:r>
          </a:p>
          <a:p>
            <a:pPr algn="just">
              <a:lnSpc>
                <a:spcPct val="110000"/>
              </a:lnSpc>
              <a:buClr>
                <a:srgbClr val="8F00FF"/>
              </a:buClr>
              <a:buSzPts val="4000"/>
              <a:defRPr/>
            </a:pPr>
            <a:endParaRPr lang="ru-RU" sz="1700" dirty="0" smtClean="0">
              <a:solidFill>
                <a:schemeClr val="tx1"/>
              </a:solidFill>
              <a:latin typeface="+mj-lt"/>
            </a:endParaRPr>
          </a:p>
          <a:p>
            <a:pPr lvl="0" algn="just">
              <a:lnSpc>
                <a:spcPct val="110000"/>
              </a:lnSpc>
              <a:buClr>
                <a:srgbClr val="8F00FF"/>
              </a:buClr>
              <a:buSzPts val="4000"/>
              <a:defRPr/>
            </a:pPr>
            <a:r>
              <a:rPr lang="ru-RU" sz="1700" dirty="0" smtClean="0">
                <a:solidFill>
                  <a:schemeClr val="tx1"/>
                </a:solidFill>
                <a:latin typeface="+mj-lt"/>
              </a:rPr>
              <a:t>УЧАСТНИКИ: Борисенко Марина Степановна, </a:t>
            </a:r>
          </a:p>
          <a:p>
            <a:pPr lvl="0" algn="just">
              <a:lnSpc>
                <a:spcPct val="110000"/>
              </a:lnSpc>
              <a:buClr>
                <a:srgbClr val="8F00FF"/>
              </a:buClr>
              <a:buSzPts val="4000"/>
              <a:defRPr/>
            </a:pPr>
            <a:r>
              <a:rPr lang="ru-RU" sz="1700" dirty="0" smtClean="0">
                <a:solidFill>
                  <a:schemeClr val="tx1"/>
                </a:solidFill>
                <a:latin typeface="+mj-lt"/>
              </a:rPr>
              <a:t>Василькова Юлия Михайловна</a:t>
            </a:r>
          </a:p>
          <a:p>
            <a:pPr lvl="0" algn="just">
              <a:lnSpc>
                <a:spcPct val="110000"/>
              </a:lnSpc>
              <a:buClr>
                <a:srgbClr val="8F00FF"/>
              </a:buClr>
              <a:buSzPts val="4000"/>
              <a:defRPr/>
            </a:pPr>
            <a:endParaRPr lang="ru-RU" sz="1700" dirty="0" smtClean="0">
              <a:solidFill>
                <a:schemeClr val="tx1"/>
              </a:solidFill>
              <a:latin typeface="+mj-lt"/>
            </a:endParaRPr>
          </a:p>
          <a:p>
            <a:pPr lvl="0" algn="just">
              <a:lnSpc>
                <a:spcPct val="110000"/>
              </a:lnSpc>
              <a:buClr>
                <a:srgbClr val="8F00FF"/>
              </a:buClr>
              <a:buSzPts val="4000"/>
              <a:defRPr/>
            </a:pPr>
            <a:r>
              <a:rPr lang="ru-RU" sz="1700" dirty="0" smtClean="0">
                <a:solidFill>
                  <a:schemeClr val="tx1"/>
                </a:solidFill>
                <a:latin typeface="+mj-lt"/>
              </a:rPr>
              <a:t>НАСТАВНИК: </a:t>
            </a:r>
            <a:r>
              <a:rPr lang="ru-RU" sz="1700" dirty="0" err="1" smtClean="0">
                <a:solidFill>
                  <a:schemeClr val="tx1"/>
                </a:solidFill>
                <a:latin typeface="+mj-lt"/>
              </a:rPr>
              <a:t>Ращупкина</a:t>
            </a:r>
            <a:r>
              <a:rPr lang="ru-RU" sz="1700" dirty="0" smtClean="0">
                <a:solidFill>
                  <a:schemeClr val="tx1"/>
                </a:solidFill>
                <a:latin typeface="+mj-lt"/>
              </a:rPr>
              <a:t> Марина Алексеевна</a:t>
            </a:r>
          </a:p>
          <a:p>
            <a:pPr lvl="0" algn="just">
              <a:lnSpc>
                <a:spcPct val="110000"/>
              </a:lnSpc>
              <a:buClr>
                <a:srgbClr val="8F00FF"/>
              </a:buClr>
              <a:buSzPts val="4000"/>
              <a:defRPr/>
            </a:pPr>
            <a:endParaRPr lang="ru-RU" sz="1700" dirty="0" smtClean="0">
              <a:solidFill>
                <a:schemeClr val="tx1"/>
              </a:solidFill>
              <a:latin typeface="+mj-lt"/>
            </a:endParaRPr>
          </a:p>
          <a:p>
            <a:pPr lvl="0" algn="just">
              <a:lnSpc>
                <a:spcPct val="110000"/>
              </a:lnSpc>
              <a:buClr>
                <a:srgbClr val="8F00FF"/>
              </a:buClr>
              <a:buSzPts val="4000"/>
              <a:defRPr/>
            </a:pPr>
            <a:r>
              <a:rPr lang="ru-RU" sz="1700" dirty="0" smtClean="0">
                <a:solidFill>
                  <a:schemeClr val="tx1"/>
                </a:solidFill>
                <a:latin typeface="+mj-lt"/>
              </a:rPr>
              <a:t>ТРЕКЕР НТИ: Якимова Юлия Петровна</a:t>
            </a:r>
            <a:endParaRPr lang="ru-RU" sz="17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7" name="Google Shape;107;p1"/>
          <p:cNvSpPr/>
          <p:nvPr/>
        </p:nvSpPr>
        <p:spPr bwMode="auto">
          <a:xfrm>
            <a:off x="8818529" y="-2"/>
            <a:ext cx="3406131" cy="4274948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D8E1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09" name="Google Shape;109;p1"/>
          <p:cNvSpPr/>
          <p:nvPr/>
        </p:nvSpPr>
        <p:spPr bwMode="auto">
          <a:xfrm>
            <a:off x="8818526" y="2349045"/>
            <a:ext cx="3404109" cy="4529333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B3C1"/>
              </a:buClr>
              <a:buSzPts val="1800"/>
              <a:buFont typeface="Helvetica Neue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111" name="Google Shape;111;p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233902" y="123825"/>
            <a:ext cx="2678848" cy="2047452"/>
          </a:xfrm>
          <a:prstGeom prst="rect">
            <a:avLst/>
          </a:prstGeom>
          <a:noFill/>
          <a:ln>
            <a:noFill/>
          </a:ln>
        </p:spPr>
      </p:pic>
      <p:sp>
        <p:nvSpPr>
          <p:cNvPr id="1143517718" name="TextBox 1143517717"/>
          <p:cNvSpPr txBox="1"/>
          <p:nvPr/>
        </p:nvSpPr>
        <p:spPr bwMode="auto">
          <a:xfrm>
            <a:off x="6100292" y="1759761"/>
            <a:ext cx="1540224" cy="4115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 panose="020B0604020202020204"/>
              <a:buNone/>
              <a:defRPr/>
            </a:pPr>
            <a:r>
              <a:rPr lang="en-US" b="0" i="0" u="none" strike="noStrike" cap="none">
                <a:solidFill>
                  <a:srgbClr val="8F00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ЛОГО ВУЗА </a:t>
            </a:r>
            <a:endParaRPr sz="69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5" name="Google Shape;105;p1"/>
          <p:cNvSpPr/>
          <p:nvPr/>
        </p:nvSpPr>
        <p:spPr bwMode="auto">
          <a:xfrm>
            <a:off x="6101107" y="5359336"/>
            <a:ext cx="6121528" cy="1514425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800"/>
              <a:buFont typeface="Helvetica Neue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466120874" name="Google Shape;285;p9"/>
          <p:cNvSpPr/>
          <p:nvPr/>
        </p:nvSpPr>
        <p:spPr bwMode="auto">
          <a:xfrm>
            <a:off x="8818528" y="2349044"/>
            <a:ext cx="3404106" cy="4524715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29142" tIns="29142" rIns="29142" bIns="29142" anchor="ctr" anchorCtr="0">
            <a:noAutofit/>
          </a:bodyPr>
          <a:lstStyle/>
          <a:p>
            <a:pPr>
              <a:buClr>
                <a:srgbClr val="B5D8E1"/>
              </a:buClr>
              <a:buSzPts val="1800"/>
              <a:defRPr/>
            </a:pPr>
            <a:endParaRPr sz="1150"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2"/>
            <a:ext cx="4308262" cy="2924946"/>
          </a:xfrm>
          <a:prstGeom prst="rect">
            <a:avLst/>
          </a:prstGeom>
        </p:spPr>
      </p:pic>
      <p:sp>
        <p:nvSpPr>
          <p:cNvPr id="17" name="Google Shape;106;p1"/>
          <p:cNvSpPr txBox="1"/>
          <p:nvPr/>
        </p:nvSpPr>
        <p:spPr bwMode="auto">
          <a:xfrm>
            <a:off x="6573747" y="3066436"/>
            <a:ext cx="1788979" cy="151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300"/>
              <a:buFont typeface="Arial" panose="020B0604020202020204"/>
              <a:buNone/>
              <a:defRPr/>
            </a:pP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t="19889" r="8574" b="454"/>
          <a:stretch>
            <a:fillRect/>
          </a:stretch>
        </p:blipFill>
        <p:spPr bwMode="auto">
          <a:xfrm>
            <a:off x="6240016" y="2492897"/>
            <a:ext cx="2448272" cy="203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Google Shape;116;p2"/>
          <p:cNvSpPr txBox="1"/>
          <p:nvPr/>
        </p:nvSpPr>
        <p:spPr bwMode="auto">
          <a:xfrm>
            <a:off x="65167" y="332656"/>
            <a:ext cx="11917423" cy="86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8F00FF"/>
                </a:solidFill>
              </a:rPr>
              <a:t>Технологическая схема производства СУБ</a:t>
            </a:r>
            <a:endParaRPr sz="3600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26624" y="4941168"/>
            <a:ext cx="11089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/>
            <a:r>
              <a:rPr lang="ru-RU" sz="2000" dirty="0">
                <a:latin typeface="Times New Roman"/>
                <a:ea typeface="Times New Roman"/>
              </a:rPr>
              <a:t>1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–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склад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заполнителя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(песка);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2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–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автопогрузчик;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3 –</a:t>
            </a:r>
            <a:r>
              <a:rPr lang="ru-RU" sz="2000" spc="-2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цементовоз;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4 –</a:t>
            </a:r>
            <a:r>
              <a:rPr lang="ru-RU" sz="2000" spc="-1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силос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цемента;</a:t>
            </a:r>
            <a:r>
              <a:rPr lang="ru-RU" sz="2000" spc="-5" dirty="0" smtClean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5 - силос</a:t>
            </a:r>
            <a:r>
              <a:rPr lang="ru-RU" sz="2000" spc="-10" dirty="0" smtClean="0">
                <a:latin typeface="Times New Roman"/>
                <a:ea typeface="Times New Roman"/>
              </a:rPr>
              <a:t> золы </a:t>
            </a:r>
            <a:r>
              <a:rPr lang="ru-RU" sz="2000" dirty="0" smtClean="0">
                <a:latin typeface="Times New Roman"/>
                <a:ea typeface="Times New Roman"/>
              </a:rPr>
              <a:t>V</a:t>
            </a:r>
            <a:r>
              <a:rPr lang="ru-RU" sz="2000" spc="-15" dirty="0" smtClean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=;</a:t>
            </a:r>
            <a:r>
              <a:rPr lang="ru-RU" sz="2000" spc="-5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6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–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шнековый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транспортер;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7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–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бункер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песка;</a:t>
            </a:r>
            <a:r>
              <a:rPr lang="ru-RU" sz="2000" spc="-5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8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–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ленточный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конвейер-дозатор;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9 –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скиповый</a:t>
            </a:r>
            <a:r>
              <a:rPr lang="ru-RU" sz="2000" spc="-15" dirty="0">
                <a:latin typeface="Times New Roman"/>
                <a:ea typeface="Times New Roman"/>
              </a:rPr>
              <a:t> </a:t>
            </a:r>
            <a:r>
              <a:rPr lang="ru-RU" sz="2000" spc="-10" dirty="0" smtClean="0">
                <a:latin typeface="Times New Roman"/>
                <a:ea typeface="Times New Roman"/>
              </a:rPr>
              <a:t>подъемник;</a:t>
            </a:r>
            <a:r>
              <a:rPr lang="ru-RU" sz="1800" dirty="0" smtClean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10</a:t>
            </a:r>
            <a:r>
              <a:rPr lang="ru-RU" sz="2000" spc="-15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–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бак-дозатор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цемента;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11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–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бак-дозатор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золы;</a:t>
            </a:r>
            <a:r>
              <a:rPr lang="ru-RU" sz="2000" spc="-1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12 –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бак-дозатор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воды;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endParaRPr lang="ru-RU" sz="2000" spc="-10" dirty="0" smtClean="0">
              <a:latin typeface="Times New Roman"/>
              <a:ea typeface="Times New Roman"/>
            </a:endParaRPr>
          </a:p>
          <a:p>
            <a:pPr marL="228600" algn="just"/>
            <a:r>
              <a:rPr lang="ru-RU" sz="2000" dirty="0" smtClean="0">
                <a:latin typeface="Times New Roman"/>
                <a:ea typeface="Times New Roman"/>
              </a:rPr>
              <a:t>13</a:t>
            </a:r>
            <a:r>
              <a:rPr lang="ru-RU" sz="2000" spc="-1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–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бак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дозатор</a:t>
            </a:r>
            <a:r>
              <a:rPr lang="ru-RU" sz="2000" spc="-2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химической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добавки; 14 – насос; 15 – </a:t>
            </a:r>
            <a:r>
              <a:rPr lang="ru-RU" sz="2000" dirty="0" err="1">
                <a:latin typeface="Times New Roman"/>
                <a:ea typeface="Times New Roman"/>
              </a:rPr>
              <a:t>бетоносмеситель</a:t>
            </a:r>
            <a:r>
              <a:rPr lang="ru-RU" sz="2000" dirty="0">
                <a:latin typeface="Times New Roman"/>
                <a:ea typeface="Times New Roman"/>
              </a:rPr>
              <a:t>; 16 – кабина оператора; 17 </a:t>
            </a:r>
            <a:r>
              <a:rPr lang="ru-RU" sz="2000" dirty="0" smtClean="0">
                <a:latin typeface="Times New Roman"/>
                <a:ea typeface="Times New Roman"/>
              </a:rPr>
              <a:t>– </a:t>
            </a:r>
            <a:r>
              <a:rPr lang="ru-RU" sz="2000" dirty="0" err="1" smtClean="0">
                <a:latin typeface="Times New Roman"/>
                <a:ea typeface="Times New Roman"/>
              </a:rPr>
              <a:t>автобетоносмеситель</a:t>
            </a:r>
            <a:r>
              <a:rPr lang="ru-RU" sz="2000" dirty="0" smtClean="0">
                <a:latin typeface="Times New Roman"/>
                <a:ea typeface="Times New Roman"/>
              </a:rPr>
              <a:t>.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5" name="Google Shape;118;p2"/>
          <p:cNvGrpSpPr/>
          <p:nvPr/>
        </p:nvGrpSpPr>
        <p:grpSpPr bwMode="auto">
          <a:xfrm>
            <a:off x="-18522" y="6358525"/>
            <a:ext cx="569906" cy="506843"/>
            <a:chOff x="-1" y="0"/>
            <a:chExt cx="569904" cy="506841"/>
          </a:xfrm>
        </p:grpSpPr>
        <p:sp>
          <p:nvSpPr>
            <p:cNvPr id="6" name="Google Shape;119;p2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" name="Google Shape;120;p2"/>
            <p:cNvSpPr txBox="1"/>
            <p:nvPr/>
          </p:nvSpPr>
          <p:spPr bwMode="auto">
            <a:xfrm>
              <a:off x="101754" y="153867"/>
              <a:ext cx="468149" cy="199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 panose="020B0604020202020204"/>
                <a:buNone/>
                <a:defRPr/>
              </a:pPr>
              <a:r>
                <a:rPr lang="ru-RU" dirty="0" smtClean="0"/>
                <a:t>10</a:t>
              </a:r>
              <a:endParaRPr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3"/>
            <a:ext cx="12192000" cy="3669555"/>
          </a:xfrm>
          <a:prstGeom prst="rect">
            <a:avLst/>
          </a:prstGeom>
        </p:spPr>
      </p:pic>
      <p:grpSp>
        <p:nvGrpSpPr>
          <p:cNvPr id="10" name="Google Shape;123;p2"/>
          <p:cNvGrpSpPr/>
          <p:nvPr/>
        </p:nvGrpSpPr>
        <p:grpSpPr bwMode="auto">
          <a:xfrm>
            <a:off x="18533" y="1052736"/>
            <a:ext cx="2624903" cy="97077"/>
            <a:chOff x="0" y="692501"/>
            <a:chExt cx="2624903" cy="97077"/>
          </a:xfrm>
        </p:grpSpPr>
        <p:sp>
          <p:nvSpPr>
            <p:cNvPr id="11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2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3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4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5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02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8" name="Google Shape;118;p2"/>
          <p:cNvGrpSpPr/>
          <p:nvPr/>
        </p:nvGrpSpPr>
        <p:grpSpPr bwMode="auto">
          <a:xfrm>
            <a:off x="-18522" y="6358525"/>
            <a:ext cx="542262" cy="506843"/>
            <a:chOff x="-1" y="0"/>
            <a:chExt cx="542260" cy="506841"/>
          </a:xfrm>
        </p:grpSpPr>
        <p:sp>
          <p:nvSpPr>
            <p:cNvPr id="119" name="Google Shape;119;p2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 panose="020B0604020202020204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</a:rPr>
                <a:t>6</a:t>
              </a:r>
              <a:endParaRPr dirty="0"/>
            </a:p>
          </p:txBody>
        </p:sp>
      </p:grpSp>
      <p:grpSp>
        <p:nvGrpSpPr>
          <p:cNvPr id="8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9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0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1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2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3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sp>
        <p:nvSpPr>
          <p:cNvPr id="17" name="Google Shape;117;p2"/>
          <p:cNvSpPr txBox="1"/>
          <p:nvPr/>
        </p:nvSpPr>
        <p:spPr bwMode="auto">
          <a:xfrm>
            <a:off x="486685" y="1086776"/>
            <a:ext cx="6329396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– 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ктивный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имич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дифик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бция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epx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лкив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приводит к уплотнению.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фф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тифик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выш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длины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пи, 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тифик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длин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 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льш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cxo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лкив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длить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ocpe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п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тви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льш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pa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возникает </a:t>
            </a:r>
            <a:r>
              <a:rPr lang="ru-RU" sz="16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</a:t>
            </a: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сдвигу, которое предопределяет высокую текучесть смеси, </a:t>
            </a:r>
            <a:r>
              <a:rPr lang="ru-RU" sz="16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повышенную </a:t>
            </a: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вязкость, которая обеспечивает стабильность и </a:t>
            </a:r>
            <a:r>
              <a:rPr lang="ru-RU" sz="16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связность смеси</a:t>
            </a: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1" y="1356900"/>
            <a:ext cx="3798827" cy="3922472"/>
          </a:xfrm>
          <a:prstGeom prst="rect">
            <a:avLst/>
          </a:prstGeom>
        </p:spPr>
      </p:pic>
      <p:sp>
        <p:nvSpPr>
          <p:cNvPr id="15" name="Google Shape;116;p2"/>
          <p:cNvSpPr txBox="1"/>
          <p:nvPr/>
        </p:nvSpPr>
        <p:spPr bwMode="auto">
          <a:xfrm>
            <a:off x="191344" y="158657"/>
            <a:ext cx="12000656" cy="126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потенциала в системе </a:t>
            </a:r>
          </a:p>
          <a:p>
            <a:pPr algn="ctr">
              <a:defRPr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цемент-мелкий заполнитель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4" y="4581128"/>
            <a:ext cx="6054289" cy="1931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8;p2"/>
          <p:cNvGrpSpPr/>
          <p:nvPr/>
        </p:nvGrpSpPr>
        <p:grpSpPr bwMode="auto">
          <a:xfrm>
            <a:off x="-18522" y="6358525"/>
            <a:ext cx="542262" cy="506843"/>
            <a:chOff x="-1" y="0"/>
            <a:chExt cx="542260" cy="506841"/>
          </a:xfrm>
        </p:grpSpPr>
        <p:sp>
          <p:nvSpPr>
            <p:cNvPr id="6" name="Google Shape;119;p2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" name="Google Shape;120;p2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 panose="020B0604020202020204"/>
                <a:buNone/>
                <a:defRPr/>
              </a:pPr>
              <a:r>
                <a:rPr lang="ru-RU" sz="1200" dirty="0" smtClean="0">
                  <a:solidFill>
                    <a:schemeClr val="tx1"/>
                  </a:solidFill>
                </a:rPr>
                <a:t>7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9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0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1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2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3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sp>
        <p:nvSpPr>
          <p:cNvPr id="20" name="Google Shape;116;p2"/>
          <p:cNvSpPr txBox="1"/>
          <p:nvPr/>
        </p:nvSpPr>
        <p:spPr bwMode="auto">
          <a:xfrm>
            <a:off x="1294463" y="-99392"/>
            <a:ext cx="5760640" cy="141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endParaRPr sz="3600" dirty="0">
              <a:solidFill>
                <a:srgbClr val="8F00FF"/>
              </a:solidFill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8F00FF"/>
                </a:solidFill>
              </a:rPr>
              <a:t>РЫНОК</a:t>
            </a:r>
            <a:endParaRPr sz="3600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117;p2"/>
              <p:cNvSpPr txBox="1"/>
              <p:nvPr/>
            </p:nvSpPr>
            <p:spPr bwMode="auto">
              <a:xfrm>
                <a:off x="631579" y="1238629"/>
                <a:ext cx="6325549" cy="5016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457200" indent="-457200">
                  <a:buClr>
                    <a:srgbClr val="1B1B1B"/>
                  </a:buClr>
                  <a:buSzPts val="1600"/>
                  <a:buAutoNum type="arabicPeriod"/>
                </a:pPr>
                <a:r>
                  <a:rPr lang="ru-RU" sz="2000" dirty="0">
                    <a:solidFill>
                      <a:schemeClr val="tx1"/>
                    </a:solidFill>
                    <a:sym typeface="Arial" panose="020B0604020202020204"/>
                  </a:rPr>
                  <a:t>ТАМ </a:t>
                </a:r>
              </a:p>
              <a:p>
                <a:pPr>
                  <a:buClr>
                    <a:srgbClr val="1B1B1B"/>
                  </a:buClr>
                  <a:buSzPts val="1600"/>
                </a:pPr>
                <a:r>
                  <a:rPr lang="ru-RU" sz="2000" dirty="0">
                    <a:solidFill>
                      <a:schemeClr val="tx1"/>
                    </a:solidFill>
                    <a:sym typeface="Arial" panose="020B0604020202020204"/>
                  </a:rPr>
                  <a:t>- ОБЩИЙ РЫНОК:</a:t>
                </a:r>
              </a:p>
              <a:p>
                <a:pPr lvl="8" rtl="0">
                  <a:buClr>
                    <a:srgbClr val="1B1B1B"/>
                  </a:buClr>
                  <a:buSzPts val="1600"/>
                </a:pPr>
                <a:r>
                  <a:rPr lang="ru-RU" sz="2000" dirty="0">
                    <a:solidFill>
                      <a:schemeClr val="tx1"/>
                    </a:solidFill>
                    <a:sym typeface="Arial" panose="020B0604020202020204"/>
                  </a:rPr>
                  <a:t> 2000 девелоперов в России*40 000 тыс.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  <a:sym typeface="Arial" panose="020B0604020202020204"/>
                          </a:rPr>
                          <m:t>м</m:t>
                        </m:r>
                      </m:e>
                      <m:sup>
                        <m:r>
                          <a:rPr lang="ru-RU" sz="2000" i="1">
                            <a:latin typeface="Cambria Math"/>
                            <a:sym typeface="Arial" panose="020B0604020202020204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chemeClr val="tx1"/>
                    </a:solidFill>
                    <a:sym typeface="Arial" panose="020B0604020202020204"/>
                  </a:rPr>
                  <a:t>*5 000= 400 000 000 000 руб.</a:t>
                </a:r>
              </a:p>
              <a:p>
                <a:pPr lvl="8" rtl="0">
                  <a:buClr>
                    <a:srgbClr val="1B1B1B"/>
                  </a:buClr>
                  <a:buSzPts val="1600"/>
                </a:pPr>
                <a:endParaRPr lang="ru-RU" sz="2000" dirty="0">
                  <a:solidFill>
                    <a:schemeClr val="tx1"/>
                  </a:solidFill>
                  <a:sym typeface="Arial" panose="020B0604020202020204"/>
                </a:endParaRPr>
              </a:p>
              <a:p>
                <a:pPr lvl="8" rtl="0">
                  <a:buClr>
                    <a:srgbClr val="1B1B1B"/>
                  </a:buClr>
                  <a:buSzPts val="1600"/>
                </a:pPr>
                <a:r>
                  <a:rPr lang="ru-RU" sz="2000" dirty="0">
                    <a:solidFill>
                      <a:schemeClr val="tx1"/>
                    </a:solidFill>
                    <a:sym typeface="Arial" panose="020B0604020202020204"/>
                  </a:rPr>
                  <a:t>2. SAM</a:t>
                </a:r>
              </a:p>
              <a:p>
                <a:pPr lvl="8" rtl="0">
                  <a:buClr>
                    <a:srgbClr val="1B1B1B"/>
                  </a:buClr>
                  <a:buSzPts val="1600"/>
                </a:pPr>
                <a:r>
                  <a:rPr lang="ru-RU" sz="2000" dirty="0">
                    <a:solidFill>
                      <a:schemeClr val="tx1"/>
                    </a:solidFill>
                    <a:sym typeface="Arial" panose="020B0604020202020204"/>
                  </a:rPr>
                  <a:t>- ПОТЕНЦИАЛЬНЫЙ ОБЪЕМ РЫНКА:</a:t>
                </a:r>
              </a:p>
              <a:p>
                <a:pPr lvl="8" rtl="0">
                  <a:buClr>
                    <a:srgbClr val="1B1B1B"/>
                  </a:buClr>
                  <a:buSzPts val="1600"/>
                </a:pPr>
                <a:r>
                  <a:rPr lang="ru-RU" sz="2000" dirty="0">
                    <a:sym typeface="Arial" panose="020B0604020202020204"/>
                  </a:rPr>
                  <a:t>320 девелоперов в России*12 000 тыс.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  <a:sym typeface="Arial" panose="020B0604020202020204"/>
                          </a:rPr>
                          <m:t>м</m:t>
                        </m:r>
                      </m:e>
                      <m:sup>
                        <m:r>
                          <a:rPr lang="ru-RU" sz="2000" i="1">
                            <a:latin typeface="Cambria Math"/>
                            <a:sym typeface="Arial" panose="020B0604020202020204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>
                    <a:sym typeface="Arial" panose="020B0604020202020204"/>
                  </a:rPr>
                  <a:t>*5 000=</a:t>
                </a:r>
              </a:p>
              <a:p>
                <a:pPr lvl="8" rtl="0">
                  <a:buClr>
                    <a:srgbClr val="1B1B1B"/>
                  </a:buClr>
                  <a:buSzPts val="1600"/>
                </a:pPr>
                <a:r>
                  <a:rPr lang="ru-RU" sz="2000" dirty="0">
                    <a:sym typeface="Arial" panose="020B0604020202020204"/>
                  </a:rPr>
                  <a:t>19 200 000 000  руб.</a:t>
                </a:r>
              </a:p>
              <a:p>
                <a:pPr lvl="8" rtl="0">
                  <a:buClr>
                    <a:srgbClr val="1B1B1B"/>
                  </a:buClr>
                  <a:buSzPts val="1600"/>
                </a:pPr>
                <a:endParaRPr lang="ru-RU" sz="2000" dirty="0">
                  <a:solidFill>
                    <a:schemeClr val="tx1"/>
                  </a:solidFill>
                </a:endParaRPr>
              </a:p>
              <a:p>
                <a:pPr lvl="8" rtl="0"/>
                <a:r>
                  <a:rPr lang="ru-RU" sz="2000" dirty="0">
                    <a:solidFill>
                      <a:schemeClr val="tx1"/>
                    </a:solidFill>
                  </a:rPr>
                  <a:t>3.</a:t>
                </a:r>
                <a:r>
                  <a:rPr lang="ru-RU" sz="2000" dirty="0">
                    <a:solidFill>
                      <a:schemeClr val="tx1"/>
                    </a:solidFill>
                    <a:sym typeface="Arial" panose="020B0604020202020204"/>
                  </a:rPr>
                  <a:t> S</a:t>
                </a:r>
                <a:r>
                  <a:rPr lang="en-US" sz="2000" dirty="0">
                    <a:solidFill>
                      <a:schemeClr val="tx1"/>
                    </a:solidFill>
                    <a:sym typeface="Arial" panose="020B0604020202020204"/>
                  </a:rPr>
                  <a:t>O</a:t>
                </a:r>
                <a:r>
                  <a:rPr lang="ru-RU" sz="2000" dirty="0">
                    <a:solidFill>
                      <a:schemeClr val="tx1"/>
                    </a:solidFill>
                    <a:sym typeface="Arial" panose="020B0604020202020204"/>
                  </a:rPr>
                  <a:t>M </a:t>
                </a:r>
              </a:p>
              <a:p>
                <a:pPr lvl="8" rtl="0"/>
                <a:r>
                  <a:rPr lang="ru-RU" sz="2000" dirty="0">
                    <a:solidFill>
                      <a:schemeClr val="tx1"/>
                    </a:solidFill>
                    <a:sym typeface="Arial" panose="020B0604020202020204"/>
                  </a:rPr>
                  <a:t>- ДОСТИЖИМЫЙ ОБЪЕМ РЫНКА:</a:t>
                </a:r>
              </a:p>
              <a:p>
                <a:pPr lvl="8" rtl="0">
                  <a:buClr>
                    <a:srgbClr val="1B1B1B"/>
                  </a:buClr>
                  <a:buSzPts val="1600"/>
                </a:pPr>
                <a:r>
                  <a:rPr lang="ru-RU" sz="2000" dirty="0">
                    <a:sym typeface="Arial" panose="020B0604020202020204"/>
                  </a:rPr>
                  <a:t>30 девелоперов в России*1 200 тыс.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  <a:sym typeface="Arial" panose="020B0604020202020204"/>
                          </a:rPr>
                          <m:t>м</m:t>
                        </m:r>
                      </m:e>
                      <m:sup>
                        <m:r>
                          <a:rPr lang="ru-RU" sz="2000" i="1">
                            <a:latin typeface="Cambria Math"/>
                            <a:sym typeface="Arial" panose="020B0604020202020204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>
                    <a:sym typeface="Arial" panose="020B0604020202020204"/>
                  </a:rPr>
                  <a:t>*5 000= </a:t>
                </a:r>
                <a:endParaRPr lang="ru-RU" sz="2000" dirty="0" smtClean="0">
                  <a:sym typeface="Arial" panose="020B0604020202020204"/>
                </a:endParaRPr>
              </a:p>
              <a:p>
                <a:pPr lvl="8" rtl="0">
                  <a:buClr>
                    <a:srgbClr val="1B1B1B"/>
                  </a:buClr>
                  <a:buSzPts val="1600"/>
                </a:pPr>
                <a:r>
                  <a:rPr lang="ru-RU" sz="2000" dirty="0" smtClean="0">
                    <a:sym typeface="Arial" panose="020B0604020202020204"/>
                  </a:rPr>
                  <a:t>180 </a:t>
                </a:r>
                <a:r>
                  <a:rPr lang="ru-RU" sz="2000" dirty="0">
                    <a:sym typeface="Arial" panose="020B0604020202020204"/>
                  </a:rPr>
                  <a:t>000 000 руб.</a:t>
                </a:r>
              </a:p>
              <a:p>
                <a:pPr lvl="8" rtl="0"/>
                <a:endParaRPr lang="ru-RU" sz="2000" dirty="0" smtClean="0">
                  <a:solidFill>
                    <a:schemeClr val="tx1"/>
                  </a:solidFill>
                  <a:sym typeface="Arial" panose="020B0604020202020204"/>
                </a:endParaRPr>
              </a:p>
              <a:p>
                <a:pPr lvl="8" rtl="0"/>
                <a:endParaRPr lang="ru-RU" sz="2000" dirty="0">
                  <a:solidFill>
                    <a:schemeClr val="tx1"/>
                  </a:solidFill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22" name="Google Shape;117;p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579" y="1238629"/>
                <a:ext cx="6325549" cy="5016718"/>
              </a:xfrm>
              <a:prstGeom prst="rect">
                <a:avLst/>
              </a:prstGeom>
              <a:blipFill rotWithShape="0">
                <a:blip r:embed="rId2"/>
                <a:stretch>
                  <a:fillRect l="-1736" t="-4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Овал 22"/>
          <p:cNvSpPr/>
          <p:nvPr/>
        </p:nvSpPr>
        <p:spPr bwMode="auto">
          <a:xfrm>
            <a:off x="7536160" y="1844824"/>
            <a:ext cx="3657600" cy="3678865"/>
          </a:xfrm>
          <a:prstGeom prst="ellipse">
            <a:avLst/>
          </a:prstGeom>
          <a:solidFill>
            <a:srgbClr val="DAF8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Google Shape;244;p28"/>
          <p:cNvSpPr/>
          <p:nvPr/>
        </p:nvSpPr>
        <p:spPr bwMode="auto">
          <a:xfrm>
            <a:off x="7834033" y="2517253"/>
            <a:ext cx="3061853" cy="30064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 sz="9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" name="Google Shape;245;p28"/>
          <p:cNvSpPr/>
          <p:nvPr/>
        </p:nvSpPr>
        <p:spPr bwMode="auto">
          <a:xfrm>
            <a:off x="8237611" y="3237689"/>
            <a:ext cx="2254695" cy="2286000"/>
          </a:xfrm>
          <a:prstGeom prst="ellipse">
            <a:avLst/>
          </a:prstGeom>
          <a:solidFill>
            <a:srgbClr val="E95807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 sz="9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" name="Google Shape;247;p28"/>
          <p:cNvSpPr txBox="1"/>
          <p:nvPr/>
        </p:nvSpPr>
        <p:spPr bwMode="auto">
          <a:xfrm>
            <a:off x="8254049" y="1923745"/>
            <a:ext cx="2069550" cy="538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TAM</a:t>
            </a:r>
            <a:endParaRPr sz="16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algn="ctr"/>
            <a:endParaRPr sz="16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" name="Google Shape;248;p28"/>
          <p:cNvSpPr txBox="1"/>
          <p:nvPr/>
        </p:nvSpPr>
        <p:spPr bwMode="auto">
          <a:xfrm>
            <a:off x="8272955" y="2698816"/>
            <a:ext cx="2043900" cy="538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SAM</a:t>
            </a:r>
            <a:endParaRPr sz="16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algn="ctr"/>
            <a:endParaRPr sz="16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" name="Google Shape;249;p28"/>
          <p:cNvSpPr txBox="1"/>
          <p:nvPr/>
        </p:nvSpPr>
        <p:spPr bwMode="auto">
          <a:xfrm>
            <a:off x="8486480" y="3595803"/>
            <a:ext cx="1616850" cy="538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SOM</a:t>
            </a:r>
            <a:endParaRPr sz="16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algn="ctr"/>
            <a:endParaRPr sz="16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5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6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sp>
        <p:nvSpPr>
          <p:cNvPr id="10" name="Google Shape;116;p2"/>
          <p:cNvSpPr txBox="1"/>
          <p:nvPr/>
        </p:nvSpPr>
        <p:spPr bwMode="auto">
          <a:xfrm>
            <a:off x="2135560" y="-171400"/>
            <a:ext cx="5760640" cy="141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endParaRPr sz="3600" dirty="0">
              <a:solidFill>
                <a:srgbClr val="8F00FF"/>
              </a:solidFill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8F00FF"/>
                </a:solidFill>
              </a:rPr>
              <a:t>БИЗНЕС-МОДЕЛЬ</a:t>
            </a:r>
            <a:endParaRPr sz="3600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131" y="4232951"/>
            <a:ext cx="3459834" cy="13811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615" y="4382739"/>
            <a:ext cx="3248066" cy="11266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021" y="1381995"/>
            <a:ext cx="1695287" cy="27461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581" y="1381995"/>
            <a:ext cx="1603387" cy="16622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615" y="1475581"/>
            <a:ext cx="1515225" cy="25637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894" y="1475581"/>
            <a:ext cx="1421787" cy="14957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95421" y="1475581"/>
            <a:ext cx="1205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Основные партнёры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4046" y="1466727"/>
            <a:ext cx="1542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Основные процессы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78244" y="1955633"/>
            <a:ext cx="14618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Консалтинг (оказание услуг по внедрению технологии)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578" y="3106481"/>
            <a:ext cx="1603387" cy="10217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894" y="3180872"/>
            <a:ext cx="1443462" cy="85900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10693" y="3106340"/>
            <a:ext cx="1385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Основные ресурсы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8351" y="3626153"/>
            <a:ext cx="19480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Интеллектуальные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Запрос на </a:t>
            </a:r>
            <a:r>
              <a:rPr lang="ru-RU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лабор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03334" y="4343895"/>
            <a:ext cx="28070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Структура затрат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87426" y="4701826"/>
            <a:ext cx="32282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Маркетинг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продажи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Исследования и разработки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9745" y="1955633"/>
            <a:ext cx="16923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Компании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строительные.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Компании производящие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бетон.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2144" y="3814417"/>
            <a:ext cx="3462828" cy="184115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3937" y="1273636"/>
            <a:ext cx="1699916" cy="242544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2144" y="1273635"/>
            <a:ext cx="1716521" cy="127879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2144" y="2614920"/>
            <a:ext cx="1718657" cy="113700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4094" y="1368902"/>
            <a:ext cx="1603387" cy="42866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474" y="1517008"/>
            <a:ext cx="1402627" cy="403379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877" y="3945291"/>
            <a:ext cx="3176617" cy="16055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948" y="1368902"/>
            <a:ext cx="1482234" cy="22467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524" y="2667761"/>
            <a:ext cx="1547670" cy="103132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5510" y="1690456"/>
            <a:ext cx="16480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Консультации по внедрению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Анализ установки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67270" y="1280386"/>
            <a:ext cx="14136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Отношения с клиентами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60231" y="2652327"/>
            <a:ext cx="1814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Каналы продаж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94318" y="400099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Потоки доходов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68472" y="4341463"/>
            <a:ext cx="23118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Применение технологии (продажа лицензии)</a:t>
            </a:r>
            <a:endParaRPr lang="ru-RU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7505279" y="2894838"/>
            <a:ext cx="14710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Заключение </a:t>
            </a:r>
            <a:r>
              <a:rPr lang="ru-RU" sz="1200" dirty="0" smtClean="0"/>
              <a:t>договоров </a:t>
            </a:r>
            <a:r>
              <a:rPr lang="ru-RU" sz="1200" dirty="0"/>
              <a:t>с </a:t>
            </a:r>
            <a:r>
              <a:rPr lang="ru-RU" sz="1200" dirty="0" smtClean="0"/>
              <a:t>производителями бетона</a:t>
            </a:r>
            <a:endParaRPr lang="ru-RU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9292818" y="1882931"/>
            <a:ext cx="16923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Компании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строительные.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Компании производящие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бетон.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98114" y="1359711"/>
            <a:ext cx="1470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Сегменты потребителей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23546" y="1651710"/>
            <a:ext cx="1611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Предлагаемая ценность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72137" y="2334350"/>
            <a:ext cx="15268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Высокие </a:t>
            </a:r>
            <a:r>
              <a:rPr lang="ru-RU" sz="1200" dirty="0"/>
              <a:t>темпы возведения жилых </a:t>
            </a:r>
            <a:r>
              <a:rPr lang="ru-RU" sz="1200" dirty="0" smtClean="0"/>
              <a:t>зданий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Прочность бетона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Бесшумность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Сокращение затрат на строительство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5612" y="1277881"/>
            <a:ext cx="1716521" cy="127879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991" y="1330722"/>
            <a:ext cx="1547671" cy="118368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413647" y="1841959"/>
            <a:ext cx="1648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Консультации по </a:t>
            </a:r>
            <a:r>
              <a:rPr lang="ru-RU" sz="1200" dirty="0" smtClean="0"/>
              <a:t>внедрению</a:t>
            </a:r>
            <a:endParaRPr lang="ru-RU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7570738" y="1284632"/>
            <a:ext cx="14136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Отношения с клиентами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5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6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sp>
        <p:nvSpPr>
          <p:cNvPr id="10" name="Google Shape;116;p2"/>
          <p:cNvSpPr txBox="1"/>
          <p:nvPr/>
        </p:nvSpPr>
        <p:spPr bwMode="auto">
          <a:xfrm>
            <a:off x="3071664" y="81713"/>
            <a:ext cx="5760640" cy="141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endParaRPr sz="3600" dirty="0">
              <a:solidFill>
                <a:srgbClr val="8F00FF"/>
              </a:solidFill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8F00FF"/>
                </a:solidFill>
              </a:rPr>
              <a:t>ФИНАНСОВАЯ МОДЕЛЬ</a:t>
            </a:r>
            <a:endParaRPr sz="3600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dirty="0"/>
          </a:p>
        </p:txBody>
      </p:sp>
      <p:graphicFrame>
        <p:nvGraphicFramePr>
          <p:cNvPr id="51" name="Table 272"/>
          <p:cNvGraphicFramePr/>
          <p:nvPr>
            <p:extLst/>
          </p:nvPr>
        </p:nvGraphicFramePr>
        <p:xfrm>
          <a:off x="551384" y="1556792"/>
          <a:ext cx="5740861" cy="4708893"/>
        </p:xfrm>
        <a:graphic>
          <a:graphicData uri="http://schemas.openxmlformats.org/drawingml/2006/table">
            <a:tbl>
              <a:tblPr/>
              <a:tblGrid>
                <a:gridCol w="2521687"/>
                <a:gridCol w="1073058"/>
                <a:gridCol w="1073058"/>
                <a:gridCol w="1073058"/>
              </a:tblGrid>
              <a:tr h="286859"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3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20B0604020202020204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20B0604020202020204" charset="0"/>
                          <a:ea typeface="Proxima Nova Bold"/>
                          <a:cs typeface="Proxima Nova Bold"/>
                          <a:sym typeface="Proxima Nova Bold"/>
                        </a:rPr>
                        <a:t>2023</a:t>
                      </a:r>
                      <a:endParaRPr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20B0604020202020204" charset="0"/>
                        <a:ea typeface="Proxima Nova Bold"/>
                        <a:cs typeface="Proxima Nova Bold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sz="13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20B0604020202020204" charset="0"/>
                          <a:ea typeface="Proxima Nova Bold"/>
                          <a:cs typeface="Proxima Nova Bold"/>
                          <a:sym typeface="Proxima Nova Bold"/>
                        </a:rPr>
                        <a:t>2</a:t>
                      </a: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20B0604020202020204" charset="0"/>
                          <a:ea typeface="Proxima Nova Bold"/>
                          <a:cs typeface="Proxima Nova Bold"/>
                          <a:sym typeface="Proxima Nova Bold"/>
                        </a:rPr>
                        <a:t>024</a:t>
                      </a:r>
                      <a:endParaRPr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20B0604020202020204" charset="0"/>
                        <a:ea typeface="Proxima Nova Bold"/>
                        <a:cs typeface="Proxima Nova Bold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tserrat" panose="020B0604020202020204" charset="0"/>
                          <a:ea typeface="Proxima Nova Bold"/>
                          <a:cs typeface="Proxima Nova Bold"/>
                          <a:sym typeface="Proxima Nova Bold"/>
                        </a:rPr>
                        <a:t>2025</a:t>
                      </a:r>
                      <a:endParaRPr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anose="020B0604020202020204" charset="0"/>
                        <a:ea typeface="Proxima Nova Bold"/>
                        <a:cs typeface="Proxima Nova Bold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00"/>
                    </a:solidFill>
                  </a:tcPr>
                </a:tc>
              </a:tr>
              <a:tr h="286807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Объем продаж, ед.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40</a:t>
                      </a:r>
                      <a: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 000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43 000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47 000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300430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Количество к</a:t>
                      </a: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лиентов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30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40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60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300430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Средний чек, </a:t>
                      </a:r>
                      <a:r>
                        <a:rPr lang="ru-RU"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руб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56 000 000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60 200 000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65 800 000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286807">
                <a:tc>
                  <a:txBody>
                    <a:bodyPr/>
                    <a:lstStyle/>
                    <a:p>
                      <a:pPr lvl="0" defTabSz="914400">
                        <a:defRPr sz="27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286807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Выручка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, </a:t>
                      </a: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тыс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. </a:t>
                      </a: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руб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.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200 000 000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Bold"/>
                        <a:cs typeface="Times New Roman" panose="02020603050405020304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215 000 000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Bold"/>
                        <a:cs typeface="Times New Roman" panose="02020603050405020304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235 000 000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Bold"/>
                        <a:cs typeface="Times New Roman" panose="02020603050405020304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286807">
                <a:tc>
                  <a:txBody>
                    <a:bodyPr/>
                    <a:lstStyle/>
                    <a:p>
                      <a:pPr lvl="0" defTabSz="914400">
                        <a:defRPr sz="27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286807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Расходы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, </a:t>
                      </a: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тыс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. </a:t>
                      </a: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руб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.</a:t>
                      </a: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, в </a:t>
                      </a:r>
                      <a:r>
                        <a:rPr lang="ru-RU"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т.ч</a:t>
                      </a: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.: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Bold"/>
                        <a:cs typeface="Times New Roman" panose="02020603050405020304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Bold"/>
                        <a:cs typeface="Times New Roman" panose="02020603050405020304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Bold"/>
                        <a:cs typeface="Times New Roman" panose="02020603050405020304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Bold"/>
                        <a:cs typeface="Times New Roman" panose="02020603050405020304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286807">
                <a:tc>
                  <a:txBody>
                    <a:bodyPr/>
                    <a:lstStyle/>
                    <a:p>
                      <a:pPr marL="0" lvl="8" indent="136525" algn="l" defTabSz="914400">
                        <a:buFontTx/>
                        <a:buNone/>
                        <a:defRPr sz="1800"/>
                      </a:pP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Переменные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, </a:t>
                      </a: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тыс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. </a:t>
                      </a: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руб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.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38 000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40 850 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44 650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286807">
                <a:tc>
                  <a:txBody>
                    <a:bodyPr/>
                    <a:lstStyle/>
                    <a:p>
                      <a:pPr marL="0" lvl="6" indent="136525" algn="l" defTabSz="914400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sz="11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Постоянные</a:t>
                      </a:r>
                      <a:r>
                        <a:rPr sz="11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, </a:t>
                      </a:r>
                      <a:r>
                        <a:rPr sz="11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тыс</a:t>
                      </a:r>
                      <a:r>
                        <a:rPr sz="11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. </a:t>
                      </a:r>
                      <a:r>
                        <a:rPr sz="1100" b="0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руб</a:t>
                      </a:r>
                      <a:r>
                        <a:rPr sz="1100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.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1 470 920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1 581 239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1 728 331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286807">
                <a:tc>
                  <a:txBody>
                    <a:bodyPr/>
                    <a:lstStyle/>
                    <a:p>
                      <a:pPr lvl="0" defTabSz="914400">
                        <a:defRPr sz="27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1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379490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Операционная прибыль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, </a:t>
                      </a: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тыс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. </a:t>
                      </a:r>
                      <a:r>
                        <a:rPr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руб</a:t>
                      </a:r>
                      <a:r>
                        <a:rPr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.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198 529 080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Bold"/>
                        <a:cs typeface="Times New Roman" panose="02020603050405020304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213 418 761 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Bold"/>
                        <a:cs typeface="Times New Roman" panose="02020603050405020304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Bold"/>
                          <a:cs typeface="Times New Roman" panose="02020603050405020304" pitchFamily="18" charset="0"/>
                          <a:sym typeface="Proxima Nova Bold"/>
                        </a:rPr>
                        <a:t>234 705 800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Bold"/>
                        <a:cs typeface="Times New Roman" panose="02020603050405020304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286807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Маржа</a:t>
                      </a:r>
                      <a:r>
                        <a:rPr sz="11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, %</a:t>
                      </a: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 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1,45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1,33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1,22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6807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</a:tr>
              <a:tr h="286807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Активы, </a:t>
                      </a:r>
                      <a:r>
                        <a:rPr lang="ru-RU"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тыс.руб</a:t>
                      </a: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.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 00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0 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</a:tr>
              <a:tr h="286807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Кредиты, займы, </a:t>
                      </a:r>
                      <a:r>
                        <a:rPr lang="ru-RU"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тыс.руб</a:t>
                      </a: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Proxima Nova Regular"/>
                          <a:cs typeface="Times New Roman" panose="02020603050405020304" pitchFamily="18" charset="0"/>
                          <a:sym typeface="Proxima Nova Regular"/>
                        </a:rPr>
                        <a:t>.</a:t>
                      </a: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endParaRPr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Proxima Nova Regular"/>
                        <a:cs typeface="Times New Roman" panose="02020603050405020304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11" name="Google Shape;123;p2"/>
          <p:cNvGrpSpPr/>
          <p:nvPr/>
        </p:nvGrpSpPr>
        <p:grpSpPr bwMode="auto">
          <a:xfrm rot="10800000">
            <a:off x="9095148" y="6261448"/>
            <a:ext cx="2624903" cy="97077"/>
            <a:chOff x="0" y="692501"/>
            <a:chExt cx="2624903" cy="97077"/>
          </a:xfrm>
        </p:grpSpPr>
        <p:sp>
          <p:nvSpPr>
            <p:cNvPr id="12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3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4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5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6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8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5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6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sp>
        <p:nvSpPr>
          <p:cNvPr id="10" name="Google Shape;116;p2"/>
          <p:cNvSpPr txBox="1"/>
          <p:nvPr/>
        </p:nvSpPr>
        <p:spPr bwMode="auto">
          <a:xfrm>
            <a:off x="2684289" y="116632"/>
            <a:ext cx="6912768" cy="196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endParaRPr sz="3600" dirty="0">
              <a:solidFill>
                <a:srgbClr val="8F00FF"/>
              </a:solidFill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8F00FF"/>
                </a:solidFill>
              </a:rPr>
              <a:t>СОЦИАЛЬНО-ЗНАЧИМЫЙ ЭФФЕКТ</a:t>
            </a:r>
            <a:endParaRPr lang="ru-RU" sz="3600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04286"/>
              </p:ext>
            </p:extLst>
          </p:nvPr>
        </p:nvGraphicFramePr>
        <p:xfrm>
          <a:off x="1775520" y="2446913"/>
          <a:ext cx="8128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F00FF"/>
                          </a:solidFill>
                        </a:rPr>
                        <a:t>КАЧЕСТВЕННЫЙ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F00FF"/>
                          </a:solidFill>
                        </a:rPr>
                        <a:t>КОЛИЧЕСТВЕННЫЙ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Повышение надежности строительных</a:t>
                      </a:r>
                      <a:r>
                        <a:rPr lang="ru-RU" sz="2400" baseline="0" dirty="0" smtClean="0"/>
                        <a:t> материалов для возведения </a:t>
                      </a:r>
                      <a:r>
                        <a:rPr lang="ru-RU" sz="2400" baseline="0" smtClean="0"/>
                        <a:t>жилых зданий.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Срок службы</a:t>
                      </a:r>
                      <a:r>
                        <a:rPr lang="ru-RU" sz="2400" baseline="0" dirty="0" smtClean="0"/>
                        <a:t> бетонных покрытий увеличится на 20 лет.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уровня безопасности конструкций.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Снижение затрат на строительство на 15%.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9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0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1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2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3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sp>
        <p:nvSpPr>
          <p:cNvPr id="18" name="Google Shape;116;p2"/>
          <p:cNvSpPr txBox="1"/>
          <p:nvPr/>
        </p:nvSpPr>
        <p:spPr bwMode="auto">
          <a:xfrm>
            <a:off x="246974" y="943446"/>
            <a:ext cx="6992203" cy="141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endParaRPr sz="3600" dirty="0">
              <a:solidFill>
                <a:srgbClr val="8F00FF"/>
              </a:solidFill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8F00FF"/>
                </a:solidFill>
              </a:rPr>
              <a:t>ЗАПРОС НА ПОДДЕРЖКУ</a:t>
            </a:r>
            <a:endParaRPr sz="3600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dirty="0"/>
          </a:p>
        </p:txBody>
      </p:sp>
      <p:sp>
        <p:nvSpPr>
          <p:cNvPr id="19" name="Google Shape;117;p2"/>
          <p:cNvSpPr txBox="1"/>
          <p:nvPr/>
        </p:nvSpPr>
        <p:spPr bwMode="auto">
          <a:xfrm>
            <a:off x="983814" y="2852936"/>
            <a:ext cx="499040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ru-RU" sz="1600" dirty="0">
                <a:solidFill>
                  <a:srgbClr val="8F00FF"/>
                </a:solidFill>
              </a:rPr>
              <a:t>ФИНАНСОВЫЙ (ГРАНТ ФСИ _ИНВЕСТИЦИИ)</a:t>
            </a:r>
            <a:endParaRPr dirty="0"/>
          </a:p>
          <a:p>
            <a: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endParaRPr lang="ru-RU" sz="1600" dirty="0">
              <a:solidFill>
                <a:srgbClr val="8F00FF"/>
              </a:solidFill>
            </a:endParaRPr>
          </a:p>
          <a:p>
            <a: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endParaRPr lang="ru-RU" sz="1600" dirty="0">
              <a:solidFill>
                <a:srgbClr val="8F00FF"/>
              </a:solidFill>
            </a:endParaRPr>
          </a:p>
          <a:p>
            <a: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ru-RU" sz="1600" dirty="0">
                <a:solidFill>
                  <a:srgbClr val="8F00FF"/>
                </a:solidFill>
              </a:rPr>
              <a:t>ПАРТНЕРСКИЙ (ПРОДВИЖЕНИЕ)</a:t>
            </a:r>
            <a:endParaRPr dirty="0"/>
          </a:p>
          <a:p>
            <a: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endParaRPr lang="ru-RU" sz="1600" dirty="0">
              <a:solidFill>
                <a:srgbClr val="8F00FF"/>
              </a:solidFill>
            </a:endParaRPr>
          </a:p>
          <a:p>
            <a: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endParaRPr lang="ru-RU" sz="1600" dirty="0">
              <a:solidFill>
                <a:srgbClr val="8F00FF"/>
              </a:solidFill>
            </a:endParaRPr>
          </a:p>
          <a:p>
            <a: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ru-RU" sz="1600" dirty="0">
                <a:solidFill>
                  <a:srgbClr val="8F00FF"/>
                </a:solidFill>
              </a:rPr>
              <a:t>РЕСУРСНЫЙ </a:t>
            </a:r>
            <a:r>
              <a:rPr lang="ru-RU" sz="1600" dirty="0" smtClean="0">
                <a:solidFill>
                  <a:srgbClr val="8F00FF"/>
                </a:solidFill>
              </a:rPr>
              <a:t>(Разработка)</a:t>
            </a:r>
            <a:endParaRPr dirty="0"/>
          </a:p>
          <a:p>
            <a: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endParaRPr lang="ru-RU" sz="1600" dirty="0">
              <a:solidFill>
                <a:srgbClr val="8F00FF"/>
              </a:solidFill>
            </a:endParaRPr>
          </a:p>
          <a:p>
            <a: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endParaRPr lang="ru-RU" sz="1600" dirty="0">
              <a:solidFill>
                <a:srgbClr val="8F00FF"/>
              </a:solidFill>
            </a:endParaRPr>
          </a:p>
          <a:p>
            <a: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 panose="020B0604020202020204"/>
              <a:buNone/>
              <a:defRPr/>
            </a:pPr>
            <a:r>
              <a:rPr lang="ru-RU" sz="1600" dirty="0">
                <a:solidFill>
                  <a:srgbClr val="8F00FF"/>
                </a:solidFill>
              </a:rPr>
              <a:t>СОПРОВОЖДЕНИЕ (ЮРДИЧЕСКОЕ И Т.Д.)</a:t>
            </a:r>
            <a:endParaRPr dirty="0"/>
          </a:p>
        </p:txBody>
      </p:sp>
      <p:grpSp>
        <p:nvGrpSpPr>
          <p:cNvPr id="14" name="Google Shape;118;p2"/>
          <p:cNvGrpSpPr/>
          <p:nvPr/>
        </p:nvGrpSpPr>
        <p:grpSpPr bwMode="auto">
          <a:xfrm>
            <a:off x="-24157" y="6351157"/>
            <a:ext cx="542262" cy="506843"/>
            <a:chOff x="-1" y="0"/>
            <a:chExt cx="542260" cy="506841"/>
          </a:xfrm>
        </p:grpSpPr>
        <p:sp>
          <p:nvSpPr>
            <p:cNvPr id="20" name="Google Shape;119;p2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1" name="Google Shape;120;p2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 panose="020B0604020202020204"/>
                <a:buNone/>
                <a:defRPr/>
              </a:pPr>
              <a:r>
                <a:rPr lang="ru-RU" dirty="0" smtClean="0"/>
                <a:t>8</a:t>
              </a:r>
              <a:endParaRPr dirty="0"/>
            </a:p>
          </p:txBody>
        </p:sp>
      </p:grpSp>
      <p:grpSp>
        <p:nvGrpSpPr>
          <p:cNvPr id="15" name="Google Shape;123;p2"/>
          <p:cNvGrpSpPr/>
          <p:nvPr/>
        </p:nvGrpSpPr>
        <p:grpSpPr bwMode="auto">
          <a:xfrm rot="10800000">
            <a:off x="9095148" y="6261448"/>
            <a:ext cx="2624903" cy="97077"/>
            <a:chOff x="0" y="692501"/>
            <a:chExt cx="2624903" cy="97077"/>
          </a:xfrm>
        </p:grpSpPr>
        <p:sp>
          <p:nvSpPr>
            <p:cNvPr id="16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7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2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3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4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34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9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0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1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2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3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336583" y="3902153"/>
            <a:ext cx="21607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Решетникова Ксения Владимировна</a:t>
            </a:r>
          </a:p>
          <a:p>
            <a:pPr algn="ctr">
              <a:defRPr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CEO</a:t>
            </a:r>
            <a:endParaRPr sz="1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68738" y="1906960"/>
            <a:ext cx="1466822" cy="1810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Фото</a:t>
            </a:r>
            <a:endParaRPr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684521" y="1871458"/>
            <a:ext cx="1588399" cy="1845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Фото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2398366" y="3902153"/>
            <a:ext cx="21607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+mn-lt"/>
              </a:rPr>
              <a:t>Борисенко Марина Степановна</a:t>
            </a:r>
          </a:p>
          <a:p>
            <a:pPr algn="ctr">
              <a:defRPr/>
            </a:pPr>
            <a:endParaRPr lang="ru-RU" sz="1200" b="1" dirty="0" smtClean="0">
              <a:latin typeface="+mn-lt"/>
            </a:endParaRPr>
          </a:p>
          <a:p>
            <a:pPr algn="ctr">
              <a:defRPr/>
            </a:pPr>
            <a:r>
              <a:rPr lang="en-US" sz="1200" b="1" dirty="0" smtClean="0">
                <a:latin typeface="+mn-lt"/>
              </a:rPr>
              <a:t>CMO</a:t>
            </a:r>
          </a:p>
          <a:p>
            <a:pPr algn="ctr">
              <a:defRPr/>
            </a:pPr>
            <a:endParaRPr lang="en-US" sz="1200" dirty="0" smtClean="0">
              <a:latin typeface="+mn-lt"/>
            </a:endParaRPr>
          </a:p>
          <a:p>
            <a:pPr algn="ctr">
              <a:defRPr/>
            </a:pPr>
            <a:r>
              <a:rPr lang="ru-RU" sz="1200" dirty="0" smtClean="0">
                <a:latin typeface="+mn-lt"/>
              </a:rPr>
              <a:t>занимается </a:t>
            </a:r>
            <a:r>
              <a:rPr lang="ru-RU" sz="1200" dirty="0">
                <a:latin typeface="+mn-lt"/>
              </a:rPr>
              <a:t>маркетинговыми исследованиями и анализом </a:t>
            </a:r>
            <a:r>
              <a:rPr lang="ru-RU" sz="1200" dirty="0" smtClean="0">
                <a:latin typeface="+mn-lt"/>
              </a:rPr>
              <a:t>данных</a:t>
            </a:r>
            <a:endParaRPr sz="12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606989" y="1882822"/>
            <a:ext cx="1652313" cy="18342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Фото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4272920" y="3902153"/>
            <a:ext cx="21607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Ращупкина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Марина Алексеевна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>
              <a:defRPr/>
            </a:pP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en-US" sz="1200" b="1" dirty="0" smtClean="0">
                <a:latin typeface="+mn-lt"/>
              </a:rPr>
              <a:t>CTO</a:t>
            </a:r>
            <a:r>
              <a:rPr lang="en-US" sz="1200" b="1" dirty="0">
                <a:latin typeface="+mn-lt"/>
              </a:rPr>
              <a:t> </a:t>
            </a:r>
            <a:endParaRPr sz="1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9299366" y="1871458"/>
            <a:ext cx="1759495" cy="18455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Фото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9098758" y="3902153"/>
            <a:ext cx="2160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Якимова Юлия Петровна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>
              <a:defRPr/>
            </a:pP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Трекер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НТИ</a:t>
            </a:r>
            <a:endParaRPr sz="1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2" name="Google Shape;116;p2"/>
          <p:cNvSpPr txBox="1"/>
          <p:nvPr/>
        </p:nvSpPr>
        <p:spPr bwMode="auto">
          <a:xfrm>
            <a:off x="-449374" y="455728"/>
            <a:ext cx="6992203" cy="141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endParaRPr sz="3600" dirty="0">
              <a:solidFill>
                <a:srgbClr val="8F00FF"/>
              </a:solidFill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8F00FF"/>
                </a:solidFill>
              </a:rPr>
              <a:t>КОМАНДА</a:t>
            </a:r>
            <a:endParaRPr sz="3600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19" y="1952554"/>
            <a:ext cx="1632987" cy="1663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81" y="1918025"/>
            <a:ext cx="1155207" cy="17328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8" y="2104671"/>
            <a:ext cx="1373492" cy="15267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27" y="1918026"/>
            <a:ext cx="1321084" cy="1761446"/>
          </a:xfrm>
          <a:prstGeom prst="rect">
            <a:avLst/>
          </a:prstGeom>
        </p:spPr>
      </p:pic>
      <p:grpSp>
        <p:nvGrpSpPr>
          <p:cNvPr id="25" name="Google Shape;118;p2"/>
          <p:cNvGrpSpPr/>
          <p:nvPr/>
        </p:nvGrpSpPr>
        <p:grpSpPr bwMode="auto">
          <a:xfrm>
            <a:off x="-4424" y="6351157"/>
            <a:ext cx="542262" cy="506843"/>
            <a:chOff x="-1" y="0"/>
            <a:chExt cx="542260" cy="506841"/>
          </a:xfrm>
        </p:grpSpPr>
        <p:sp>
          <p:nvSpPr>
            <p:cNvPr id="26" name="Google Shape;119;p2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7" name="Google Shape;120;p2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 panose="020B0604020202020204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</a:rPr>
                <a:t>4</a:t>
              </a:r>
              <a:endParaRPr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24827" y="4803489"/>
            <a:ext cx="2154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ставит задачи и контролирует результаты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94432" y="4733150"/>
            <a:ext cx="1677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отвечает </a:t>
            </a:r>
            <a:r>
              <a:rPr lang="ru-RU" sz="1200" dirty="0">
                <a:latin typeface="+mn-lt"/>
              </a:rPr>
              <a:t>за </a:t>
            </a:r>
            <a:r>
              <a:rPr lang="ru-RU" sz="1200" dirty="0" smtClean="0">
                <a:latin typeface="+mn-lt"/>
              </a:rPr>
              <a:t>разработку; новые технологии</a:t>
            </a:r>
            <a:endParaRPr lang="ru-RU" sz="1200" dirty="0"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6960097" y="1871458"/>
            <a:ext cx="1613672" cy="1845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Фото</a:t>
            </a:r>
            <a:endParaRPr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10" y="1930942"/>
            <a:ext cx="1301645" cy="17355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960097" y="3902153"/>
            <a:ext cx="161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Василькова Юлия Михайловна</a:t>
            </a:r>
            <a:endParaRPr lang="ru-RU" sz="12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8" name="Google Shape;298;p10"/>
          <p:cNvSpPr/>
          <p:nvPr/>
        </p:nvSpPr>
        <p:spPr bwMode="auto">
          <a:xfrm>
            <a:off x="6103137" y="1742787"/>
            <a:ext cx="6121524" cy="5131928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FF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99" name="Google Shape;299;p10"/>
          <p:cNvSpPr/>
          <p:nvPr/>
        </p:nvSpPr>
        <p:spPr bwMode="auto">
          <a:xfrm>
            <a:off x="6103137" y="-6261"/>
            <a:ext cx="6121526" cy="1800326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00" name="Google Shape;300;p10"/>
          <p:cNvSpPr/>
          <p:nvPr/>
        </p:nvSpPr>
        <p:spPr bwMode="auto">
          <a:xfrm>
            <a:off x="6124314" y="5358829"/>
            <a:ext cx="6122278" cy="1515886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699" tIns="45699" rIns="45699" bIns="45699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01" name="Google Shape;301;p10"/>
          <p:cNvSpPr/>
          <p:nvPr/>
        </p:nvSpPr>
        <p:spPr bwMode="auto">
          <a:xfrm>
            <a:off x="8355782" y="-12041"/>
            <a:ext cx="3868878" cy="1811885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DAE3"/>
              </a:buClr>
              <a:buSzPts val="1800"/>
              <a:buFont typeface="Calibri" panose="020F0502020204030204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grpSp>
        <p:nvGrpSpPr>
          <p:cNvPr id="3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4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6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pic>
        <p:nvPicPr>
          <p:cNvPr id="9" name="Рисунок 8" descr="значки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1546" y="2251752"/>
            <a:ext cx="720000" cy="717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1242501" y="2410484"/>
            <a:ext cx="41939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+mn-lt"/>
                <a:hlinkClick r:id="rId3"/>
              </a:rPr>
              <a:t>r.kseniya.v@bk.ru</a:t>
            </a:r>
            <a:endParaRPr lang="ru-RU" sz="2000" dirty="0" smtClean="0">
              <a:latin typeface="+mn-lt"/>
            </a:endParaRPr>
          </a:p>
          <a:p>
            <a:pPr>
              <a:defRPr/>
            </a:pPr>
            <a:endParaRPr lang="ru-RU" sz="2000" dirty="0" smtClean="0">
              <a:latin typeface="+mn-lt"/>
              <a:cs typeface="Times New Roman" panose="02020603050405020304" pitchFamily="18" charset="0"/>
              <a:hlinkClick r:id="rId4"/>
            </a:endParaRPr>
          </a:p>
          <a:p>
            <a:pPr>
              <a:defRPr/>
            </a:pPr>
            <a:r>
              <a:rPr lang="en-US" sz="2000" dirty="0" smtClean="0">
                <a:latin typeface="+mn-lt"/>
                <a:cs typeface="Times New Roman" panose="02020603050405020304" pitchFamily="18" charset="0"/>
                <a:hlinkClick r:id="rId4"/>
              </a:rPr>
              <a:t>marina-yhoo@mail.ru</a:t>
            </a:r>
            <a:endParaRPr lang="ru-RU" sz="2000" dirty="0"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dirty="0"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i="1" u="sng" dirty="0" err="1">
                <a:latin typeface="+mn-lt"/>
                <a:cs typeface="Times New Roman" panose="02020603050405020304" pitchFamily="18" charset="0"/>
                <a:hlinkClick r:id="rId5"/>
              </a:rPr>
              <a:t>rma</a:t>
            </a:r>
            <a:r>
              <a:rPr lang="ru-RU" sz="2000" i="1" u="sng" dirty="0">
                <a:latin typeface="+mn-lt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2000" i="1" u="sng" dirty="0" err="1">
                <a:latin typeface="+mn-lt"/>
                <a:cs typeface="Times New Roman" panose="02020603050405020304" pitchFamily="18" charset="0"/>
                <a:hlinkClick r:id="rId5"/>
              </a:rPr>
              <a:t>sibadi</a:t>
            </a:r>
            <a:r>
              <a:rPr lang="ru-RU" sz="2000" i="1" u="sng" dirty="0">
                <a:latin typeface="+mn-lt"/>
                <a:cs typeface="Times New Roman" panose="02020603050405020304" pitchFamily="18" charset="0"/>
                <a:hlinkClick r:id="rId5"/>
              </a:rPr>
              <a:t>@</a:t>
            </a:r>
            <a:r>
              <a:rPr lang="en-US" sz="2000" i="1" u="sng" dirty="0" err="1">
                <a:latin typeface="+mn-lt"/>
                <a:cs typeface="Times New Roman" panose="02020603050405020304" pitchFamily="18" charset="0"/>
                <a:hlinkClick r:id="rId5"/>
              </a:rPr>
              <a:t>yandex</a:t>
            </a:r>
            <a:r>
              <a:rPr lang="ru-RU" sz="2000" i="1" u="sng" dirty="0">
                <a:latin typeface="+mn-lt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2000" i="1" u="sng" dirty="0" err="1">
                <a:latin typeface="+mn-lt"/>
                <a:cs typeface="Times New Roman" panose="02020603050405020304" pitchFamily="18" charset="0"/>
                <a:hlinkClick r:id="rId5"/>
              </a:rPr>
              <a:t>ru</a:t>
            </a:r>
            <a:endParaRPr lang="ru-RU" sz="2000" dirty="0"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dirty="0"/>
          </a:p>
        </p:txBody>
      </p:sp>
      <p:sp>
        <p:nvSpPr>
          <p:cNvPr id="25" name="Google Shape;116;p2"/>
          <p:cNvSpPr txBox="1"/>
          <p:nvPr/>
        </p:nvSpPr>
        <p:spPr bwMode="auto">
          <a:xfrm>
            <a:off x="-384720" y="455728"/>
            <a:ext cx="6992203" cy="141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endParaRPr sz="3600">
              <a:solidFill>
                <a:srgbClr val="8F00FF"/>
              </a:solidFill>
            </a:endParaRPr>
          </a:p>
          <a:p>
            <a:pPr algn="ctr">
              <a:defRPr/>
            </a:pPr>
            <a:r>
              <a:rPr lang="ru-RU" sz="3600" b="1">
                <a:solidFill>
                  <a:srgbClr val="8F00FF"/>
                </a:solidFill>
              </a:rPr>
              <a:t>КОНТАКТЫ</a:t>
            </a:r>
            <a:endParaRPr sz="360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sz="360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081206" y="2013396"/>
            <a:ext cx="5498672" cy="3733186"/>
          </a:xfrm>
          <a:prstGeom prst="rect">
            <a:avLst/>
          </a:prstGeom>
        </p:spPr>
      </p:pic>
      <p:grpSp>
        <p:nvGrpSpPr>
          <p:cNvPr id="18" name="Google Shape;118;p2"/>
          <p:cNvGrpSpPr/>
          <p:nvPr/>
        </p:nvGrpSpPr>
        <p:grpSpPr bwMode="auto">
          <a:xfrm>
            <a:off x="-18522" y="6358525"/>
            <a:ext cx="542262" cy="506843"/>
            <a:chOff x="-1" y="0"/>
            <a:chExt cx="542260" cy="506841"/>
          </a:xfrm>
        </p:grpSpPr>
        <p:sp>
          <p:nvSpPr>
            <p:cNvPr id="20" name="Google Shape;119;p2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1" name="Google Shape;120;p2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 panose="020B0604020202020204"/>
                <a:buNone/>
                <a:defRPr/>
              </a:pPr>
              <a:r>
                <a:rPr lang="ru-RU" sz="1200" dirty="0" smtClean="0">
                  <a:solidFill>
                    <a:srgbClr val="FFFFFF"/>
                  </a:solidFill>
                </a:rPr>
                <a:t>10</a:t>
              </a:r>
              <a:endParaRPr dirty="0"/>
            </a:p>
          </p:txBody>
        </p:sp>
      </p:grpSp>
      <p:sp>
        <p:nvSpPr>
          <p:cNvPr id="22" name="Прямоугольник 21"/>
          <p:cNvSpPr/>
          <p:nvPr/>
        </p:nvSpPr>
        <p:spPr bwMode="auto">
          <a:xfrm>
            <a:off x="278987" y="4621155"/>
            <a:ext cx="6563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8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предлагаем внедрение технологии сейчас, </a:t>
            </a:r>
            <a:endParaRPr lang="ru-RU" sz="2400" b="1" i="1" dirty="0" smtClean="0">
              <a:solidFill>
                <a:srgbClr val="8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8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i="1" dirty="0">
                <a:solidFill>
                  <a:srgbClr val="8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 будущем!  </a:t>
            </a:r>
            <a:r>
              <a:rPr lang="ru-RU" sz="2400" dirty="0">
                <a:solidFill>
                  <a:srgbClr val="8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/>
        </p:nvSpPr>
        <p:spPr bwMode="auto">
          <a:xfrm>
            <a:off x="8328248" y="2125959"/>
            <a:ext cx="3391803" cy="86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endParaRPr sz="3600" dirty="0">
              <a:solidFill>
                <a:srgbClr val="8F00FF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dirty="0"/>
          </a:p>
        </p:txBody>
      </p:sp>
      <p:sp>
        <p:nvSpPr>
          <p:cNvPr id="117" name="Google Shape;117;p2"/>
          <p:cNvSpPr txBox="1"/>
          <p:nvPr/>
        </p:nvSpPr>
        <p:spPr bwMode="auto">
          <a:xfrm>
            <a:off x="2724936" y="741039"/>
            <a:ext cx="4032447" cy="40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t" anchorCtr="0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8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МЗБ в настоящее время</a:t>
            </a:r>
          </a:p>
        </p:txBody>
      </p:sp>
      <p:grpSp>
        <p:nvGrpSpPr>
          <p:cNvPr id="118" name="Google Shape;118;p2"/>
          <p:cNvGrpSpPr/>
          <p:nvPr/>
        </p:nvGrpSpPr>
        <p:grpSpPr bwMode="auto">
          <a:xfrm>
            <a:off x="-18522" y="6358525"/>
            <a:ext cx="542262" cy="506843"/>
            <a:chOff x="-1" y="0"/>
            <a:chExt cx="542260" cy="506841"/>
          </a:xfrm>
        </p:grpSpPr>
        <p:sp>
          <p:nvSpPr>
            <p:cNvPr id="119" name="Google Shape;119;p2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 panose="020B0604020202020204"/>
                <a:buNone/>
                <a:defRPr/>
              </a:pPr>
              <a:r>
                <a:rPr lang="en-US" sz="1200" b="0" i="0" u="none" strike="noStrike" cap="none" dirty="0">
                  <a:solidFill>
                    <a:schemeClr val="tx1"/>
                  </a:solidFill>
                </a:rPr>
                <a:t>2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3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4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6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916" y="899303"/>
            <a:ext cx="2999857" cy="20980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7097" y="1141106"/>
            <a:ext cx="69127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Самоуплотняющийся бетон (СУБ)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 в основе мелкий заполнитель.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СУБ в монолитном домостроении, возведение конструкций на основе мелкозернистых бетонов (МЗБ).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бетоны позволяют сократить сроки строительства, сокращают количество рабочих,  повышают срок службы строящихся зданий.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изготовления конструкций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сложной геометрической формы,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густоармированные.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мировой практике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 имеет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применение благодаря своим уникальным свойствам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преимуществам.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9" name="Google Shape;116;p2"/>
          <p:cNvSpPr txBox="1"/>
          <p:nvPr/>
        </p:nvSpPr>
        <p:spPr bwMode="auto">
          <a:xfrm>
            <a:off x="2935733" y="179223"/>
            <a:ext cx="5687157" cy="83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8F00FF"/>
                </a:solidFill>
              </a:rPr>
              <a:t>АКТУАЛЬНОСТЬ ПРОЕКТА</a:t>
            </a:r>
            <a:endParaRPr lang="ru-RU" sz="3200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sz="1600" dirty="0"/>
          </a:p>
        </p:txBody>
      </p:sp>
      <p:sp>
        <p:nvSpPr>
          <p:cNvPr id="20" name="Google Shape;116;p2"/>
          <p:cNvSpPr txBox="1"/>
          <p:nvPr/>
        </p:nvSpPr>
        <p:spPr bwMode="auto">
          <a:xfrm>
            <a:off x="8077970" y="3779168"/>
            <a:ext cx="3892358" cy="163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проводимые на выбранную тему связаны с применением вторичного сырья (зола) и местного речного песка, что значимо для Омской области.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oogle Shape;123;p2"/>
          <p:cNvGrpSpPr/>
          <p:nvPr/>
        </p:nvGrpSpPr>
        <p:grpSpPr bwMode="auto">
          <a:xfrm rot="10800000">
            <a:off x="9095148" y="6261448"/>
            <a:ext cx="2624903" cy="97077"/>
            <a:chOff x="0" y="692501"/>
            <a:chExt cx="2624903" cy="97077"/>
          </a:xfrm>
        </p:grpSpPr>
        <p:sp>
          <p:nvSpPr>
            <p:cNvPr id="22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3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4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5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6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pic>
        <p:nvPicPr>
          <p:cNvPr id="27" name="Picture 4" descr="Значок информационного знака, символ информации • наклейки на стену белый,  черный, синий | myloview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7981" r="8757" b="12204"/>
          <a:stretch>
            <a:fillRect/>
          </a:stretch>
        </p:blipFill>
        <p:spPr bwMode="auto">
          <a:xfrm>
            <a:off x="7935306" y="2887614"/>
            <a:ext cx="72008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/>
        </p:nvSpPr>
        <p:spPr bwMode="auto">
          <a:xfrm>
            <a:off x="8328248" y="2125959"/>
            <a:ext cx="3391803" cy="86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endParaRPr sz="3600" dirty="0">
              <a:solidFill>
                <a:srgbClr val="8F00FF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dirty="0"/>
          </a:p>
        </p:txBody>
      </p:sp>
      <p:sp>
        <p:nvSpPr>
          <p:cNvPr id="117" name="Google Shape;117;p2"/>
          <p:cNvSpPr txBox="1"/>
          <p:nvPr/>
        </p:nvSpPr>
        <p:spPr bwMode="auto">
          <a:xfrm>
            <a:off x="0" y="1281019"/>
            <a:ext cx="12145989" cy="304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t" anchorCtr="0">
            <a:spAutoFit/>
          </a:bodyPr>
          <a:lstStyle/>
          <a:p>
            <a:pPr algn="just">
              <a:defRPr/>
            </a:pPr>
            <a:endParaRPr i="1"/>
          </a:p>
        </p:txBody>
      </p:sp>
      <p:grpSp>
        <p:nvGrpSpPr>
          <p:cNvPr id="118" name="Google Shape;118;p2"/>
          <p:cNvGrpSpPr/>
          <p:nvPr/>
        </p:nvGrpSpPr>
        <p:grpSpPr bwMode="auto">
          <a:xfrm>
            <a:off x="-18522" y="6358525"/>
            <a:ext cx="542262" cy="506843"/>
            <a:chOff x="-1" y="0"/>
            <a:chExt cx="542260" cy="506841"/>
          </a:xfrm>
        </p:grpSpPr>
        <p:sp>
          <p:nvSpPr>
            <p:cNvPr id="119" name="Google Shape;119;p2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 panose="020B0604020202020204"/>
                <a:buNone/>
                <a:defRPr/>
              </a:pPr>
              <a:r>
                <a:rPr lang="ru-RU" sz="1200" b="0" i="0" u="none" strike="noStrike" cap="none" dirty="0" smtClean="0">
                  <a:solidFill>
                    <a:schemeClr val="tx1"/>
                  </a:solidFill>
                </a:rPr>
                <a:t>3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3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4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6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sp>
        <p:nvSpPr>
          <p:cNvPr id="27" name="Google Shape;116;p2"/>
          <p:cNvSpPr txBox="1"/>
          <p:nvPr/>
        </p:nvSpPr>
        <p:spPr bwMode="auto">
          <a:xfrm>
            <a:off x="2820274" y="623321"/>
            <a:ext cx="2160240" cy="83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8F00FF"/>
                </a:solidFill>
              </a:rPr>
              <a:t>ПРОДУКТ</a:t>
            </a:r>
            <a:endParaRPr lang="ru-RU" sz="3200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sz="1600" dirty="0"/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7155274" y="723877"/>
            <a:ext cx="3961656" cy="4320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8F00FF"/>
                </a:solidFill>
                <a:latin typeface="+mn-lt"/>
              </a:rPr>
              <a:t>Сравнительные характеристики</a:t>
            </a:r>
            <a:endParaRPr lang="ru-RU" sz="2000" dirty="0">
              <a:solidFill>
                <a:srgbClr val="8F00FF"/>
              </a:solidFill>
              <a:latin typeface="+mn-lt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55125"/>
              </p:ext>
            </p:extLst>
          </p:nvPr>
        </p:nvGraphicFramePr>
        <p:xfrm>
          <a:off x="6939858" y="1236882"/>
          <a:ext cx="478019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666"/>
                <a:gridCol w="1197565"/>
                <a:gridCol w="1052962"/>
              </a:tblGrid>
              <a:tr h="2757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Характеристика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СУБ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МЗБ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15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Класс</a:t>
                      </a:r>
                      <a:r>
                        <a:rPr lang="ru-RU" sz="1600" baseline="0" dirty="0" smtClean="0"/>
                        <a:t> бетона Морозостойкость</a:t>
                      </a:r>
                    </a:p>
                    <a:p>
                      <a:r>
                        <a:rPr lang="ru-RU" sz="1600" baseline="0" dirty="0" smtClean="0"/>
                        <a:t>Водонепроницаемость </a:t>
                      </a:r>
                    </a:p>
                    <a:p>
                      <a:r>
                        <a:rPr lang="ru-RU" sz="1600" dirty="0" smtClean="0"/>
                        <a:t>Подвижность</a:t>
                      </a:r>
                      <a:r>
                        <a:rPr lang="ru-RU" sz="1600" baseline="0" dirty="0" smtClean="0"/>
                        <a:t> смеси Прочность при сжатии </a:t>
                      </a:r>
                    </a:p>
                    <a:p>
                      <a:r>
                        <a:rPr lang="ru-RU" sz="1600" baseline="0" dirty="0" err="1" smtClean="0"/>
                        <a:t>Расплыв</a:t>
                      </a:r>
                      <a:r>
                        <a:rPr lang="ru-RU" sz="1600" baseline="0" dirty="0" smtClean="0"/>
                        <a:t> конуса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600" baseline="0" dirty="0" smtClean="0"/>
                        <a:t>В30-40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600" baseline="0" dirty="0" smtClean="0"/>
                        <a:t>F</a:t>
                      </a:r>
                      <a:r>
                        <a:rPr lang="ru-RU" sz="1600" baseline="0" dirty="0" smtClean="0"/>
                        <a:t>200-3</a:t>
                      </a:r>
                      <a:r>
                        <a:rPr lang="en-US" sz="1600" baseline="0" dirty="0" smtClean="0"/>
                        <a:t>00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600" baseline="0" dirty="0" smtClean="0"/>
                        <a:t>W</a:t>
                      </a:r>
                      <a:r>
                        <a:rPr lang="ru-RU" sz="1600" baseline="0" dirty="0" smtClean="0"/>
                        <a:t>12</a:t>
                      </a:r>
                      <a:endParaRPr lang="en-US" sz="1600" baseline="0" dirty="0" smtClean="0"/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600" baseline="0" dirty="0" smtClean="0"/>
                        <a:t>П5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600" baseline="0" dirty="0" smtClean="0"/>
                        <a:t>50Мпа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70 см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600" baseline="0" dirty="0" smtClean="0"/>
                        <a:t>В20-25</a:t>
                      </a:r>
                      <a:endParaRPr lang="ru-RU" sz="16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600" baseline="0" dirty="0" smtClean="0"/>
                        <a:t>F2</a:t>
                      </a:r>
                      <a:r>
                        <a:rPr lang="ru-RU" sz="1600" baseline="0" dirty="0" smtClean="0"/>
                        <a:t>0</a:t>
                      </a:r>
                      <a:r>
                        <a:rPr lang="en-US" sz="1600" baseline="0" dirty="0" smtClean="0"/>
                        <a:t>0</a:t>
                      </a:r>
                      <a:endParaRPr lang="ru-RU" sz="16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600" baseline="0" dirty="0" smtClean="0"/>
                        <a:t>W</a:t>
                      </a:r>
                      <a:r>
                        <a:rPr lang="ru-RU" sz="1600" baseline="0" dirty="0" smtClean="0"/>
                        <a:t>10</a:t>
                      </a:r>
                      <a:endParaRPr lang="ru-RU" sz="16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600" baseline="0" dirty="0" smtClean="0"/>
                        <a:t>П3</a:t>
                      </a:r>
                      <a:endParaRPr lang="ru-RU" sz="16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600" baseline="0" dirty="0" smtClean="0"/>
                        <a:t>35МПа</a:t>
                      </a:r>
                      <a:endParaRPr lang="ru-RU" sz="16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600" baseline="0" dirty="0" smtClean="0"/>
                        <a:t>40 см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6583" y="1585814"/>
            <a:ext cx="64074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предлагаем строительным компаниям и предприятиям по изготовлению бетонных смесей изготавливать конструкции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сложной геометрической формы,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густоармированные конструкции за счет использования 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самоуплотняющего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бетона (СУБ)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изготовленного по инновационной технологии с использованием мелкодисперсного песка Омской области, что позволяет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добиться экономии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производства, повысить темп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возведения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 до 15%.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" descr="Самоуплотняющийся бетон: особенности состава,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2168722" cy="216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858" y="3645023"/>
            <a:ext cx="4392489" cy="2713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;p2"/>
          <p:cNvSpPr txBox="1"/>
          <p:nvPr/>
        </p:nvSpPr>
        <p:spPr bwMode="auto">
          <a:xfrm>
            <a:off x="2495600" y="-137319"/>
            <a:ext cx="3816424" cy="141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endParaRPr sz="3600" dirty="0">
              <a:solidFill>
                <a:srgbClr val="8F00FF"/>
              </a:solidFill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8F00FF"/>
                </a:solidFill>
              </a:rPr>
              <a:t>ПРОБЛЕМА</a:t>
            </a:r>
            <a:endParaRPr sz="3600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dirty="0"/>
          </a:p>
        </p:txBody>
      </p:sp>
      <p:grpSp>
        <p:nvGrpSpPr>
          <p:cNvPr id="5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6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0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sp>
        <p:nvSpPr>
          <p:cNvPr id="11" name="AutoShape 2" descr="Самоуплотняющийся бетон в архитектурных конструкциях – А. К. Соловьев, К.  А. Соловьев, Н. В. Стекольников | elim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14034" t="40737" r="14549" b="21072"/>
          <a:stretch>
            <a:fillRect/>
          </a:stretch>
        </p:blipFill>
        <p:spPr>
          <a:xfrm>
            <a:off x="178883" y="4509120"/>
            <a:ext cx="6436189" cy="16090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1384" y="1293439"/>
            <a:ext cx="57606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 при вибрировании бетона;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уплотнение бетона;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прочность бетона;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темп строительства зданий;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конструкций сложной формы.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Инженер-проектировщик ОВиК – Голоса городов - информационный порт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07" y="581811"/>
            <a:ext cx="2099630" cy="137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877014" y="554775"/>
            <a:ext cx="29995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Для проектировщика:</a:t>
            </a:r>
          </a:p>
          <a:p>
            <a:endParaRPr lang="ru-RU" b="1" dirty="0" smtClean="0"/>
          </a:p>
          <a:p>
            <a:r>
              <a:rPr lang="ru-RU" dirty="0" smtClean="0"/>
              <a:t>Разработка сложных конструкций</a:t>
            </a:r>
            <a:endParaRPr lang="ru-RU" dirty="0"/>
          </a:p>
        </p:txBody>
      </p:sp>
      <p:pic>
        <p:nvPicPr>
          <p:cNvPr id="3078" name="Picture 6" descr="Сколько зарабатывает архитектор в Казахстане? | by Tiyn | Medi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3"/>
          <a:stretch>
            <a:fillRect/>
          </a:stretch>
        </p:blipFill>
        <p:spPr bwMode="auto">
          <a:xfrm>
            <a:off x="6729007" y="2296832"/>
            <a:ext cx="2119095" cy="164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017506" y="1844824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архитектора:</a:t>
            </a:r>
          </a:p>
          <a:p>
            <a:endParaRPr lang="ru-RU" b="1" dirty="0" smtClean="0"/>
          </a:p>
          <a:p>
            <a:r>
              <a:rPr lang="ru-RU" dirty="0" smtClean="0"/>
              <a:t>- Проектирование </a:t>
            </a:r>
            <a:r>
              <a:rPr lang="ru-RU" dirty="0"/>
              <a:t>конструкций </a:t>
            </a:r>
            <a:r>
              <a:rPr lang="ru-RU" dirty="0" smtClean="0"/>
              <a:t>различных форм </a:t>
            </a:r>
          </a:p>
          <a:p>
            <a:r>
              <a:rPr lang="ru-RU" dirty="0" smtClean="0"/>
              <a:t>- Возможность создать</a:t>
            </a:r>
          </a:p>
          <a:p>
            <a:r>
              <a:rPr lang="ru-RU" dirty="0" smtClean="0"/>
              <a:t>определенный внешний вид различным объектам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080639" y="3944657"/>
            <a:ext cx="25922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Для заказчика</a:t>
            </a:r>
            <a:r>
              <a:rPr lang="ru-RU" b="1" dirty="0" smtClean="0"/>
              <a:t>:</a:t>
            </a:r>
          </a:p>
          <a:p>
            <a:endParaRPr lang="ru-RU" b="1" dirty="0" smtClean="0"/>
          </a:p>
          <a:p>
            <a:pPr fontAlgn="base"/>
            <a:r>
              <a:rPr lang="ru-RU" dirty="0" smtClean="0"/>
              <a:t>Высокая прочность, надежность бетона,</a:t>
            </a:r>
            <a:endParaRPr lang="ru-RU" dirty="0"/>
          </a:p>
          <a:p>
            <a:pPr fontAlgn="base"/>
            <a:r>
              <a:rPr lang="ru-RU" dirty="0"/>
              <a:t>с</a:t>
            </a:r>
            <a:r>
              <a:rPr lang="ru-RU" dirty="0" smtClean="0"/>
              <a:t>нижение сроков </a:t>
            </a:r>
            <a:r>
              <a:rPr lang="ru-RU" dirty="0"/>
              <a:t>строительства.</a:t>
            </a:r>
          </a:p>
          <a:p>
            <a:endParaRPr lang="ru-RU" dirty="0"/>
          </a:p>
        </p:txBody>
      </p:sp>
      <p:pic>
        <p:nvPicPr>
          <p:cNvPr id="3080" name="Picture 8" descr="Технический заказчик в строительств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3"/>
          <a:stretch>
            <a:fillRect/>
          </a:stretch>
        </p:blipFill>
        <p:spPr bwMode="auto">
          <a:xfrm>
            <a:off x="6720049" y="4428739"/>
            <a:ext cx="2154168" cy="16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059799" y="5277154"/>
            <a:ext cx="27651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Для строительной </a:t>
            </a:r>
            <a:r>
              <a:rPr lang="ru-RU" b="1" dirty="0" smtClean="0"/>
              <a:t>компании:</a:t>
            </a:r>
          </a:p>
          <a:p>
            <a:endParaRPr lang="ru-RU" dirty="0" smtClean="0"/>
          </a:p>
          <a:p>
            <a:r>
              <a:rPr lang="ru-RU" dirty="0" smtClean="0"/>
              <a:t>Безопасность, снижение </a:t>
            </a:r>
          </a:p>
          <a:p>
            <a:r>
              <a:rPr lang="ru-RU" dirty="0" smtClean="0"/>
              <a:t>затрат на строительство</a:t>
            </a:r>
            <a:endParaRPr lang="ru-RU" dirty="0"/>
          </a:p>
        </p:txBody>
      </p:sp>
      <p:sp>
        <p:nvSpPr>
          <p:cNvPr id="19" name="Google Shape;120;p2"/>
          <p:cNvSpPr txBox="1"/>
          <p:nvPr/>
        </p:nvSpPr>
        <p:spPr bwMode="auto">
          <a:xfrm>
            <a:off x="18533" y="6512393"/>
            <a:ext cx="468151" cy="199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/>
              <a:buNone/>
              <a:defRPr/>
            </a:pPr>
            <a:r>
              <a:rPr lang="ru-RU" sz="1200" b="0" i="0" u="none" strike="noStrike" cap="none" dirty="0" smtClean="0">
                <a:solidFill>
                  <a:schemeClr val="tx1"/>
                </a:solidFill>
              </a:rPr>
              <a:t>4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20" name="Google Shape;118;p2"/>
          <p:cNvGrpSpPr/>
          <p:nvPr/>
        </p:nvGrpSpPr>
        <p:grpSpPr bwMode="auto">
          <a:xfrm>
            <a:off x="-18522" y="6358525"/>
            <a:ext cx="542262" cy="506843"/>
            <a:chOff x="-1" y="0"/>
            <a:chExt cx="542260" cy="506841"/>
          </a:xfrm>
        </p:grpSpPr>
        <p:sp>
          <p:nvSpPr>
            <p:cNvPr id="21" name="Google Shape;119;p2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2" name="Google Shape;120;p2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 panose="020B0604020202020204"/>
                <a:buNone/>
                <a:defRPr/>
              </a:pPr>
              <a:r>
                <a:rPr lang="ru-RU" dirty="0" smtClean="0"/>
                <a:t>4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3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4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6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sp>
        <p:nvSpPr>
          <p:cNvPr id="558206907" name="Google Shape;117;p2"/>
          <p:cNvSpPr txBox="1"/>
          <p:nvPr/>
        </p:nvSpPr>
        <p:spPr bwMode="auto">
          <a:xfrm>
            <a:off x="609151" y="4962417"/>
            <a:ext cx="4989861" cy="304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t" anchorCtr="0">
            <a:spAutoFit/>
          </a:bodyPr>
          <a:lstStyle/>
          <a:p>
            <a:pPr>
              <a:defRPr/>
            </a:pPr>
            <a:endParaRPr/>
          </a:p>
        </p:txBody>
      </p:sp>
      <p:grpSp>
        <p:nvGrpSpPr>
          <p:cNvPr id="17" name="Google Shape;123;p2"/>
          <p:cNvGrpSpPr/>
          <p:nvPr/>
        </p:nvGrpSpPr>
        <p:grpSpPr bwMode="auto">
          <a:xfrm rot="10800000">
            <a:off x="9095148" y="6383707"/>
            <a:ext cx="2624903" cy="97077"/>
            <a:chOff x="0" y="692501"/>
            <a:chExt cx="2624903" cy="97077"/>
          </a:xfrm>
        </p:grpSpPr>
        <p:sp>
          <p:nvSpPr>
            <p:cNvPr id="18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9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0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1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2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grpSp>
        <p:nvGrpSpPr>
          <p:cNvPr id="23" name="Google Shape;118;p2"/>
          <p:cNvGrpSpPr/>
          <p:nvPr/>
        </p:nvGrpSpPr>
        <p:grpSpPr bwMode="auto">
          <a:xfrm>
            <a:off x="-18522" y="6358525"/>
            <a:ext cx="542262" cy="506843"/>
            <a:chOff x="-1" y="0"/>
            <a:chExt cx="542260" cy="506841"/>
          </a:xfrm>
        </p:grpSpPr>
        <p:sp>
          <p:nvSpPr>
            <p:cNvPr id="24" name="Google Shape;119;p2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5" name="Google Shape;120;p2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 panose="020B0604020202020204"/>
                <a:buNone/>
                <a:defRPr/>
              </a:pPr>
              <a:r>
                <a:rPr lang="ru-RU" dirty="0" smtClean="0"/>
                <a:t>5</a:t>
              </a:r>
              <a:endParaRPr dirty="0"/>
            </a:p>
          </p:txBody>
        </p:sp>
      </p:grpSp>
      <p:sp>
        <p:nvSpPr>
          <p:cNvPr id="26" name="Google Shape;116;p2"/>
          <p:cNvSpPr txBox="1"/>
          <p:nvPr/>
        </p:nvSpPr>
        <p:spPr bwMode="auto">
          <a:xfrm>
            <a:off x="2135560" y="-250267"/>
            <a:ext cx="3744416" cy="141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endParaRPr sz="3600" dirty="0">
              <a:solidFill>
                <a:srgbClr val="8F00FF"/>
              </a:solidFill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8F00FF"/>
                </a:solidFill>
              </a:rPr>
              <a:t>АНАЛОГИ</a:t>
            </a:r>
            <a:endParaRPr sz="3600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615775"/>
              </p:ext>
            </p:extLst>
          </p:nvPr>
        </p:nvGraphicFramePr>
        <p:xfrm>
          <a:off x="696340" y="4143267"/>
          <a:ext cx="9805344" cy="1638300"/>
        </p:xfrm>
        <a:graphic>
          <a:graphicData uri="http://schemas.openxmlformats.org/drawingml/2006/table">
            <a:tbl>
              <a:tblPr/>
              <a:tblGrid>
                <a:gridCol w="1152130"/>
                <a:gridCol w="1656184"/>
                <a:gridCol w="2094358"/>
                <a:gridCol w="1634224"/>
                <a:gridCol w="1634224"/>
                <a:gridCol w="1634224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Прочность</a:t>
                      </a:r>
                      <a:endParaRPr lang="ru-RU" dirty="0"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Морозостойкость</a:t>
                      </a:r>
                      <a:endParaRPr lang="ru-RU" dirty="0"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Водонепроницаемость</a:t>
                      </a:r>
                      <a:endParaRPr lang="ru-RU" dirty="0"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Подвижность</a:t>
                      </a:r>
                      <a:endParaRPr lang="ru-RU" dirty="0"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 применения</a:t>
                      </a:r>
                      <a:endParaRPr lang="ru-RU" dirty="0"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 за 1 куб/м</a:t>
                      </a:r>
                      <a:endParaRPr lang="ru-RU" dirty="0"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>
                          <a:solidFill>
                            <a:srgbClr val="000000"/>
                          </a:solidFill>
                          <a:effectLst/>
                        </a:rPr>
                        <a:t>B 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F 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W 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 smtClean="0">
                          <a:solidFill>
                            <a:srgbClr val="000000"/>
                          </a:solidFill>
                          <a:effectLst/>
                        </a:rPr>
                        <a:t>P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 smtClean="0">
                          <a:solidFill>
                            <a:srgbClr val="000000"/>
                          </a:solidFill>
                          <a:effectLst/>
                        </a:rPr>
                        <a:t>До</a:t>
                      </a:r>
                      <a:r>
                        <a:rPr lang="ru-RU" baseline="0" dirty="0" smtClean="0">
                          <a:solidFill>
                            <a:srgbClr val="000000"/>
                          </a:solidFill>
                          <a:effectLst/>
                        </a:rPr>
                        <a:t> -1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effectLst/>
                        </a:rPr>
                        <a:t>5°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</a:rPr>
                        <a:t>5640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effectLst/>
                        </a:rPr>
                        <a:t>B 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effectLst/>
                        </a:rPr>
                        <a:t>F 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effectLst/>
                        </a:rPr>
                        <a:t>200-300</a:t>
                      </a:r>
                      <a:endParaRPr lang="en-US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effectLst/>
                        </a:rPr>
                        <a:t>W 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effectLst/>
                        </a:rPr>
                        <a:t>P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  <a:effectLst/>
                        </a:rPr>
                        <a:t>До -15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°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C</a:t>
                      </a:r>
                    </a:p>
                    <a:p>
                      <a:pPr algn="ctr" fontAlgn="ctr"/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</a:rPr>
                        <a:t>5960</a:t>
                      </a:r>
                      <a:r>
                        <a:rPr lang="ru-RU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ru-RU" b="0" dirty="0" smtClean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669126" y="3533414"/>
            <a:ext cx="3238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8F00FF"/>
                </a:solidFill>
                <a:cs typeface="Times New Roman" panose="02020603050405020304" pitchFamily="18" charset="0"/>
              </a:rPr>
              <a:t>Самоуплотняющийся бетон </a:t>
            </a:r>
            <a:endParaRPr lang="ru-RU" sz="1800" dirty="0">
              <a:solidFill>
                <a:srgbClr val="8F00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7481" y="978869"/>
            <a:ext cx="107026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СУБ рекомендован при бетонировании больших площадей, труднодоступных мест, густоармированных конструкций, высокой опалубки, а также в тех случаях, когда вибрирование в принципе невозможно, а к качеству готового изделия предъявляются особо строгие требования.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Из-за отсутствия вибрирования есть возможность укладки коммуникаций и сетей непосредственно в перекрытие, что обеспечит экономическую эффективность не менее 20%,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существенное снижение трудозатрат и увеличение темпов строительства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Изображение 1024" descr="icon-table-streng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37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Изображение 1025" descr="icon-table-frost-resi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Изображение 1026" descr="icon-table-water-resis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10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Изображение 1027" descr="icon-table-mobilit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143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Изображение 1028" descr="icon-table-tempera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7175" cy="26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Изображение 1029" descr="icon-table-streng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37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Изображение 1030" descr="icon-table-frost-resi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Изображение 1031" descr="icon-table-water-resis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10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Изображение 1032" descr="icon-table-mobilit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143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Изображение 1033" descr="icon-table-tempera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7175" cy="26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Изображение 1034" descr="icon-table-streng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37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6" name="Изображение 1035" descr="icon-table-frost-resi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7" name="Изображение 1036" descr="icon-table-water-resis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10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8" name="Изображение 1037" descr="icon-table-mobilit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143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9" name="Изображение 1038" descr="icon-table-tempera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7175" cy="26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0" name="Изображение 1039" descr="icon-table-streng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37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1" name="Изображение 1040" descr="icon-table-frost-resi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2" name="Изображение 1041" descr="icon-table-water-resis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10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3" name="Изображение 1042" descr="icon-table-mobilit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143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" name="Изображение 1043" descr="icon-table-tempera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7175" cy="26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5" name="Изображение 1044" descr="icon-table-streng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37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6" name="Изображение 1045" descr="icon-table-frost-resi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7" name="Изображение 1046" descr="icon-table-water-resis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10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8" name="Изображение 1047" descr="icon-table-mobilit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143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9" name="Изображение 1048" descr="icon-table-tempera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7175" cy="26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0" name="Изображение 1049" descr="icon-table-streng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37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1" name="Изображение 1050" descr="icon-table-frost-resi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2" name="Изображение 1051" descr="icon-table-water-resis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10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3" name="Изображение 1052" descr="icon-table-mobilit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143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4" name="Изображение 1053" descr="icon-table-tempera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7175" cy="26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5" name="DefaultOcx"/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" cy="22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;p2"/>
          <p:cNvSpPr txBox="1"/>
          <p:nvPr/>
        </p:nvSpPr>
        <p:spPr bwMode="auto">
          <a:xfrm>
            <a:off x="1330440" y="-130276"/>
            <a:ext cx="6891504" cy="141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endParaRPr sz="3600" dirty="0">
              <a:solidFill>
                <a:srgbClr val="8F00FF"/>
              </a:solidFill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8F00FF"/>
                </a:solidFill>
              </a:rPr>
              <a:t>КОНУРЕНТЫ</a:t>
            </a:r>
            <a:endParaRPr sz="3600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dirty="0"/>
          </a:p>
        </p:txBody>
      </p:sp>
      <p:grpSp>
        <p:nvGrpSpPr>
          <p:cNvPr id="5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6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0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8038"/>
              </p:ext>
            </p:extLst>
          </p:nvPr>
        </p:nvGraphicFramePr>
        <p:xfrm>
          <a:off x="2940569" y="5589240"/>
          <a:ext cx="704802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231"/>
                <a:gridCol w="1243553"/>
                <a:gridCol w="1367781"/>
                <a:gridCol w="1572948"/>
                <a:gridCol w="150850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Применение технологии СУБ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Япония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Россия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Западная Европа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Индия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1990 г.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1998 г.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2001 г.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2003г.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55257" y="5126815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8F00FF"/>
                </a:solidFill>
              </a:rPr>
              <a:t>Применение технологии СУБ</a:t>
            </a:r>
            <a:endParaRPr lang="ru-RU" sz="1800" dirty="0">
              <a:solidFill>
                <a:srgbClr val="8F00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9336" y="1106186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33333"/>
                </a:solidFill>
                <a:latin typeface="+mj-lt"/>
              </a:rPr>
              <a:t>ООО</a:t>
            </a:r>
            <a:r>
              <a:rPr lang="ru-RU" sz="1200" b="1" dirty="0">
                <a:solidFill>
                  <a:srgbClr val="333333"/>
                </a:solidFill>
                <a:latin typeface="+mj-lt"/>
              </a:rPr>
              <a:t> </a:t>
            </a:r>
            <a:r>
              <a:rPr lang="ru-RU" sz="1200" b="1" dirty="0" smtClean="0">
                <a:solidFill>
                  <a:srgbClr val="333333"/>
                </a:solidFill>
                <a:latin typeface="+mj-lt"/>
              </a:rPr>
              <a:t>«</a:t>
            </a:r>
            <a:r>
              <a:rPr lang="ru-RU" sz="1200" b="1" dirty="0" err="1" smtClean="0">
                <a:solidFill>
                  <a:srgbClr val="333333"/>
                </a:solidFill>
                <a:latin typeface="+mj-lt"/>
              </a:rPr>
              <a:t>ОмскСтройбетон</a:t>
            </a:r>
            <a:r>
              <a:rPr lang="ru-RU" sz="1200" b="1" dirty="0" smtClean="0">
                <a:solidFill>
                  <a:srgbClr val="333333"/>
                </a:solidFill>
                <a:latin typeface="+mj-lt"/>
              </a:rPr>
              <a:t>» -  </a:t>
            </a:r>
            <a:r>
              <a:rPr lang="ru-RU" sz="1200" dirty="0" smtClean="0">
                <a:solidFill>
                  <a:srgbClr val="333333"/>
                </a:solidFill>
                <a:latin typeface="+mj-lt"/>
              </a:rPr>
              <a:t>отгрузка товарного бетона.</a:t>
            </a:r>
            <a:endParaRPr lang="ru-RU" sz="12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91069" y="1079745"/>
            <a:ext cx="2299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</a:rPr>
              <a:t>ООО «Брусника»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-российская </a:t>
            </a:r>
            <a:r>
              <a:rPr lang="ru-RU" sz="1200" dirty="0">
                <a:latin typeface="+mj-lt"/>
              </a:rPr>
              <a:t>девелоперская компания. Специализируется на строительстве жилых многоэтажных домов. </a:t>
            </a:r>
            <a:r>
              <a:rPr lang="ru-RU" sz="1200" dirty="0" smtClean="0">
                <a:latin typeface="+mj-lt"/>
              </a:rPr>
              <a:t>Монолитное строительство.</a:t>
            </a:r>
            <a:endParaRPr lang="ru-RU" sz="1200" dirty="0">
              <a:latin typeface="+mj-lt"/>
            </a:endParaRPr>
          </a:p>
        </p:txBody>
      </p:sp>
      <p:pic>
        <p:nvPicPr>
          <p:cNvPr id="4100" name="Picture 4" descr="Поставки бетона в Москве необходимы для поддержания работоспособности  системы водоснабжения - KP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85" y="2675294"/>
            <a:ext cx="2707153" cy="221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859200" y="1030309"/>
            <a:ext cx="2448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j-lt"/>
              </a:rPr>
              <a:t>Предприятие СИМВОЛ </a:t>
            </a:r>
            <a:r>
              <a:rPr lang="ru-RU" sz="1200" b="1" dirty="0" smtClean="0">
                <a:latin typeface="+mj-lt"/>
              </a:rPr>
              <a:t>БЕТОН </a:t>
            </a:r>
            <a:r>
              <a:rPr lang="ru-RU" sz="1200" dirty="0" smtClean="0">
                <a:latin typeface="+mj-lt"/>
              </a:rPr>
              <a:t>- </a:t>
            </a:r>
            <a:r>
              <a:rPr lang="ru-RU" sz="1200" dirty="0">
                <a:latin typeface="+mj-lt"/>
              </a:rPr>
              <a:t>высококачественные бетоны собственного производства различных видов и классов до </a:t>
            </a:r>
            <a:r>
              <a:rPr lang="ru-RU" sz="1200" dirty="0" err="1">
                <a:latin typeface="+mj-lt"/>
              </a:rPr>
              <a:t>сверхвысокопрочного</a:t>
            </a:r>
            <a:r>
              <a:rPr lang="ru-RU" sz="1200" dirty="0">
                <a:latin typeface="+mj-lt"/>
              </a:rPr>
              <a:t> класса В60, а также бетоны специального назначения.  </a:t>
            </a:r>
          </a:p>
        </p:txBody>
      </p:sp>
      <p:pic>
        <p:nvPicPr>
          <p:cNvPr id="4102" name="Picture 6" descr="http://www.simvolbeton.ru/media/upload/attachment/cache/upload/attachment/source/proizvodstvo-betona-4-min-displa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" r="12981"/>
          <a:stretch>
            <a:fillRect/>
          </a:stretch>
        </p:blipFill>
        <p:spPr bwMode="auto">
          <a:xfrm>
            <a:off x="8904312" y="2675294"/>
            <a:ext cx="3096345" cy="221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120;p2"/>
          <p:cNvSpPr txBox="1"/>
          <p:nvPr/>
        </p:nvSpPr>
        <p:spPr bwMode="auto">
          <a:xfrm>
            <a:off x="18533" y="6512393"/>
            <a:ext cx="468151" cy="199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/>
              <a:buNone/>
              <a:defRPr/>
            </a:pPr>
            <a:r>
              <a:rPr lang="ru-RU" dirty="0" smtClean="0"/>
              <a:t>5</a:t>
            </a:r>
            <a:endParaRPr dirty="0"/>
          </a:p>
        </p:txBody>
      </p:sp>
      <p:grpSp>
        <p:nvGrpSpPr>
          <p:cNvPr id="18" name="Google Shape;118;p2"/>
          <p:cNvGrpSpPr/>
          <p:nvPr/>
        </p:nvGrpSpPr>
        <p:grpSpPr bwMode="auto">
          <a:xfrm>
            <a:off x="-18522" y="6358525"/>
            <a:ext cx="542262" cy="506843"/>
            <a:chOff x="-1" y="0"/>
            <a:chExt cx="542260" cy="506841"/>
          </a:xfrm>
        </p:grpSpPr>
        <p:sp>
          <p:nvSpPr>
            <p:cNvPr id="19" name="Google Shape;119;p2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0" name="Google Shape;120;p2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 panose="020B0604020202020204"/>
                <a:buNone/>
                <a:defRPr/>
              </a:pPr>
              <a:r>
                <a:rPr lang="ru-RU" dirty="0" smtClean="0"/>
                <a:t>6</a:t>
              </a:r>
              <a:endParaRPr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8" y="2650446"/>
            <a:ext cx="2687960" cy="22159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79" y="2694287"/>
            <a:ext cx="2493352" cy="219692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288320" y="1111007"/>
            <a:ext cx="2313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33333"/>
                </a:solidFill>
                <a:latin typeface="+mj-lt"/>
              </a:rPr>
              <a:t>ООО «Завод ЖБИ №7» -  </a:t>
            </a:r>
            <a:r>
              <a:rPr lang="ru-RU" sz="1200" dirty="0" smtClean="0">
                <a:solidFill>
                  <a:srgbClr val="333333"/>
                </a:solidFill>
                <a:latin typeface="+mj-lt"/>
              </a:rPr>
              <a:t>выпуск </a:t>
            </a:r>
            <a:r>
              <a:rPr lang="ru-RU" sz="1200" dirty="0">
                <a:solidFill>
                  <a:srgbClr val="333333"/>
                </a:solidFill>
                <a:latin typeface="+mj-lt"/>
              </a:rPr>
              <a:t> </a:t>
            </a:r>
            <a:r>
              <a:rPr lang="ru-RU" sz="1200" b="1" dirty="0" smtClean="0">
                <a:solidFill>
                  <a:srgbClr val="333333"/>
                </a:solidFill>
                <a:latin typeface="+mj-lt"/>
              </a:rPr>
              <a:t>ЖБИ</a:t>
            </a:r>
            <a:r>
              <a:rPr lang="ru-RU" sz="1200" dirty="0" smtClean="0">
                <a:solidFill>
                  <a:srgbClr val="333333"/>
                </a:solidFill>
                <a:latin typeface="+mj-lt"/>
              </a:rPr>
              <a:t>, большой ассортимент, оптимальное </a:t>
            </a:r>
            <a:r>
              <a:rPr lang="ru-RU" sz="1200" dirty="0">
                <a:solidFill>
                  <a:srgbClr val="333333"/>
                </a:solidFill>
                <a:latin typeface="+mj-lt"/>
              </a:rPr>
              <a:t>соотношение цены и качества на рынке.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4392" y="1030309"/>
            <a:ext cx="2448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АО Завод сборного железобетона (ЗСЖБ) №</a:t>
            </a:r>
            <a:r>
              <a:rPr lang="ru-RU" sz="1200" dirty="0" smtClean="0"/>
              <a:t>6 - производитель </a:t>
            </a:r>
            <a:r>
              <a:rPr lang="ru-RU" sz="1200" dirty="0"/>
              <a:t>изделий крупнопанельного</a:t>
            </a:r>
            <a:br>
              <a:rPr lang="ru-RU" sz="1200" dirty="0"/>
            </a:br>
            <a:r>
              <a:rPr lang="ru-RU" sz="1200" dirty="0"/>
              <a:t>домостроения и создатель многофункционального</a:t>
            </a:r>
            <a:br>
              <a:rPr lang="ru-RU" sz="1200" dirty="0"/>
            </a:br>
            <a:r>
              <a:rPr lang="ru-RU" sz="1200" dirty="0"/>
              <a:t>строительного холдинга.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;p2"/>
          <p:cNvSpPr txBox="1"/>
          <p:nvPr/>
        </p:nvSpPr>
        <p:spPr bwMode="auto">
          <a:xfrm>
            <a:off x="1294463" y="-99392"/>
            <a:ext cx="6891504" cy="141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endParaRPr sz="3600" dirty="0">
              <a:solidFill>
                <a:srgbClr val="8F00FF"/>
              </a:solidFill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8F00FF"/>
                </a:solidFill>
              </a:rPr>
              <a:t>РЕШЕНИЕ</a:t>
            </a:r>
            <a:endParaRPr sz="3600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dirty="0"/>
          </a:p>
        </p:txBody>
      </p:sp>
      <p:grpSp>
        <p:nvGrpSpPr>
          <p:cNvPr id="5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6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0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123364"/>
              </p:ext>
            </p:extLst>
          </p:nvPr>
        </p:nvGraphicFramePr>
        <p:xfrm>
          <a:off x="635149" y="1207673"/>
          <a:ext cx="11305256" cy="5117592"/>
        </p:xfrm>
        <a:graphic>
          <a:graphicData uri="http://schemas.openxmlformats.org/drawingml/2006/table">
            <a:tbl>
              <a:tblPr firstRow="1" firstCol="1" bandRow="1"/>
              <a:tblGrid>
                <a:gridCol w="5400600"/>
                <a:gridCol w="5904656"/>
              </a:tblGrid>
              <a:tr h="49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Применение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МЗБ</a:t>
                      </a:r>
                      <a:r>
                        <a:rPr lang="ru-RU" sz="2000" b="1" baseline="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 </a:t>
                      </a:r>
                      <a:r>
                        <a:rPr lang="ru-RU" sz="20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настоящем</a:t>
                      </a:r>
                      <a:endParaRPr lang="ru-RU" sz="20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6273" marR="5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Ожидаемый результат в строительстве с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применением </a:t>
                      </a:r>
                      <a:r>
                        <a:rPr lang="ru-RU" sz="18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СУБ</a:t>
                      </a:r>
                      <a:endParaRPr lang="ru-RU" sz="18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6273" marR="5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1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Хорошей </a:t>
                      </a:r>
                      <a:r>
                        <a:rPr lang="ru-RU" sz="1600" dirty="0" err="1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удобоукладываемости</a:t>
                      </a: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смеси</a:t>
                      </a:r>
                      <a:r>
                        <a:rPr lang="ru-RU" sz="1600" baseline="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не </a:t>
                      </a: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добиться без вмешательства вибрирования и уплотнения.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заполнитель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доставляют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транспортом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из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регионов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расположенных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на расстоянии до 1000 км.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Нет широких возможностей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для</a:t>
                      </a:r>
                      <a:r>
                        <a:rPr lang="ru-RU" sz="1600" baseline="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создания </a:t>
                      </a: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структурных и архитектурных поверхностей.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В некоторых случаях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требуется</a:t>
                      </a:r>
                      <a:r>
                        <a:rPr lang="ru-RU" sz="1600" baseline="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создание </a:t>
                      </a: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дополнительного теплоизоляционного слоя.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Для того что бы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допиться</a:t>
                      </a:r>
                      <a:r>
                        <a:rPr lang="ru-RU" sz="1600" baseline="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однородности  </a:t>
                      </a: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раствора не обходимо затрата времени на исправления.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Не во всех случаях бетонная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смесь</a:t>
                      </a:r>
                      <a:r>
                        <a:rPr lang="ru-RU" sz="1600" baseline="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крепко </a:t>
                      </a: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обволакивает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арматуру,</a:t>
                      </a:r>
                      <a:r>
                        <a:rPr lang="ru-RU" sz="1600" baseline="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прочность </a:t>
                      </a: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взаимодействия снижается.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Сложность при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строительстве,</a:t>
                      </a:r>
                      <a:r>
                        <a:rPr lang="ru-RU" sz="1600" baseline="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возрастание </a:t>
                      </a: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расходов 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При использование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механического</a:t>
                      </a:r>
                      <a:r>
                        <a:rPr lang="ru-RU" sz="1600" baseline="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вибрирования </a:t>
                      </a: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воздействие шума повышается в  период строительства.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</a:p>
                  </a:txBody>
                  <a:tcPr marL="56273" marR="5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dirty="0" err="1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Удобоукладываемость</a:t>
                      </a: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 смеси,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без</a:t>
                      </a:r>
                      <a:r>
                        <a:rPr lang="ru-RU" sz="1600" baseline="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механического </a:t>
                      </a: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вибрирования и уплотнения.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Использование местного речного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песка,</a:t>
                      </a:r>
                      <a:r>
                        <a:rPr lang="ru-RU" sz="1600" baseline="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позволит </a:t>
                      </a: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сократить расходы на транспортировку сырья.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Легкость заполнения загражденных и </a:t>
                      </a:r>
                      <a:r>
                        <a:rPr lang="ru-RU" sz="1600" baseline="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труднодоступных </a:t>
                      </a: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мест. Проектирование структурных и архитектурных форм и поверхностей.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Однородность раствора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позволяет</a:t>
                      </a:r>
                      <a:r>
                        <a:rPr lang="ru-RU" sz="1600" baseline="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работать </a:t>
                      </a: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без затраты времени на исправления.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Повышенное обволакивание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арматуры,</a:t>
                      </a:r>
                      <a:r>
                        <a:rPr lang="ru-RU" sz="1600" baseline="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улучшенная </a:t>
                      </a: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прочность взаимодействия с ней.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Ускорение строительства и,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как</a:t>
                      </a:r>
                      <a:r>
                        <a:rPr lang="ru-RU" sz="1600" baseline="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следствие</a:t>
                      </a: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, уменьшение затрат на рабочих.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Минимизация перемещения миксеров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и</a:t>
                      </a:r>
                      <a:r>
                        <a:rPr lang="ru-RU" sz="1600" baseline="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насосов </a:t>
                      </a:r>
                      <a:r>
                        <a:rPr lang="ru-RU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по стройплощадке, снижение шума в период строительства</a:t>
                      </a:r>
                      <a:r>
                        <a:rPr lang="ru-RU" sz="1600" dirty="0" smtClean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6273" marR="56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Google Shape;116;p2"/>
          <p:cNvSpPr txBox="1"/>
          <p:nvPr/>
        </p:nvSpPr>
        <p:spPr bwMode="auto">
          <a:xfrm>
            <a:off x="4295800" y="6330963"/>
            <a:ext cx="3024336" cy="70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8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Универсальность СУБ – прорыв строительного производства</a:t>
            </a:r>
            <a:endParaRPr sz="1200" dirty="0">
              <a:solidFill>
                <a:srgbClr val="8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sz="1600" dirty="0"/>
          </a:p>
        </p:txBody>
      </p:sp>
      <p:grpSp>
        <p:nvGrpSpPr>
          <p:cNvPr id="11" name="Google Shape;118;p2"/>
          <p:cNvGrpSpPr/>
          <p:nvPr/>
        </p:nvGrpSpPr>
        <p:grpSpPr bwMode="auto">
          <a:xfrm>
            <a:off x="-18522" y="6358525"/>
            <a:ext cx="542262" cy="506843"/>
            <a:chOff x="-1" y="0"/>
            <a:chExt cx="542260" cy="506841"/>
          </a:xfrm>
        </p:grpSpPr>
        <p:sp>
          <p:nvSpPr>
            <p:cNvPr id="12" name="Google Shape;119;p2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3" name="Google Shape;120;p2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 panose="020B0604020202020204"/>
                <a:buNone/>
                <a:defRPr/>
              </a:pPr>
              <a:r>
                <a:rPr lang="ru-RU" dirty="0" smtClean="0"/>
                <a:t>7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78473"/>
            <a:ext cx="10515600" cy="479849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возрастающая стоимость строительства;</a:t>
            </a:r>
          </a:p>
          <a:p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статистике строительства, большую часть занимают дома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возведенные из кирпича и сборного 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железобетона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 с производителями работающие долгое время на рынке;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уверенность принятия инновационных решений застройщиками;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квалификация рабочей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силы из-за экономии оплаты труда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времени, необходимого на процесс набора прочности бетонной смесью;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аксимально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итоговая прочность бетона;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трудозатрат.</a:t>
            </a:r>
          </a:p>
          <a:p>
            <a:pPr marL="114300" lv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5" name="Google Shape;204;p6"/>
          <p:cNvSpPr txBox="1"/>
          <p:nvPr/>
        </p:nvSpPr>
        <p:spPr bwMode="auto">
          <a:xfrm>
            <a:off x="182676" y="6671606"/>
            <a:ext cx="468151" cy="199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/>
              <a:buNone/>
              <a:defRPr/>
            </a:pPr>
            <a:r>
              <a:rPr lang="ru-RU" sz="1200" b="0" i="0" u="none" strike="noStrike" cap="none" dirty="0" smtClean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dirty="0"/>
          </a:p>
        </p:txBody>
      </p:sp>
      <p:grpSp>
        <p:nvGrpSpPr>
          <p:cNvPr id="6" name="Google Shape;118;p2"/>
          <p:cNvGrpSpPr/>
          <p:nvPr/>
        </p:nvGrpSpPr>
        <p:grpSpPr bwMode="auto">
          <a:xfrm>
            <a:off x="-18522" y="6358525"/>
            <a:ext cx="542262" cy="506843"/>
            <a:chOff x="-1" y="0"/>
            <a:chExt cx="542260" cy="506841"/>
          </a:xfrm>
        </p:grpSpPr>
        <p:sp>
          <p:nvSpPr>
            <p:cNvPr id="7" name="Google Shape;119;p2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" name="Google Shape;120;p2"/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 panose="020B0604020202020204"/>
                <a:buNone/>
                <a:defRPr/>
              </a:pPr>
              <a:r>
                <a:rPr lang="ru-RU" sz="1200" dirty="0" smtClean="0">
                  <a:solidFill>
                    <a:schemeClr val="tx1"/>
                  </a:solidFill>
                </a:rPr>
                <a:t>8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Google Shape;116;p2"/>
          <p:cNvSpPr txBox="1"/>
          <p:nvPr/>
        </p:nvSpPr>
        <p:spPr bwMode="auto">
          <a:xfrm>
            <a:off x="967046" y="424408"/>
            <a:ext cx="11088849" cy="95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внедрения СУБ в производство</a:t>
            </a:r>
            <a:endParaRPr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sz="1600" dirty="0"/>
          </a:p>
        </p:txBody>
      </p:sp>
      <p:grpSp>
        <p:nvGrpSpPr>
          <p:cNvPr id="10" name="Google Shape;123;p2"/>
          <p:cNvGrpSpPr/>
          <p:nvPr/>
        </p:nvGrpSpPr>
        <p:grpSpPr bwMode="auto">
          <a:xfrm>
            <a:off x="18533" y="1052736"/>
            <a:ext cx="2624903" cy="97077"/>
            <a:chOff x="0" y="692501"/>
            <a:chExt cx="2624903" cy="97077"/>
          </a:xfrm>
        </p:grpSpPr>
        <p:sp>
          <p:nvSpPr>
            <p:cNvPr id="11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2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3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4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5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/>
        </p:nvSpPr>
        <p:spPr bwMode="auto">
          <a:xfrm rot="2546">
            <a:off x="10092232" y="6277587"/>
            <a:ext cx="405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  <a:defRPr/>
            </a:pPr>
            <a:r>
              <a:rPr lang="ru-RU" sz="1000">
                <a:latin typeface="Montserrat ExtraBold"/>
                <a:ea typeface="Montserrat ExtraBold"/>
                <a:cs typeface="Montserrat ExtraBold"/>
              </a:rPr>
              <a:t>8</a:t>
            </a:r>
          </a:p>
          <a:p>
            <a:pPr algn="r">
              <a:lnSpc>
                <a:spcPct val="115000"/>
              </a:lnSpc>
              <a:defRPr/>
            </a:pPr>
            <a:endParaRPr sz="1000"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9" name="Google Shape;116;p2"/>
          <p:cNvSpPr txBox="1"/>
          <p:nvPr/>
        </p:nvSpPr>
        <p:spPr bwMode="auto">
          <a:xfrm>
            <a:off x="1409494" y="537647"/>
            <a:ext cx="8070882" cy="86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8F00FF"/>
                </a:solidFill>
              </a:rPr>
              <a:t>Основные характеристики СУБ</a:t>
            </a:r>
            <a:endParaRPr sz="3600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 panose="020B0604020202020204"/>
              <a:buNone/>
              <a:defRPr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695400" y="1399379"/>
            <a:ext cx="110892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Растекаемость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(подвижность) СУБ обычно колеблется от 45 до 81 см в зависимости от требований проекта. Вязкость, которая визуально определяется как скорость растекания смеси - это важная характеристика пластичного СУБ, которая может быть проконтролирована на этапе замеса, чтобы подойти под конкретный тип возводимого объекта.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Высокая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растекаемость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обычно достигается добавлением заменяющих воду добавок (на основе эфира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поликарбоксилата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), и уменьшением объема воды в смеси. 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Сохраняемость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(живучесть) СУБ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это  свойство сохранять требуемую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удобоукладываемость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течение заданного времени от ее первоначальных значений после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затворения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 минимально допустимых по условиям качественного уплотнения.</a:t>
            </a:r>
          </a:p>
          <a:p>
            <a:pPr marL="0" indent="0" algn="just">
              <a:buNone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Сохраняемость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пластичной бетонной смеси достигается увеличением объема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мелкого заполнителя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смеси (через увеличение содержания цементирующего компонента) и с помощью добавок для увеличения вязкости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oogle Shape;118;p2"/>
          <p:cNvGrpSpPr/>
          <p:nvPr/>
        </p:nvGrpSpPr>
        <p:grpSpPr bwMode="auto">
          <a:xfrm>
            <a:off x="-18522" y="6358525"/>
            <a:ext cx="569906" cy="506843"/>
            <a:chOff x="-1" y="0"/>
            <a:chExt cx="569904" cy="506841"/>
          </a:xfrm>
        </p:grpSpPr>
        <p:sp>
          <p:nvSpPr>
            <p:cNvPr id="6" name="Google Shape;119;p2"/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 panose="020F0502020204030204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" name="Google Shape;120;p2"/>
            <p:cNvSpPr txBox="1"/>
            <p:nvPr/>
          </p:nvSpPr>
          <p:spPr bwMode="auto">
            <a:xfrm>
              <a:off x="101754" y="153867"/>
              <a:ext cx="468149" cy="199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 panose="020B0604020202020204"/>
                <a:buNone/>
                <a:defRPr/>
              </a:pPr>
              <a:r>
                <a:rPr lang="ru-RU" dirty="0" smtClean="0"/>
                <a:t>5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Тема Office">
        <a:dk1>
          <a:srgbClr val="000000"/>
        </a:dk1>
        <a:lt1>
          <a:srgbClr val="FFFFFF"/>
        </a:lt1>
        <a:dk2>
          <a:srgbClr val="A7A7A7"/>
        </a:dk2>
        <a:lt2>
          <a:srgbClr val="535353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1426</Words>
  <Application>Microsoft Office PowerPoint</Application>
  <PresentationFormat>Широкоэкранный</PresentationFormat>
  <Paragraphs>317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Calibri</vt:lpstr>
      <vt:lpstr>Proxima Nova Regular</vt:lpstr>
      <vt:lpstr>Helvetica Neue</vt:lpstr>
      <vt:lpstr>Times New Roman</vt:lpstr>
      <vt:lpstr>Montserrat ExtraBold</vt:lpstr>
      <vt:lpstr>Arial</vt:lpstr>
      <vt:lpstr>Montserrat</vt:lpstr>
      <vt:lpstr>Cambria Math</vt:lpstr>
      <vt:lpstr>Wingdings</vt:lpstr>
      <vt:lpstr>Proxima Nova Bold</vt:lpstr>
      <vt:lpstr>Тема Office</vt:lpstr>
      <vt:lpstr>Презентация PowerPoint</vt:lpstr>
      <vt:lpstr>Презентация PowerPoint</vt:lpstr>
      <vt:lpstr>Сравнительные характеристики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Бокарева</dc:creator>
  <cp:lastModifiedBy>Учетная запись Майкрософт</cp:lastModifiedBy>
  <cp:revision>120</cp:revision>
  <dcterms:created xsi:type="dcterms:W3CDTF">2023-11-22T12:20:32Z</dcterms:created>
  <dcterms:modified xsi:type="dcterms:W3CDTF">2023-12-04T04:14:55Z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8F2F5E291056486FBF15BBE6D925C3FE_12</vt:lpwstr>
  </property>
  <property fmtid="{D5CDD505-2E9C-101B-9397-08002B2CF9AE}" pid="3" name="KSOProductBuildVer">
    <vt:lpwstr>1049-12.2.0.13306</vt:lpwstr>
  </property>
</Properties>
</file>