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Raleway SemiBold"/>
      <p:regular r:id="rId25"/>
      <p:bold r:id="rId26"/>
      <p:italic r:id="rId27"/>
      <p:boldItalic r:id="rId28"/>
    </p:embeddedFont>
    <p:embeddedFont>
      <p:font typeface="Raleway ExtraBold"/>
      <p:bold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B81873-37DF-42DA-985C-133E42574255}">
  <a:tblStyle styleId="{A3B81873-37DF-42DA-985C-133E425742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3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alewaySemiBold-bold.fntdata"/><Relationship Id="rId25" Type="http://schemas.openxmlformats.org/officeDocument/2006/relationships/font" Target="fonts/RalewaySemiBold-regular.fntdata"/><Relationship Id="rId28" Type="http://schemas.openxmlformats.org/officeDocument/2006/relationships/font" Target="fonts/RalewaySemiBold-boldItalic.fntdata"/><Relationship Id="rId27" Type="http://schemas.openxmlformats.org/officeDocument/2006/relationships/font" Target="fonts/RalewaySemiBold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alewayExtraBold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regular.fntdata"/><Relationship Id="rId30" Type="http://schemas.openxmlformats.org/officeDocument/2006/relationships/font" Target="fonts/RalewayExtraBold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6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8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0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9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7" name="Google Shape;267;p11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e6096dd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29e6096dd5f_0_1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e6096dd5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29e6096dd5f_0_14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c05d86ff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9c05d86ff6_2_0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23914" y="685497"/>
            <a:ext cx="66111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indent="-3048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indent="-3048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indent="-3048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indent="-3048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indent="-3048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indent="-3048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indent="-3048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51" name="Google Shape;5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раздела 1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8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b="1" sz="3000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b="0" sz="3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22" name="Google Shape;22;p5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23;p5"/>
          <p:cNvSpPr txBox="1"/>
          <p:nvPr>
            <p:ph idx="2" type="title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b="0" sz="22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300" lIns="58300" spcFirstLastPara="1" rIns="58300" wrap="square" tIns="58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32" name="Google Shape;3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b="4320" l="0" r="2181" t="1755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/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39" name="Google Shape;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50" lIns="58300" spcFirstLastPara="1" rIns="58300" wrap="square" tIns="29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descr="E:\-=Tanya=-\2035 Работа\-=Айдентика 2035=-\лого университета\Univer20_35_RGB.emf"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b="1" i="0" sz="2700" u="none" cap="none" strike="noStrik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b="0" i="0" sz="12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497" y="4393987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-=Tanya=-\2035 Работа\-=Айдентика 2035=-\лого университета\Univer20_35_RGB_white.emf" id="105" name="Google Shape;10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817" y="4395438"/>
            <a:ext cx="750522" cy="371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/>
          <p:nvPr>
            <p:ph type="title"/>
          </p:nvPr>
        </p:nvSpPr>
        <p:spPr>
          <a:xfrm>
            <a:off x="456817" y="1257881"/>
            <a:ext cx="4655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100">
                <a:solidFill>
                  <a:schemeClr val="dk1"/>
                </a:solidFill>
              </a:rPr>
              <a:t>Загадочный Архангельск</a:t>
            </a:r>
            <a:endParaRPr sz="3100"/>
          </a:p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00525" y="2340275"/>
            <a:ext cx="48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"/>
              <a:t>Экскурсии на основе виртуальной и дополненной реальности</a:t>
            </a:r>
            <a:endParaRPr/>
          </a:p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5">
            <a:alphaModFix/>
          </a:blip>
          <a:srcRect b="0" l="48519" r="0" t="0"/>
          <a:stretch/>
        </p:blipFill>
        <p:spPr>
          <a:xfrm>
            <a:off x="5224606" y="669600"/>
            <a:ext cx="2832753" cy="447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/>
          <p:nvPr/>
        </p:nvSpPr>
        <p:spPr>
          <a:xfrm>
            <a:off x="5224661" y="0"/>
            <a:ext cx="2832600" cy="10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8057357" y="1098450"/>
            <a:ext cx="1086600" cy="237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/>
          <p:nvPr/>
        </p:nvSpPr>
        <p:spPr>
          <a:xfrm flipH="1" rot="10800000">
            <a:off x="8057357" y="3469800"/>
            <a:ext cx="1086600" cy="16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/>
          <p:nvPr/>
        </p:nvSpPr>
        <p:spPr>
          <a:xfrm>
            <a:off x="8057499" y="0"/>
            <a:ext cx="1086600" cy="109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4711" y="363837"/>
            <a:ext cx="1086643" cy="37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2402" y="252469"/>
            <a:ext cx="756788" cy="593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1890025" y="447775"/>
            <a:ext cx="4298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ru">
                <a:latin typeface="Raleway"/>
                <a:ea typeface="Raleway"/>
                <a:cs typeface="Raleway"/>
                <a:sym typeface="Raleway"/>
              </a:rPr>
              <a:t>ТЕКУЩИЕ РЕЗУЛЬТАТЫ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6" name="Google Shape;246;p3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50" name="Google Shape;250;p34"/>
          <p:cNvGraphicFramePr/>
          <p:nvPr/>
        </p:nvGraphicFramePr>
        <p:xfrm>
          <a:off x="524897" y="143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{A3B81873-37DF-42DA-985C-133E42574255}</a:tableStyleId>
              </a:tblPr>
              <a:tblGrid>
                <a:gridCol w="1863400"/>
                <a:gridCol w="3219175"/>
                <a:gridCol w="2519825"/>
              </a:tblGrid>
              <a:tr h="16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Период</a:t>
                      </a:r>
                      <a:endParaRPr b="1"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6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Действие</a:t>
                      </a:r>
                      <a:endParaRPr b="1"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6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Результат</a:t>
                      </a:r>
                      <a:endParaRPr b="1"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6FD"/>
                    </a:solidFill>
                  </a:tcPr>
                </a:tc>
              </a:tr>
              <a:tr h="9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Сентябрь 2023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Присутствовали на дизайн-спринте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Придумали идею создания портала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Октябрь 2023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Проанализировали объем рынка и  конкурентов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Сформулированные конкурентные преимущества и отстройка от конкурентов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Ноябрь 2023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Сделали MVP портала для проекта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Готовый прототип портала</a:t>
                      </a:r>
                      <a:r>
                        <a:rPr lang="ru" sz="12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BE6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456817" y="278156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graphicFrame>
        <p:nvGraphicFramePr>
          <p:cNvPr id="256" name="Google Shape;256;p35"/>
          <p:cNvGraphicFramePr/>
          <p:nvPr/>
        </p:nvGraphicFramePr>
        <p:xfrm>
          <a:off x="228185" y="97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{A3B81873-37DF-42DA-985C-133E42574255}</a:tableStyleId>
              </a:tblPr>
              <a:tblGrid>
                <a:gridCol w="4389675"/>
                <a:gridCol w="2382525"/>
                <a:gridCol w="1710175"/>
              </a:tblGrid>
              <a:tr h="65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ФОТО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45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 (</a:t>
                      </a: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ЭКСПЕРТИЗА В ЭКСКУРСИОННЫХ ПРОГРАММАХ</a:t>
                      </a: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)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Лысцева Анжела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МАРКЕТОЛОГ (ЭКСПЕРТИЗА В СОЦСЕТЯХ)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Кренёва Ксения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7" name="Google Shape;257;p3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35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 b="61560" l="28405" r="58806" t="11070"/>
          <a:stretch/>
        </p:blipFill>
        <p:spPr>
          <a:xfrm>
            <a:off x="7541300" y="1827300"/>
            <a:ext cx="676024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b="67917" l="40169" r="45443" t="12048"/>
          <a:stretch/>
        </p:blipFill>
        <p:spPr>
          <a:xfrm>
            <a:off x="7385975" y="3352538"/>
            <a:ext cx="986676" cy="10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1544617" y="582331"/>
            <a:ext cx="4655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800">
                <a:solidFill>
                  <a:schemeClr val="dk1"/>
                </a:solidFill>
              </a:rPr>
              <a:t>ПЛАНЫ РАЗВИТИЯ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456825" y="1433725"/>
            <a:ext cx="7973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</a:pPr>
            <a:r>
              <a:rPr lang="ru" sz="1600">
                <a:solidFill>
                  <a:srgbClr val="132C40"/>
                </a:solidFill>
              </a:rPr>
              <a:t>Планы развития, основные укрупненные задачи</a:t>
            </a:r>
            <a:endParaRPr sz="1600">
              <a:solidFill>
                <a:srgbClr val="132C4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ru" sz="1300">
                <a:solidFill>
                  <a:srgbClr val="132C40"/>
                </a:solidFill>
              </a:rPr>
              <a:t>Разработка сайта с элементами дополненной реальности</a:t>
            </a:r>
            <a:endParaRPr sz="1300">
              <a:solidFill>
                <a:srgbClr val="132C4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300"/>
              <a:buAutoNum type="arabicParenR"/>
            </a:pPr>
            <a:r>
              <a:rPr lang="ru" sz="1300">
                <a:solidFill>
                  <a:srgbClr val="132C40"/>
                </a:solidFill>
              </a:rPr>
              <a:t>Поиск инвестора</a:t>
            </a:r>
            <a:endParaRPr sz="1300">
              <a:solidFill>
                <a:srgbClr val="132C40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200"/>
              <a:buAutoNum type="arabicParenR"/>
            </a:pPr>
            <a:r>
              <a:rPr lang="ru" sz="1300"/>
              <a:t>Создание видео-экскурсий</a:t>
            </a:r>
            <a:r>
              <a:rPr lang="ru" sz="1300">
                <a:solidFill>
                  <a:srgbClr val="132C40"/>
                </a:solidFill>
              </a:rPr>
              <a:t> </a:t>
            </a:r>
            <a:endParaRPr sz="1300">
              <a:solidFill>
                <a:srgbClr val="132C40"/>
              </a:solidFill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15" y="656236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79" name="Google Shape;279;p36"/>
          <p:cNvGraphicFramePr/>
          <p:nvPr/>
        </p:nvGraphicFramePr>
        <p:xfrm>
          <a:off x="530735" y="286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{A3B81873-37DF-42DA-985C-133E42574255}</a:tableStyleId>
              </a:tblPr>
              <a:tblGrid>
                <a:gridCol w="2840750"/>
                <a:gridCol w="1346725"/>
                <a:gridCol w="3923675"/>
              </a:tblGrid>
              <a:tr h="47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ЧТО ДЕЛАЕМ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СРОК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u="none" cap="none" strike="noStrike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ОТВЕТСТВЕННЫЙ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5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/>
                        <a:t>Разработка сайта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14-28 января 2024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Лысцева Анжела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/>
                        <a:t>Тестирование сайта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29 января -12 февраля 2024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Кренёва Ксения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1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"/>
                        <a:t>Создание видео-экскурсий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19 февраля - 31 мая 2024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Лысцева Анжела, Кренёва Ксения</a:t>
                      </a:r>
                      <a:endParaRPr sz="1100" u="none" cap="none" strike="noStrike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0" name="Google Shape;280;p36"/>
          <p:cNvSpPr txBox="1"/>
          <p:nvPr/>
        </p:nvSpPr>
        <p:spPr>
          <a:xfrm>
            <a:off x="530725" y="2475875"/>
            <a:ext cx="502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●"/>
            </a:pPr>
            <a:r>
              <a:rPr b="0" i="0" lang="ru" sz="1300" u="none" cap="none" strike="noStrik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план-график на ближайшие 2-4  недели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/>
          <p:nvPr>
            <p:ph type="title"/>
          </p:nvPr>
        </p:nvSpPr>
        <p:spPr>
          <a:xfrm>
            <a:off x="456817" y="154363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86" name="Google Shape;286;p37"/>
          <p:cNvSpPr txBox="1"/>
          <p:nvPr>
            <p:ph idx="1" type="body"/>
          </p:nvPr>
        </p:nvSpPr>
        <p:spPr>
          <a:xfrm>
            <a:off x="530722" y="2658831"/>
            <a:ext cx="3603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-2032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600">
                <a:solidFill>
                  <a:srgbClr val="132C40"/>
                </a:solidFill>
              </a:rPr>
              <a:t>Лысцева Анжела Александровна</a:t>
            </a:r>
            <a:endParaRPr sz="1600">
              <a:solidFill>
                <a:srgbClr val="132C40"/>
              </a:solidFill>
            </a:endParaRPr>
          </a:p>
          <a:p>
            <a:pPr indent="-2032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600">
                <a:solidFill>
                  <a:srgbClr val="132C40"/>
                </a:solidFill>
              </a:rPr>
              <a:t>Номер телефона 89214873775</a:t>
            </a:r>
            <a:endParaRPr sz="1600">
              <a:solidFill>
                <a:srgbClr val="132C40"/>
              </a:solidFill>
            </a:endParaRPr>
          </a:p>
          <a:p>
            <a:pPr indent="-2032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600">
                <a:solidFill>
                  <a:srgbClr val="132C40"/>
                </a:solidFill>
              </a:rPr>
              <a:t>Ник телеграм @Lisang03</a:t>
            </a:r>
            <a:endParaRPr sz="1600">
              <a:solidFill>
                <a:srgbClr val="132C40"/>
              </a:solidFill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26" y="65623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592" y="886325"/>
            <a:ext cx="3370860" cy="337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178200" y="1523301"/>
            <a:ext cx="6764700" cy="3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rPr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Наша команда разрабатывает портал “Загадочный Архангельск”, на котором будут располагаться экскурсии по городу Архангельску с применением технологий виртуальной и дополненной реальности. 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t/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rPr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Виртуальная реальность позволяет путешествовать легко быстро и недорого, даже если у человека нет возможности выйти из дома.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t/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0476"/>
              <a:buNone/>
            </a:pPr>
            <a:r>
              <a:rPr lang="ru" sz="135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К 2024 году рынок виртуальной, дополненной и смешанной реальности достигнет $300 млрд. 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t/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3673"/>
              <a:buNone/>
            </a:pPr>
            <a:r>
              <a:rPr lang="ru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Благодаря нашему порталу у людей появится возможность посетить многие места, например: Малые Карелы, Новодвинская крепость, Архангельский краеведческий музей (ИЗО и Гостиные Дворы).  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83673"/>
              <a:buNone/>
            </a:pPr>
            <a:r>
              <a:t/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7229232" y="0"/>
            <a:ext cx="1914000" cy="369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7494444" y="3461532"/>
            <a:ext cx="1648500" cy="16938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7494443" y="321818"/>
            <a:ext cx="1648500" cy="15699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494443" y="1891712"/>
            <a:ext cx="1648500" cy="15699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182" y="3916831"/>
            <a:ext cx="869415" cy="8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189" y="671990"/>
            <a:ext cx="869415" cy="8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/>
          <p:nvPr/>
        </p:nvSpPr>
        <p:spPr>
          <a:xfrm>
            <a:off x="7229232" y="309844"/>
            <a:ext cx="265500" cy="48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532950" y="779125"/>
            <a:ext cx="62082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77750" lIns="77750" spcFirstLastPara="1" rIns="77750" wrap="square" tIns="777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ru" sz="3000" u="none" cap="none" strike="noStrike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b="0" i="0" sz="3000" u="none" cap="none" strike="noStrike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31" name="Google Shape;131;p26"/>
          <p:cNvGrpSpPr/>
          <p:nvPr/>
        </p:nvGrpSpPr>
        <p:grpSpPr>
          <a:xfrm>
            <a:off x="219250" y="672000"/>
            <a:ext cx="4728304" cy="97200"/>
            <a:chOff x="0" y="692501"/>
            <a:chExt cx="2624940" cy="97200"/>
          </a:xfrm>
        </p:grpSpPr>
        <p:sp>
          <p:nvSpPr>
            <p:cNvPr id="132" name="Google Shape;132;p26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7" name="Google Shape;137;p2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ru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3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6817" y="154363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ЦЕЛЕВАЯ АУДИТОРИЯ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6825" y="2309499"/>
            <a:ext cx="8213100" cy="23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noAutofit/>
          </a:bodyPr>
          <a:lstStyle/>
          <a:p>
            <a:pPr indent="-27305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300"/>
              <a:buChar char="●"/>
            </a:pPr>
            <a:r>
              <a:rPr lang="ru" sz="1400">
                <a:solidFill>
                  <a:srgbClr val="132C40"/>
                </a:solidFill>
              </a:rPr>
              <a:t>Сегмент А: Молодежная аудитория, возраста 20-35 лет. Проживающая на территории РФ. Испытывают потребность в погружении в новый мир и в путешествиях.  </a:t>
            </a:r>
            <a:endParaRPr sz="1400">
              <a:solidFill>
                <a:srgbClr val="132C40"/>
              </a:solidFill>
            </a:endParaRPr>
          </a:p>
          <a:p>
            <a:pPr indent="-279400" lvl="0" marL="406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C40"/>
              </a:buClr>
              <a:buSzPts val="1400"/>
              <a:buChar char="●"/>
            </a:pPr>
            <a:r>
              <a:rPr lang="ru" sz="1400">
                <a:solidFill>
                  <a:srgbClr val="132C40"/>
                </a:solidFill>
              </a:rPr>
              <a:t>Сегмент Б: Зрелая аудитория 36 - 55 лет. Которая в силу обстоятельств не может посещать другие города и/или выходить за пределы своего дома. </a:t>
            </a:r>
            <a:endParaRPr sz="1400">
              <a:solidFill>
                <a:srgbClr val="132C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32C40"/>
              </a:solidFill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30" y="656240"/>
            <a:ext cx="539947" cy="53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56817" y="148648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ПРОБЛЕМА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456818" y="582319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25" y="656236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141700" y="2066074"/>
            <a:ext cx="833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Наша целевая аудитория сталкивается со следующими проблемами: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у человека нет возможности попасть в музей из-за несогласованности графика работы и времени работы музея;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человек интересуется культурой Севера, но у нет возможности приехать и посетить музеи лично;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музей закрыт на реставрацию в связи с этим ограничено посещения музея;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AutoNum type="arabicPeriod"/>
            </a:pPr>
            <a:r>
              <a:rPr lang="ru" sz="1200">
                <a:solidFill>
                  <a:schemeClr val="dk2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человек живет в отдаленной местности, а приехать и посмотреть музеи выходит слишком дорого. 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57202" y="291999"/>
            <a:ext cx="5897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5872438" y="1186700"/>
            <a:ext cx="2739000" cy="254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205450" y="871600"/>
            <a:ext cx="55143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В нашем музее посетители могут выбрать видео-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экскурсии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 по интересующим их категориям. 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В разделе </a:t>
            </a:r>
            <a:r>
              <a:rPr b="1" lang="ru" sz="1300">
                <a:latin typeface="Raleway"/>
                <a:ea typeface="Raleway"/>
                <a:cs typeface="Raleway"/>
                <a:sym typeface="Raleway"/>
              </a:rPr>
              <a:t>“Военная история”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 можно будет ознакомиться с Новодвинской крепостью, экспозициями Северного морского музея, военными залами из </a:t>
            </a: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Архангельского областного краеведческого музея.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В разделе </a:t>
            </a:r>
            <a:r>
              <a:rPr b="1" lang="ru" sz="1300">
                <a:latin typeface="Raleway"/>
                <a:ea typeface="Raleway"/>
                <a:cs typeface="Raleway"/>
                <a:sym typeface="Raleway"/>
              </a:rPr>
              <a:t>“Арктика”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 можно виртуально посетить Арктическое посольство, побывать в залах Архангельского областного 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краеведческого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 музея, связанных с Арктикой, экспозиции Музея художественного освоения Арктики имени А. А. Борисова.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В разделе </a:t>
            </a:r>
            <a:r>
              <a:rPr b="1" lang="ru" sz="1300">
                <a:latin typeface="Raleway"/>
                <a:ea typeface="Raleway"/>
                <a:cs typeface="Raleway"/>
                <a:sym typeface="Raleway"/>
              </a:rPr>
              <a:t>“Культура Архангельска”</a:t>
            </a: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 можно увидеть Музей художника и сказочника С. Г. Писахова, Дом коммерческого собрания, музей-заповедник “Малые Корелы”, Музей изобразительных искусств, Усадебный дом Е.К. Плотниковой, Старинный особняк на Набережной, залы, связанные с культурой Севера, в </a:t>
            </a: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Архангельского областного краеведческого музея.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988" y="1369350"/>
            <a:ext cx="2365737" cy="21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2745325" y="272750"/>
            <a:ext cx="2465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85" name="Google Shape;185;p30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1257350" y="743150"/>
            <a:ext cx="74217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6784" l="9760" r="12774" t="4767"/>
          <a:stretch/>
        </p:blipFill>
        <p:spPr>
          <a:xfrm>
            <a:off x="111800" y="1062601"/>
            <a:ext cx="4290775" cy="275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4">
            <a:alphaModFix/>
          </a:blip>
          <a:srcRect b="0" l="8664" r="11989" t="0"/>
          <a:stretch/>
        </p:blipFill>
        <p:spPr>
          <a:xfrm>
            <a:off x="4152200" y="1461771"/>
            <a:ext cx="4216177" cy="342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432332" y="445031"/>
            <a:ext cx="79761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ЦЕННОСТЬ, ЦЕННОСТНОЕ ПРЕДЛОЖЕНИЕ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592750" y="1726675"/>
            <a:ext cx="76752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Мы, компания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Загадочный Архангельск,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помогаем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туристам, которые приехали в Архангельск на короткий период и/или не имеют возможности посетить многие культурные объекты,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в ситуации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когда нет возможности пройти в музей (например, сейчас нельзя пройти на территорию Новодвинской крепости)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решать проблему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посещения культурных достопримечательностей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с помощью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технологий дополненной и виртуальной реальности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FD493D"/>
                </a:solidFill>
              </a:rPr>
              <a:t>и получать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экономию времени на поиски информации и экономию денег на гидов и экскурсоводов.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1943448" y="625150"/>
            <a:ext cx="10086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457193" y="625144"/>
            <a:ext cx="15684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2"/>
          <p:cNvSpPr txBox="1"/>
          <p:nvPr>
            <p:ph type="title"/>
          </p:nvPr>
        </p:nvSpPr>
        <p:spPr>
          <a:xfrm>
            <a:off x="564721" y="625150"/>
            <a:ext cx="2180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58300" spcFirstLastPara="1" rIns="58300" wrap="square" tIns="583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Рынок:B2C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11" name="Google Shape;211;p32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289425" y="1471950"/>
            <a:ext cx="4473600" cy="26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Стоимость месячной подписки 790 руб.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ЦА составляет примерно 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124.256</a:t>
            </a: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человек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TAM</a:t>
            </a: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среди туристов г. Архангельска будет равен 124.256 * 790 = 98,2 млн. руб.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43% хотят посетить музей, но не могут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SAM </a:t>
            </a: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будет равен 98,2 млн*43%= 42,2 млн руб.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Мы можем получить 30% рынка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SOM</a:t>
            </a:r>
            <a:r>
              <a:rPr lang="ru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= 12,7 млн.рублей в год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16" name="Google Shape;216;p32"/>
          <p:cNvGrpSpPr/>
          <p:nvPr/>
        </p:nvGrpSpPr>
        <p:grpSpPr>
          <a:xfrm>
            <a:off x="3167417" y="755638"/>
            <a:ext cx="5620759" cy="3937363"/>
            <a:chOff x="206792" y="1051500"/>
            <a:chExt cx="5620759" cy="3937363"/>
          </a:xfrm>
        </p:grpSpPr>
        <p:sp>
          <p:nvSpPr>
            <p:cNvPr id="217" name="Google Shape;217;p32"/>
            <p:cNvSpPr txBox="1"/>
            <p:nvPr/>
          </p:nvSpPr>
          <p:spPr>
            <a:xfrm>
              <a:off x="206791" y="3134756"/>
              <a:ext cx="618000" cy="9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CE215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2098550" y="1404463"/>
              <a:ext cx="3729000" cy="3584400"/>
            </a:xfrm>
            <a:prstGeom prst="ellipse">
              <a:avLst/>
            </a:prstGeom>
            <a:solidFill>
              <a:srgbClr val="A2C4C9"/>
            </a:solidFill>
            <a:ln cap="flat" cmpd="sng" w="9525">
              <a:solidFill>
                <a:srgbClr val="88888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2615900" y="1885538"/>
              <a:ext cx="2694300" cy="2709900"/>
            </a:xfrm>
            <a:prstGeom prst="ellipse">
              <a:avLst/>
            </a:prstGeom>
            <a:solidFill>
              <a:srgbClr val="083B6A"/>
            </a:solidFill>
            <a:ln cap="flat" cmpd="sng" w="9525">
              <a:solidFill>
                <a:srgbClr val="083B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3139750" y="2482362"/>
              <a:ext cx="1736700" cy="1620900"/>
            </a:xfrm>
            <a:prstGeom prst="ellipse">
              <a:avLst/>
            </a:prstGeom>
            <a:solidFill>
              <a:srgbClr val="D74B4B"/>
            </a:solidFill>
            <a:ln cap="flat" cmpd="sng" w="9525">
              <a:solidFill>
                <a:srgbClr val="D74B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2"/>
            <p:cNvSpPr txBox="1"/>
            <p:nvPr/>
          </p:nvSpPr>
          <p:spPr>
            <a:xfrm>
              <a:off x="3682856" y="1418913"/>
              <a:ext cx="790200" cy="23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FFFFFF"/>
                  </a:solidFill>
                  <a:highlight>
                    <a:srgbClr val="FD493D"/>
                  </a:highlight>
                  <a:latin typeface="Raleway ExtraBold"/>
                  <a:ea typeface="Raleway ExtraBold"/>
                  <a:cs typeface="Raleway ExtraBold"/>
                  <a:sym typeface="Raleway ExtraBold"/>
                </a:rPr>
                <a:t>TAM</a:t>
              </a:r>
              <a:endParaRPr sz="1100">
                <a:solidFill>
                  <a:srgbClr val="FFFFFF"/>
                </a:solidFill>
                <a:highlight>
                  <a:srgbClr val="FD493D"/>
                </a:highlight>
                <a:latin typeface="Raleway ExtraBold"/>
                <a:ea typeface="Raleway ExtraBold"/>
                <a:cs typeface="Raleway ExtraBold"/>
                <a:sym typeface="Raleway ExtraBold"/>
              </a:endParaRPr>
            </a:p>
          </p:txBody>
        </p:sp>
        <p:sp>
          <p:nvSpPr>
            <p:cNvPr id="222" name="Google Shape;222;p32"/>
            <p:cNvSpPr txBox="1"/>
            <p:nvPr/>
          </p:nvSpPr>
          <p:spPr>
            <a:xfrm>
              <a:off x="3682881" y="2014238"/>
              <a:ext cx="7902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FFFFF"/>
                  </a:solidFill>
                  <a:highlight>
                    <a:srgbClr val="FD493D"/>
                  </a:highlight>
                  <a:latin typeface="Raleway ExtraBold"/>
                  <a:ea typeface="Raleway ExtraBold"/>
                  <a:cs typeface="Raleway ExtraBold"/>
                  <a:sym typeface="Raleway ExtraBold"/>
                </a:rPr>
                <a:t>SAM</a:t>
              </a:r>
              <a:endParaRPr sz="1200">
                <a:solidFill>
                  <a:srgbClr val="FFFFFF"/>
                </a:solidFill>
                <a:highlight>
                  <a:srgbClr val="FD493D"/>
                </a:highlight>
                <a:latin typeface="Raleway ExtraBold"/>
                <a:ea typeface="Raleway ExtraBold"/>
                <a:cs typeface="Raleway ExtraBold"/>
                <a:sym typeface="Raleway ExtraBold"/>
              </a:endParaRPr>
            </a:p>
          </p:txBody>
        </p:sp>
        <p:sp>
          <p:nvSpPr>
            <p:cNvPr id="223" name="Google Shape;223;p32"/>
            <p:cNvSpPr txBox="1"/>
            <p:nvPr/>
          </p:nvSpPr>
          <p:spPr>
            <a:xfrm>
              <a:off x="3613006" y="3069750"/>
              <a:ext cx="7902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FFFFF"/>
                  </a:solidFill>
                  <a:highlight>
                    <a:srgbClr val="FD493D"/>
                  </a:highlight>
                  <a:latin typeface="Raleway ExtraBold"/>
                  <a:ea typeface="Raleway ExtraBold"/>
                  <a:cs typeface="Raleway ExtraBold"/>
                  <a:sym typeface="Raleway ExtraBold"/>
                </a:rPr>
                <a:t>SOM</a:t>
              </a:r>
              <a:endParaRPr sz="1200">
                <a:solidFill>
                  <a:srgbClr val="FFFFFF"/>
                </a:solidFill>
                <a:highlight>
                  <a:srgbClr val="FD493D"/>
                </a:highlight>
                <a:latin typeface="Raleway ExtraBold"/>
                <a:ea typeface="Raleway ExtraBold"/>
                <a:cs typeface="Raleway ExtraBold"/>
                <a:sym typeface="Raleway ExtraBold"/>
              </a:endParaRPr>
            </a:p>
          </p:txBody>
        </p:sp>
        <p:sp>
          <p:nvSpPr>
            <p:cNvPr id="224" name="Google Shape;224;p32"/>
            <p:cNvSpPr txBox="1"/>
            <p:nvPr/>
          </p:nvSpPr>
          <p:spPr>
            <a:xfrm>
              <a:off x="1874975" y="1051500"/>
              <a:ext cx="17904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54 000 000 000₽</a:t>
              </a:r>
              <a:endParaRPr b="1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5" name="Google Shape;225;p32"/>
            <p:cNvSpPr txBox="1"/>
            <p:nvPr/>
          </p:nvSpPr>
          <p:spPr>
            <a:xfrm>
              <a:off x="3139750" y="1590263"/>
              <a:ext cx="17904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98, 2 млн. </a:t>
              </a: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₽</a:t>
              </a:r>
              <a:endParaRPr b="1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6" name="Google Shape;226;p32"/>
            <p:cNvSpPr txBox="1"/>
            <p:nvPr/>
          </p:nvSpPr>
          <p:spPr>
            <a:xfrm>
              <a:off x="3193600" y="2268025"/>
              <a:ext cx="16827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42,2 млн.</a:t>
              </a: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₽</a:t>
              </a:r>
              <a:endParaRPr b="1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7" name="Google Shape;227;p32"/>
            <p:cNvSpPr txBox="1"/>
            <p:nvPr/>
          </p:nvSpPr>
          <p:spPr>
            <a:xfrm>
              <a:off x="3236600" y="3337325"/>
              <a:ext cx="16827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12,7 млн. </a:t>
              </a:r>
              <a:r>
                <a:rPr b="1" lang="ru" sz="13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₽</a:t>
              </a:r>
              <a:endParaRPr b="1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3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ru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456826" y="1270150"/>
            <a:ext cx="39549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3"/>
          <p:cNvSpPr txBox="1"/>
          <p:nvPr>
            <p:ph type="title"/>
          </p:nvPr>
        </p:nvSpPr>
        <p:spPr>
          <a:xfrm>
            <a:off x="456826" y="1257875"/>
            <a:ext cx="460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БИЗНЕС-МОДЕЛЬ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33"/>
          <p:cNvSpPr txBox="1"/>
          <p:nvPr/>
        </p:nvSpPr>
        <p:spPr>
          <a:xfrm>
            <a:off x="356300" y="2378263"/>
            <a:ext cx="73179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Мы будем делать портал, который предоставляет услугу виртуального посещения музея.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Это будет стоить 10 млн. рублей.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У нас будут покупать 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экскурсии в 3D (</a:t>
            </a:r>
            <a:r>
              <a:rPr lang="ru"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Архангельский областной краеведческий музей.</a:t>
            </a:r>
            <a:endParaRPr sz="13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Малые Корелы, Новодвинская крепость и т.д. в г. Архангельске).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Бизнес-модель: одноразовая оплата от 590 до 990 рублей, где пользователи платят за каждую экскурсию отдельно.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rPr>
              <a:t>●</a:t>
            </a:r>
            <a:r>
              <a:rPr lang="ru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Дополнительно мы можем зарабатывать на видео уроках по истории, аренде очков, организации экскурсионных мероприятий для школ.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