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75" r:id="rId5"/>
    <p:sldId id="277" r:id="rId6"/>
    <p:sldId id="276" r:id="rId7"/>
    <p:sldId id="279" r:id="rId8"/>
    <p:sldId id="278" r:id="rId9"/>
    <p:sldId id="280" r:id="rId10"/>
    <p:sldId id="285" r:id="rId11"/>
    <p:sldId id="282" r:id="rId12"/>
    <p:sldId id="284" r:id="rId13"/>
    <p:sldId id="281" r:id="rId14"/>
    <p:sldId id="28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orient="horz" pos="958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7174" userDrawn="1">
          <p15:clr>
            <a:srgbClr val="A4A3A4"/>
          </p15:clr>
        </p15:guide>
        <p15:guide id="6" pos="3636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33B"/>
    <a:srgbClr val="FFFFFF"/>
    <a:srgbClr val="211F1F"/>
    <a:srgbClr val="818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6405"/>
  </p:normalViewPr>
  <p:slideViewPr>
    <p:cSldViewPr snapToGrid="0" snapToObjects="1">
      <p:cViewPr varScale="1">
        <p:scale>
          <a:sx n="79" d="100"/>
          <a:sy n="79" d="100"/>
        </p:scale>
        <p:origin x="576" y="67"/>
      </p:cViewPr>
      <p:guideLst>
        <p:guide orient="horz" pos="2160"/>
        <p:guide pos="982"/>
        <p:guide orient="horz" pos="958"/>
        <p:guide orient="horz" pos="3952"/>
        <p:guide pos="7174"/>
        <p:guide pos="3636"/>
        <p:guide pos="3840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82F33-EDE1-9642-926E-FC97F4D96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1BB52D-A377-204D-BFB8-CDE1E4EB4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872AB-9EF6-E841-A23F-3F5A4E0F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384F1-95FC-D943-93CD-51BF52B9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8D556F-FA3D-1C4B-9794-D9940FF9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4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AC8D9-0B14-CD40-91A8-5015C153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F3B234-2DCC-4742-9996-D364E2A6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9B123-97F2-274E-8926-464FCB3F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8A326D-6DE9-D249-8DB0-8CABC243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F7967-0BA4-714A-BA7F-DA980419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8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2FD552-180C-B847-8140-23A0188E7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159AAE-DEDD-9E45-9BE0-0EC4D6E8A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7F6B3-19CC-1248-BEF3-8B08B1F3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18875D-B762-3344-84BB-CEE777DD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5059F-C104-7347-A29A-6C380504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12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106B6-E2F2-6C4C-ACFB-D643DCE4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815F4-BDCD-9541-8879-1633ECF50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3DF23-3B7C-C849-92BD-F90A32B2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DDD51-4F09-A240-9F69-FC182994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41794-8502-FC4E-A48B-0E6F67C1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44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CB50F-0785-8E48-8454-C25CEFF6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20D09-B78C-2B40-AA8F-ADBD1480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0A284-956E-6D49-808E-D9179131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8B5B2-90E8-E34E-B030-50405E5F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D91912-46F8-EA47-863F-308EC771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6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C1A5E-52E1-A740-B0C0-38F0D697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FDE98F-6380-E946-8A39-DB28F9050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AF57E6-8859-3049-A4B7-85F34A639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D61951-3C9B-EA45-84EF-B9767753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7609FC-C8F1-2647-BB86-7DC4DF65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3987DA-F658-5E4C-AF78-04F2B0F1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36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0B139-BA2A-A943-A65A-411A6EF6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57479-4F1B-064A-9EB3-451E6FFD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63ABE9-B7DE-A848-9C3A-917AAA4AB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A2642B-EED4-114B-A2D8-F21D116B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EDC37D-ABDD-AF49-AD4B-CD65130A7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CB0957-5554-9C4E-98FD-7F949F8F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B8208E-41A4-994B-B187-113B0ECB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CE7BBA-93CA-9042-A8A7-3E76673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41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7B609-4973-714B-A156-A43D9EF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D972C8-652B-F34E-BFC7-D2D4BB47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3EE1AB-B37D-5149-8C17-5B45C4D8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A4C623-58E0-874F-83F5-AA105822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9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DCEFE6-ECB9-0044-91B0-1DC5B4E1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322E01-5EF3-8C45-AAF8-8C1B2BCD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4B2AB9-9AAF-3F49-908B-2D9041F1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971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B86FE-26DF-F54E-A941-93C717FF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5ADDF-6EF8-C44D-9C08-DAC22EB1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0D37AD-11B4-FD48-B804-3DB9318A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257F10-C976-1747-B375-0EC7D778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C67E5C-3C48-7646-BC5E-4301D65D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221DED-EAC5-BE4C-A500-D4F08282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67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673D9-7A10-044B-82F9-2F01F556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A091AB-50EA-9146-B86F-B73723ADA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E92EDA-E858-3645-B34C-94CBCA88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8CF516-6359-8741-BCD6-CF25BA8E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66FE7-FF8D-EB4B-9139-25915D9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C5DD21-9ECB-A84D-97A1-FFE732D9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37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118B-4042-8848-ABA9-DCC8B9FA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B4A2C6-5030-BF4E-9DE7-2122D9A94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7B039-F07D-914C-931A-BB0F7684F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FF3D28-0A9F-9E43-BEF8-0CEBEBEEA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A550B-2DE1-D842-86BD-A0AB158CF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8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hyperlink" Target="https://www.geoscan.aero/ru" TargetMode="External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hyperlink" Target="https://asi.ru/news/194147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eg"/><Relationship Id="rId5" Type="http://schemas.openxmlformats.org/officeDocument/2006/relationships/image" Target="../media/image37.jpg"/><Relationship Id="rId15" Type="http://schemas.openxmlformats.org/officeDocument/2006/relationships/hyperlink" Target="https://roslesinforg.ru/" TargetMode="External"/><Relationship Id="rId10" Type="http://schemas.openxmlformats.org/officeDocument/2006/relationships/image" Target="../media/image42.jpeg"/><Relationship Id="rId4" Type="http://schemas.openxmlformats.org/officeDocument/2006/relationships/image" Target="../media/image36.jpg"/><Relationship Id="rId9" Type="http://schemas.openxmlformats.org/officeDocument/2006/relationships/image" Target="../media/image41.jpeg"/><Relationship Id="rId14" Type="http://schemas.openxmlformats.org/officeDocument/2006/relationships/hyperlink" Target="https://rosreestr.gov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domosti.ru/technology/articles/2023/05/15/974969-na-podgotovku-kadrov-dlya-sferi-bespilotnikov-potratyat-60-mlrd-ruble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FF8509-A34A-C04E-9379-1856C97EF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75" y="1598810"/>
            <a:ext cx="7358997" cy="39646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6FBDE-10EE-3749-A761-473EC2D6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326" y="2202422"/>
            <a:ext cx="7430094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ru-RU" b="1" dirty="0"/>
              <a:t>     </a:t>
            </a:r>
            <a:r>
              <a:rPr lang="ru-RU" b="1" dirty="0" err="1"/>
              <a:t>ГеоКвадро</a:t>
            </a:r>
            <a:r>
              <a:rPr lang="ru-RU" b="1" dirty="0"/>
              <a:t>: </a:t>
            </a:r>
            <a:br>
              <a:rPr lang="ru-RU" sz="3600" b="1" dirty="0"/>
            </a:br>
            <a:r>
              <a:rPr lang="ru-RU" sz="2400" b="1" dirty="0"/>
              <a:t>Беспилотные системы для образования и кадров в землеустройстве и кадастрах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77AD8C-F4BF-8245-9D39-440EB7437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326" y="5466945"/>
            <a:ext cx="4554220" cy="112954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alleo-Trial" pitchFamily="2" charset="0"/>
              </a:rPr>
              <a:t>Шевчук Артем Александрович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26" y="420799"/>
            <a:ext cx="2391719" cy="1178011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BF422E0-A4CF-C94F-9211-E4BFF18D97E1}"/>
              </a:ext>
            </a:extLst>
          </p:cNvPr>
          <p:cNvCxnSpPr/>
          <p:nvPr/>
        </p:nvCxnSpPr>
        <p:spPr>
          <a:xfrm>
            <a:off x="992212" y="4683211"/>
            <a:ext cx="0" cy="663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69A75C-FC52-4911-C526-3EB6F99704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72080" y="445113"/>
            <a:ext cx="2262806" cy="7952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62896-B9CA-5AF6-9FFD-1D8C97040C22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1931" y="511457"/>
            <a:ext cx="1885272" cy="662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631934-83EE-6051-27EB-A3998BEDEEA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0432" y="453883"/>
            <a:ext cx="1885271" cy="6625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361620-497F-4E07-A569-02B9BC5B8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47033" y="528797"/>
            <a:ext cx="2000641" cy="7031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6011C9-538D-D833-EC52-B1DE25AC3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741" b="3348"/>
          <a:stretch/>
        </p:blipFill>
        <p:spPr>
          <a:xfrm>
            <a:off x="877326" y="3074548"/>
            <a:ext cx="894721" cy="7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10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0812FF-99F1-A850-AC5F-0FAE6D9A3EA0}"/>
              </a:ext>
            </a:extLst>
          </p:cNvPr>
          <p:cNvSpPr txBox="1">
            <a:spLocks/>
          </p:cNvSpPr>
          <p:nvPr/>
        </p:nvSpPr>
        <p:spPr>
          <a:xfrm>
            <a:off x="739346" y="365126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alleo-Trial SemiBold" pitchFamily="2" charset="0"/>
              </a:rPr>
              <a:t>Дорожная карта</a:t>
            </a: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2746A59E-4A28-99FE-3AF5-BA319254A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714574"/>
              </p:ext>
            </p:extLst>
          </p:nvPr>
        </p:nvGraphicFramePr>
        <p:xfrm>
          <a:off x="-3" y="909314"/>
          <a:ext cx="12192001" cy="536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632">
                  <a:extLst>
                    <a:ext uri="{9D8B030D-6E8A-4147-A177-3AD203B41FA5}">
                      <a16:colId xmlns:a16="http://schemas.microsoft.com/office/drawing/2014/main" val="1569341785"/>
                    </a:ext>
                  </a:extLst>
                </a:gridCol>
                <a:gridCol w="4662699">
                  <a:extLst>
                    <a:ext uri="{9D8B030D-6E8A-4147-A177-3AD203B41FA5}">
                      <a16:colId xmlns:a16="http://schemas.microsoft.com/office/drawing/2014/main" val="953840002"/>
                    </a:ext>
                  </a:extLst>
                </a:gridCol>
                <a:gridCol w="1663429">
                  <a:extLst>
                    <a:ext uri="{9D8B030D-6E8A-4147-A177-3AD203B41FA5}">
                      <a16:colId xmlns:a16="http://schemas.microsoft.com/office/drawing/2014/main" val="2006526824"/>
                    </a:ext>
                  </a:extLst>
                </a:gridCol>
                <a:gridCol w="809828">
                  <a:extLst>
                    <a:ext uri="{9D8B030D-6E8A-4147-A177-3AD203B41FA5}">
                      <a16:colId xmlns:a16="http://schemas.microsoft.com/office/drawing/2014/main" val="4184440117"/>
                    </a:ext>
                  </a:extLst>
                </a:gridCol>
                <a:gridCol w="809828">
                  <a:extLst>
                    <a:ext uri="{9D8B030D-6E8A-4147-A177-3AD203B41FA5}">
                      <a16:colId xmlns:a16="http://schemas.microsoft.com/office/drawing/2014/main" val="2976660426"/>
                    </a:ext>
                  </a:extLst>
                </a:gridCol>
                <a:gridCol w="809828">
                  <a:extLst>
                    <a:ext uri="{9D8B030D-6E8A-4147-A177-3AD203B41FA5}">
                      <a16:colId xmlns:a16="http://schemas.microsoft.com/office/drawing/2014/main" val="3168268896"/>
                    </a:ext>
                  </a:extLst>
                </a:gridCol>
                <a:gridCol w="809828">
                  <a:extLst>
                    <a:ext uri="{9D8B030D-6E8A-4147-A177-3AD203B41FA5}">
                      <a16:colId xmlns:a16="http://schemas.microsoft.com/office/drawing/2014/main" val="4258308434"/>
                    </a:ext>
                  </a:extLst>
                </a:gridCol>
                <a:gridCol w="1335929">
                  <a:extLst>
                    <a:ext uri="{9D8B030D-6E8A-4147-A177-3AD203B41FA5}">
                      <a16:colId xmlns:a16="http://schemas.microsoft.com/office/drawing/2014/main" val="74603001"/>
                    </a:ext>
                  </a:extLst>
                </a:gridCol>
              </a:tblGrid>
              <a:tr h="1026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Фокусы внимания 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Качественная и количественная цель (метрика (-и)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Срок к какому задача должна быть исполнена, цель достигнута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уровень развития TRL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уровень развития CRL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уровень развития IRL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уровень развития  MRL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Степень влияния задачи на достижение стратегических целей проекта 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72718"/>
                  </a:ext>
                </a:extLst>
              </a:tr>
              <a:tr h="681056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Продукт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Увеличение аппаратно-программного комплекса (покупка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Геоскан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Геоскан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Gemini,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Геоскан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701, комплект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Геоскан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Пионер,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Геоскан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Lite,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Геоскан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1U, 3U) стоимостью 15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млн.руб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авг.24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907335"/>
                  </a:ext>
                </a:extLst>
              </a:tr>
              <a:tr h="904966"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Расшинение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линейки курсов (внедрение курсов "Практическое применение беспилотных летательных аппаратов в землеустроительной, кадастровой и оценочной деятельности» - 520 часов" и "Оператор беспилотных воздушных судов" - 54 часа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сен.23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959633"/>
                  </a:ext>
                </a:extLst>
              </a:tr>
              <a:tr h="233238"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Запуск портала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ГеоКвадро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сен.24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336485"/>
                  </a:ext>
                </a:extLst>
              </a:tr>
              <a:tr h="23323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Продажи/</a:t>
                      </a:r>
                    </a:p>
                    <a:p>
                      <a:pPr algn="ctr"/>
                      <a:r>
                        <a:rPr lang="ru-RU" sz="1400" b="1" dirty="0"/>
                        <a:t>клиенты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Открытие лаборатории в Дальневосточном федеральном округе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дек.23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287094"/>
                  </a:ext>
                </a:extLst>
              </a:tr>
              <a:tr h="401171"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Увеличение количества обучающихся до 100 человек в месяц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сен.24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739673"/>
                  </a:ext>
                </a:extLst>
              </a:tr>
              <a:tr h="6810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Финансы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Привлечение инвесторов и бюджетного финансирования, дополнительное субсидирование в размере не менее 15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млн.руб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дек.24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057898"/>
                  </a:ext>
                </a:extLst>
              </a:tr>
              <a:tr h="457148">
                <a:tc vMerge="1"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Увеличение выручки с продаж образовательных программ в 2 раза по сравнению с настоящим временем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дек.24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775036"/>
                  </a:ext>
                </a:extLst>
              </a:tr>
              <a:tr h="3731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Команда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программиста для разработки портала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дек.23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17979"/>
                  </a:ext>
                </a:extLst>
              </a:tr>
              <a:tr h="373182">
                <a:tc vMerge="1"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маркетолог для разработки бренда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сен.23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347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98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11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0812FF-99F1-A850-AC5F-0FAE6D9A3EA0}"/>
              </a:ext>
            </a:extLst>
          </p:cNvPr>
          <p:cNvSpPr txBox="1">
            <a:spLocks/>
          </p:cNvSpPr>
          <p:nvPr/>
        </p:nvSpPr>
        <p:spPr>
          <a:xfrm>
            <a:off x="739346" y="365126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alleo-Trial SemiBold" pitchFamily="2" charset="0"/>
              </a:rPr>
              <a:t>Запрос/предложение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C94DF0F-9BEC-0D11-4566-DD52C23F1CE0}"/>
              </a:ext>
            </a:extLst>
          </p:cNvPr>
          <p:cNvSpPr txBox="1">
            <a:spLocks/>
          </p:cNvSpPr>
          <p:nvPr/>
        </p:nvSpPr>
        <p:spPr>
          <a:xfrm>
            <a:off x="503238" y="1094508"/>
            <a:ext cx="11216518" cy="517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defRPr sz="1600" b="1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445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•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2pPr>
            <a:lvl3pPr marL="8890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130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3702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274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2563" indent="-182563" algn="l">
              <a:spcBef>
                <a:spcPts val="1200"/>
              </a:spcBef>
              <a:buClr>
                <a:srgbClr val="F9633B"/>
              </a:buClr>
              <a:buFont typeface="+mj-lt"/>
              <a:buAutoNum type="arabicPeriod"/>
            </a:pPr>
            <a:r>
              <a:rPr lang="ru-RU" b="0" kern="0" dirty="0">
                <a:solidFill>
                  <a:srgbClr val="F9633B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Финансовая поддержка</a:t>
            </a:r>
          </a:p>
          <a:p>
            <a:pPr indent="360363">
              <a:spcBef>
                <a:spcPts val="1200"/>
              </a:spcBef>
            </a:pP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1.1. Закупка дополнительного оборудования для расширения лаборатории - 15 млн. руб. </a:t>
            </a:r>
          </a:p>
          <a:p>
            <a:pPr>
              <a:spcBef>
                <a:spcPts val="1200"/>
              </a:spcBef>
            </a:pPr>
            <a:r>
              <a:rPr lang="ru-RU" b="0" kern="0" dirty="0">
                <a:solidFill>
                  <a:srgbClr val="F9633B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2. Партнерская поддержка </a:t>
            </a:r>
            <a:endParaRPr lang="ru-RU" b="0" kern="0" dirty="0">
              <a:solidFill>
                <a:srgbClr val="F9633B"/>
              </a:solidFill>
              <a:latin typeface="Segoe UI Light" panose="020B0502040204020203" pitchFamily="34" charset="0"/>
              <a:ea typeface="Batang" panose="02030600000101010101" pitchFamily="18" charset="-127"/>
              <a:cs typeface="Segoe UI Light" panose="020B0502040204020203" pitchFamily="34" charset="0"/>
            </a:endParaRPr>
          </a:p>
          <a:p>
            <a:pPr marL="355600" lvl="1" indent="0">
              <a:spcBef>
                <a:spcPts val="0"/>
              </a:spcBef>
              <a:buClr>
                <a:srgbClr val="ED7D31"/>
              </a:buClr>
              <a:buNone/>
            </a:pPr>
            <a:r>
              <a:rPr lang="ru-RU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2.1. </a:t>
            </a: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Представление проекта и организация взаимодействия с профессиональными сообществами (</a:t>
            </a:r>
            <a:r>
              <a:rPr lang="ru-RU" b="0" kern="0" dirty="0" err="1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Аэронет</a:t>
            </a: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, Университет 2035, Платформа НТИ). </a:t>
            </a:r>
          </a:p>
          <a:p>
            <a:pPr marL="355600" lvl="1" indent="0">
              <a:spcBef>
                <a:spcPts val="0"/>
              </a:spcBef>
              <a:buClr>
                <a:srgbClr val="ED7D31"/>
              </a:buClr>
              <a:buNone/>
            </a:pPr>
            <a:r>
              <a:rPr lang="ru-RU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2.2. </a:t>
            </a: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Поиск партнёров, представление проекта крупным компаниям, образовательным организациям, содействие в пилотировании и внедрении проекта. </a:t>
            </a:r>
          </a:p>
          <a:p>
            <a:pPr marL="182563" indent="-182563" algn="l">
              <a:spcBef>
                <a:spcPts val="1200"/>
              </a:spcBef>
              <a:buClr>
                <a:srgbClr val="F9633B"/>
              </a:buClr>
              <a:buFont typeface="+mj-lt"/>
              <a:buAutoNum type="arabicPeriod" startAt="3"/>
            </a:pPr>
            <a:r>
              <a:rPr lang="ru-RU" b="0" kern="0" dirty="0">
                <a:solidFill>
                  <a:srgbClr val="F9633B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Рекламная поддержка </a:t>
            </a:r>
          </a:p>
          <a:p>
            <a:pPr marL="355600" algn="l">
              <a:spcBef>
                <a:spcPts val="0"/>
              </a:spcBef>
            </a:pP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3.1. Рекомендации распространения баннеров на сайте организаций</a:t>
            </a:r>
          </a:p>
          <a:p>
            <a:pPr marL="182563" indent="-182563" algn="l">
              <a:spcBef>
                <a:spcPts val="1200"/>
              </a:spcBef>
              <a:buClr>
                <a:srgbClr val="F9633B"/>
              </a:buClr>
              <a:buFont typeface="+mj-lt"/>
              <a:buAutoNum type="arabicPeriod" startAt="4"/>
            </a:pPr>
            <a:r>
              <a:rPr lang="ru-RU" b="0" kern="0" dirty="0">
                <a:solidFill>
                  <a:srgbClr val="F9633B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Информационная поддержка</a:t>
            </a:r>
          </a:p>
          <a:p>
            <a:pPr marL="355600" lvl="1" indent="0">
              <a:spcBef>
                <a:spcPts val="0"/>
              </a:spcBef>
              <a:buClr>
                <a:srgbClr val="ED7D31"/>
              </a:buClr>
              <a:buNone/>
            </a:pPr>
            <a:r>
              <a:rPr lang="ru-RU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4.1. </a:t>
            </a: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Организация оффлайн и онлайн мероприятий в том числе международных.</a:t>
            </a:r>
          </a:p>
          <a:p>
            <a:pPr marL="182563" indent="-182563" algn="l">
              <a:spcBef>
                <a:spcPts val="1200"/>
              </a:spcBef>
              <a:buClr>
                <a:srgbClr val="F9633B"/>
              </a:buClr>
              <a:buFont typeface="+mj-lt"/>
              <a:buAutoNum type="arabicPeriod" startAt="5"/>
            </a:pPr>
            <a:r>
              <a:rPr lang="ru-RU" b="0" kern="0" dirty="0">
                <a:solidFill>
                  <a:srgbClr val="F9633B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Поддержка со стороны государства</a:t>
            </a:r>
            <a:endParaRPr lang="ru-RU" b="0" kern="0" dirty="0">
              <a:solidFill>
                <a:srgbClr val="F9633B"/>
              </a:solidFill>
              <a:latin typeface="Segoe UI Light" panose="020B0502040204020203" pitchFamily="34" charset="0"/>
              <a:ea typeface="Batang" panose="02030600000101010101" pitchFamily="18" charset="-127"/>
              <a:cs typeface="Segoe UI Light" panose="020B0502040204020203" pitchFamily="34" charset="0"/>
            </a:endParaRPr>
          </a:p>
          <a:p>
            <a:pPr marL="355600" lvl="1" indent="0">
              <a:spcBef>
                <a:spcPts val="0"/>
              </a:spcBef>
              <a:buClr>
                <a:srgbClr val="ED7D31"/>
              </a:buClr>
              <a:buNone/>
            </a:pPr>
            <a:r>
              <a:rPr lang="ru-RU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5.1. </a:t>
            </a: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Встраивание проекта в реализацию мероприятий ФП «Кадры для БАС».</a:t>
            </a:r>
          </a:p>
          <a:p>
            <a:pPr marL="182563" indent="-182563" algn="l">
              <a:spcBef>
                <a:spcPts val="1200"/>
              </a:spcBef>
              <a:buClr>
                <a:srgbClr val="F9633B"/>
              </a:buClr>
              <a:buFont typeface="+mj-lt"/>
              <a:buAutoNum type="arabicPeriod" startAt="6"/>
            </a:pPr>
            <a:r>
              <a:rPr lang="ru-RU" b="0" kern="0" dirty="0">
                <a:solidFill>
                  <a:srgbClr val="F9633B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Экспертная поддержка</a:t>
            </a:r>
            <a:endParaRPr lang="ru-RU" b="0" kern="0" dirty="0">
              <a:latin typeface="Segoe UI Light" panose="020B0502040204020203" pitchFamily="34" charset="0"/>
              <a:ea typeface="Batang" panose="02030600000101010101" pitchFamily="18" charset="-127"/>
              <a:cs typeface="Segoe UI Light" panose="020B0502040204020203" pitchFamily="34" charset="0"/>
            </a:endParaRPr>
          </a:p>
          <a:p>
            <a:pPr marL="355600" lvl="1" indent="0">
              <a:spcBef>
                <a:spcPts val="0"/>
              </a:spcBef>
              <a:buClr>
                <a:srgbClr val="ED7D31"/>
              </a:buClr>
              <a:buNone/>
            </a:pPr>
            <a:r>
              <a:rPr lang="ru-RU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6.1. </a:t>
            </a:r>
            <a:r>
              <a:rPr lang="ru-RU" b="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Консультирование о программах финансовой поддержки проекта.</a:t>
            </a:r>
          </a:p>
          <a:p>
            <a:pPr marL="393750" indent="-285750"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b="0" kern="0" dirty="0">
              <a:latin typeface="Segoe UI Light" panose="020B0502040204020203" pitchFamily="34" charset="0"/>
              <a:ea typeface="Batang" panose="02030600000101010101" pitchFamily="18" charset="-127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FFCCCD-F476-2994-22CC-3F7281D5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759" y="1197928"/>
            <a:ext cx="3765241" cy="50951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424955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12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0812FF-99F1-A850-AC5F-0FAE6D9A3EA0}"/>
              </a:ext>
            </a:extLst>
          </p:cNvPr>
          <p:cNvSpPr txBox="1">
            <a:spLocks/>
          </p:cNvSpPr>
          <p:nvPr/>
        </p:nvSpPr>
        <p:spPr>
          <a:xfrm>
            <a:off x="739346" y="365126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alleo-Trial SemiBold" pitchFamily="2" charset="0"/>
              </a:rPr>
              <a:t>Наши партнеры о нас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A6750-7EE7-25E2-7A01-C5742A23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" y="1241060"/>
            <a:ext cx="3573078" cy="50532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57A1D-AD6E-3895-9363-4A60C3C452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40"/>
          <a:stretch/>
        </p:blipFill>
        <p:spPr>
          <a:xfrm>
            <a:off x="4120648" y="1263531"/>
            <a:ext cx="3765241" cy="5008337"/>
          </a:xfrm>
          <a:prstGeom prst="rect">
            <a:avLst/>
          </a:prstGeom>
          <a:ln w="38100">
            <a:solidFill>
              <a:srgbClr val="F9633B"/>
            </a:solidFill>
          </a:ln>
        </p:spPr>
      </p:pic>
    </p:spTree>
    <p:extLst>
      <p:ext uri="{BB962C8B-B14F-4D97-AF65-F5344CB8AC3E}">
        <p14:creationId xmlns:p14="http://schemas.microsoft.com/office/powerpoint/2010/main" val="70577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D8BACDC-977A-0191-2943-A2BE75A487D2}"/>
              </a:ext>
            </a:extLst>
          </p:cNvPr>
          <p:cNvSpPr/>
          <p:nvPr/>
        </p:nvSpPr>
        <p:spPr>
          <a:xfrm>
            <a:off x="-1" y="1520825"/>
            <a:ext cx="12192001" cy="3479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13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0812FF-99F1-A850-AC5F-0FAE6D9A3EA0}"/>
              </a:ext>
            </a:extLst>
          </p:cNvPr>
          <p:cNvSpPr txBox="1">
            <a:spLocks/>
          </p:cNvSpPr>
          <p:nvPr/>
        </p:nvSpPr>
        <p:spPr>
          <a:xfrm>
            <a:off x="739346" y="365126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alleo-Trial SemiBold" pitchFamily="2" charset="0"/>
              </a:rPr>
              <a:t>Команда и компетенции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523489-5D1F-F9EB-A512-F08758BC1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0" r="13802"/>
          <a:stretch/>
        </p:blipFill>
        <p:spPr>
          <a:xfrm>
            <a:off x="5231731" y="1817481"/>
            <a:ext cx="1533935" cy="1525617"/>
          </a:xfrm>
          <a:prstGeom prst="ellipse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1122ED-7810-2E18-7E11-8A36E65D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3" y="1818719"/>
            <a:ext cx="1533935" cy="1533935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B564EF-3A49-FA23-7868-3CBDE4325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730" y="1808913"/>
            <a:ext cx="1534186" cy="1534186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9500D7-BA91-7A89-3193-494FB1EE8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980" y="1800416"/>
            <a:ext cx="1533935" cy="153393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338C40-0335-13B2-489A-2643CFD5878B}"/>
              </a:ext>
            </a:extLst>
          </p:cNvPr>
          <p:cNvSpPr txBox="1"/>
          <p:nvPr/>
        </p:nvSpPr>
        <p:spPr>
          <a:xfrm>
            <a:off x="99268" y="3649765"/>
            <a:ext cx="2334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rPr>
              <a:t>Артем Шевчук</a:t>
            </a:r>
          </a:p>
          <a:p>
            <a:pPr algn="ctr"/>
            <a:r>
              <a:rPr lang="ru-RU" sz="1600" kern="0" dirty="0">
                <a:solidFill>
                  <a:schemeClr val="bg1"/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Лидер проекта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635E8-F321-31F0-43B9-8D30A4C8432C}"/>
              </a:ext>
            </a:extLst>
          </p:cNvPr>
          <p:cNvSpPr txBox="1"/>
          <p:nvPr/>
        </p:nvSpPr>
        <p:spPr>
          <a:xfrm>
            <a:off x="4895219" y="3663673"/>
            <a:ext cx="23131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rPr>
              <a:t>Владимир </a:t>
            </a:r>
            <a:r>
              <a:rPr lang="ru-RU" sz="1600" b="0" kern="0" dirty="0" err="1">
                <a:solidFill>
                  <a:schemeClr val="bg1"/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rPr>
              <a:t>Костеша</a:t>
            </a:r>
            <a:endParaRPr lang="ru-RU" sz="1600" b="0" kern="0" dirty="0">
              <a:solidFill>
                <a:schemeClr val="bg1"/>
              </a:solidFill>
              <a:latin typeface="Segoe UI Semibold" panose="020B0702040204020203" pitchFamily="34" charset="0"/>
              <a:ea typeface="Batang" panose="02030600000101010101" pitchFamily="18" charset="-127"/>
              <a:cs typeface="Segoe UI Semibold" panose="020B0702040204020203" pitchFamily="34" charset="0"/>
            </a:endParaRPr>
          </a:p>
          <a:p>
            <a:pPr algn="ctr"/>
            <a:r>
              <a:rPr lang="ru-RU" sz="1600" kern="0" dirty="0">
                <a:solidFill>
                  <a:schemeClr val="bg1"/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Заместитель руководителя проекта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FE1EA-4A0F-7446-F266-835559A30A11}"/>
              </a:ext>
            </a:extLst>
          </p:cNvPr>
          <p:cNvSpPr txBox="1"/>
          <p:nvPr/>
        </p:nvSpPr>
        <p:spPr>
          <a:xfrm>
            <a:off x="9669461" y="3628221"/>
            <a:ext cx="2520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rPr>
              <a:t>Наталия Логвинова</a:t>
            </a:r>
          </a:p>
          <a:p>
            <a:pPr algn="ctr"/>
            <a:r>
              <a:rPr lang="ru-RU" sz="1600" kern="0" dirty="0">
                <a:solidFill>
                  <a:schemeClr val="bg1"/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Арт-директор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BC43-D543-25FB-20BB-7307973BAC6D}"/>
              </a:ext>
            </a:extLst>
          </p:cNvPr>
          <p:cNvSpPr txBox="1"/>
          <p:nvPr/>
        </p:nvSpPr>
        <p:spPr>
          <a:xfrm>
            <a:off x="7208374" y="3658653"/>
            <a:ext cx="2520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rPr>
              <a:t>Ирина Колесникова</a:t>
            </a:r>
          </a:p>
          <a:p>
            <a:pPr algn="ctr"/>
            <a:r>
              <a:rPr lang="ru-RU" sz="1600" kern="0" dirty="0">
                <a:solidFill>
                  <a:schemeClr val="bg1"/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Руководитель отдела ДЗЗ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A2414B-807C-4754-1886-BBEC331604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60"/>
          <a:stretch/>
        </p:blipFill>
        <p:spPr>
          <a:xfrm>
            <a:off x="2865732" y="1813129"/>
            <a:ext cx="1533935" cy="1521222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A8C389-7BC2-4665-91CD-69C8800CA41C}"/>
              </a:ext>
            </a:extLst>
          </p:cNvPr>
          <p:cNvSpPr txBox="1"/>
          <p:nvPr/>
        </p:nvSpPr>
        <p:spPr>
          <a:xfrm>
            <a:off x="2476121" y="3689085"/>
            <a:ext cx="23131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rPr>
              <a:t>Андрей Сошников</a:t>
            </a:r>
          </a:p>
          <a:p>
            <a:pPr algn="ctr"/>
            <a:r>
              <a:rPr lang="ru-RU" sz="1600" kern="0" dirty="0">
                <a:solidFill>
                  <a:schemeClr val="bg1"/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Руководитель по масштабированию проекта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791B423C-E595-6283-A4D2-482B5A3B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15" y="5766503"/>
            <a:ext cx="652547" cy="6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BA16DC5F-8DA9-FE71-EB4F-8DA0356C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359" y="5737347"/>
            <a:ext cx="575697" cy="53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A0AD7298-011E-4A3F-A119-25B7ACCD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51" y="5817316"/>
            <a:ext cx="685677" cy="4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1F554632-785E-B158-3180-6431BC6E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90" y="5816187"/>
            <a:ext cx="449285" cy="4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6FEFB5-23FE-F6C2-D82A-555634AF73F0}"/>
              </a:ext>
            </a:extLst>
          </p:cNvPr>
          <p:cNvSpPr txBox="1"/>
          <p:nvPr/>
        </p:nvSpPr>
        <p:spPr>
          <a:xfrm>
            <a:off x="1830829" y="5861962"/>
            <a:ext cx="871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АСИ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546B35-AFDA-8DD0-5914-F0A2B0894A75}"/>
              </a:ext>
            </a:extLst>
          </p:cNvPr>
          <p:cNvSpPr txBox="1"/>
          <p:nvPr/>
        </p:nvSpPr>
        <p:spPr>
          <a:xfrm>
            <a:off x="4139754" y="5861962"/>
            <a:ext cx="18191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ГК «</a:t>
            </a:r>
            <a:r>
              <a:rPr lang="ru-RU" sz="1400" kern="0" dirty="0" err="1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Геоскан</a:t>
            </a:r>
            <a:r>
              <a:rPr lang="ru-RU" sz="140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FEF4-8BFE-F108-C80E-420516C75291}"/>
              </a:ext>
            </a:extLst>
          </p:cNvPr>
          <p:cNvSpPr txBox="1"/>
          <p:nvPr/>
        </p:nvSpPr>
        <p:spPr>
          <a:xfrm>
            <a:off x="6949913" y="5861962"/>
            <a:ext cx="18191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Росреестр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2B090E-FAF2-64E5-8B1C-F3900ECBC02B}"/>
              </a:ext>
            </a:extLst>
          </p:cNvPr>
          <p:cNvSpPr txBox="1"/>
          <p:nvPr/>
        </p:nvSpPr>
        <p:spPr>
          <a:xfrm>
            <a:off x="9647439" y="5861962"/>
            <a:ext cx="2525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ФГУП «</a:t>
            </a:r>
            <a:r>
              <a:rPr lang="ru-RU" sz="1400" kern="0" dirty="0" err="1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Рослесинфорг</a:t>
            </a:r>
            <a:r>
              <a:rPr lang="ru-RU" sz="1400" kern="0" dirty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sym typeface="Gilroy Ligh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997FC4-EDE1-934D-F3E9-1C476D4BF7C9}"/>
              </a:ext>
            </a:extLst>
          </p:cNvPr>
          <p:cNvSpPr txBox="1"/>
          <p:nvPr/>
        </p:nvSpPr>
        <p:spPr>
          <a:xfrm>
            <a:off x="596909" y="5334331"/>
            <a:ext cx="6912028" cy="336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lvl="1" indent="0">
              <a:lnSpc>
                <a:spcPct val="107000"/>
              </a:lnSpc>
              <a:spcBef>
                <a:spcPts val="500"/>
              </a:spcBef>
              <a:buClr>
                <a:schemeClr val="accent2"/>
              </a:buClr>
              <a:buSzPct val="100000"/>
              <a:buNone/>
              <a:defRPr/>
            </a:pPr>
            <a:r>
              <a:rPr lang="ru-RU" sz="1600" kern="0" dirty="0"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  <a:sym typeface="Gilroy Light"/>
              </a:rPr>
              <a:t>При поддержке:</a:t>
            </a:r>
          </a:p>
        </p:txBody>
      </p:sp>
    </p:spTree>
    <p:extLst>
      <p:ext uri="{BB962C8B-B14F-4D97-AF65-F5344CB8AC3E}">
        <p14:creationId xmlns:p14="http://schemas.microsoft.com/office/powerpoint/2010/main" val="40547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92E310-12A8-616F-A9A5-7E18E2441743}"/>
              </a:ext>
            </a:extLst>
          </p:cNvPr>
          <p:cNvSpPr/>
          <p:nvPr/>
        </p:nvSpPr>
        <p:spPr>
          <a:xfrm>
            <a:off x="806262" y="3013964"/>
            <a:ext cx="605811" cy="605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33954B6-C5D1-E880-8AE6-2B6B0E03575C}"/>
              </a:ext>
            </a:extLst>
          </p:cNvPr>
          <p:cNvSpPr/>
          <p:nvPr/>
        </p:nvSpPr>
        <p:spPr>
          <a:xfrm>
            <a:off x="806262" y="4374776"/>
            <a:ext cx="605811" cy="605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BC3211-D032-8B3A-189B-7D466292B694}"/>
              </a:ext>
            </a:extLst>
          </p:cNvPr>
          <p:cNvSpPr/>
          <p:nvPr/>
        </p:nvSpPr>
        <p:spPr>
          <a:xfrm>
            <a:off x="806262" y="5688011"/>
            <a:ext cx="605811" cy="605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8203623-62FB-8DE5-3C9B-8BD0B399AECE}"/>
              </a:ext>
            </a:extLst>
          </p:cNvPr>
          <p:cNvSpPr/>
          <p:nvPr/>
        </p:nvSpPr>
        <p:spPr>
          <a:xfrm>
            <a:off x="806262" y="1696647"/>
            <a:ext cx="605811" cy="605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14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0812FF-99F1-A850-AC5F-0FAE6D9A3EA0}"/>
              </a:ext>
            </a:extLst>
          </p:cNvPr>
          <p:cNvSpPr txBox="1">
            <a:spLocks/>
          </p:cNvSpPr>
          <p:nvPr/>
        </p:nvSpPr>
        <p:spPr>
          <a:xfrm>
            <a:off x="739346" y="365126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alleo-Trial SemiBold" pitchFamily="2" charset="0"/>
              </a:rPr>
              <a:t>Контакты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608743-63E9-12B7-7D73-4FE6AF960E64}"/>
              </a:ext>
            </a:extLst>
          </p:cNvPr>
          <p:cNvSpPr txBox="1"/>
          <p:nvPr/>
        </p:nvSpPr>
        <p:spPr>
          <a:xfrm>
            <a:off x="1578968" y="3136708"/>
            <a:ext cx="3722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b="0" ker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2000" kern="1200" dirty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+mn-cs"/>
              </a:rPr>
              <a:t>shevchukaa@guz.ru</a:t>
            </a:r>
            <a:endParaRPr lang="ru-RU" sz="2000" kern="1200" dirty="0">
              <a:solidFill>
                <a:schemeClr val="tx1"/>
              </a:solidFill>
              <a:latin typeface="+mn-lt"/>
              <a:ea typeface="Noto Sans" panose="020B050204050402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30AD7-426F-8404-7BAE-555886DC7405}"/>
              </a:ext>
            </a:extLst>
          </p:cNvPr>
          <p:cNvSpPr txBox="1"/>
          <p:nvPr/>
        </p:nvSpPr>
        <p:spPr>
          <a:xfrm>
            <a:off x="1578968" y="5771853"/>
            <a:ext cx="3722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b="0" ker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2000" kern="1200" dirty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+mn-cs"/>
              </a:rPr>
              <a:t>8 (916) 856-19-96</a:t>
            </a:r>
            <a:endParaRPr lang="ru-RU" sz="2000" kern="1200" dirty="0">
              <a:solidFill>
                <a:schemeClr val="tx1"/>
              </a:solidFill>
              <a:latin typeface="+mn-lt"/>
              <a:ea typeface="Noto Sans" panose="020B0502040504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58E86-2756-8F70-1F54-29436B2594EB}"/>
              </a:ext>
            </a:extLst>
          </p:cNvPr>
          <p:cNvSpPr txBox="1"/>
          <p:nvPr/>
        </p:nvSpPr>
        <p:spPr>
          <a:xfrm>
            <a:off x="1547336" y="1696647"/>
            <a:ext cx="5836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b="0" ker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ru-RU" sz="2000" kern="1200" dirty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+mn-cs"/>
              </a:rPr>
              <a:t>Артем Александрович Шевчук</a:t>
            </a:r>
          </a:p>
        </p:txBody>
      </p:sp>
      <p:pic>
        <p:nvPicPr>
          <p:cNvPr id="12" name="Рисунок 11" descr="Телефонная трубка">
            <a:extLst>
              <a:ext uri="{FF2B5EF4-FFF2-40B4-BE49-F238E27FC236}">
                <a16:creationId xmlns:a16="http://schemas.microsoft.com/office/drawing/2014/main" id="{567898EC-956F-11C6-9D81-CC05A84A9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370" y="5761138"/>
            <a:ext cx="431907" cy="431907"/>
          </a:xfrm>
          <a:prstGeom prst="rect">
            <a:avLst/>
          </a:prstGeom>
        </p:spPr>
      </p:pic>
      <p:pic>
        <p:nvPicPr>
          <p:cNvPr id="13" name="Рисунок 12" descr="Центр обработки вызовов">
            <a:extLst>
              <a:ext uri="{FF2B5EF4-FFF2-40B4-BE49-F238E27FC236}">
                <a16:creationId xmlns:a16="http://schemas.microsoft.com/office/drawing/2014/main" id="{EE1D2B8A-684F-715A-B45E-62CFE844D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371" y="1748211"/>
            <a:ext cx="431907" cy="431907"/>
          </a:xfrm>
          <a:prstGeom prst="rect">
            <a:avLst/>
          </a:prstGeom>
        </p:spPr>
      </p:pic>
      <p:pic>
        <p:nvPicPr>
          <p:cNvPr id="15" name="Рисунок 14" descr="Чат">
            <a:extLst>
              <a:ext uri="{FF2B5EF4-FFF2-40B4-BE49-F238E27FC236}">
                <a16:creationId xmlns:a16="http://schemas.microsoft.com/office/drawing/2014/main" id="{B3C260B2-EFED-46D5-F094-6202AD35D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6360" y="3110838"/>
            <a:ext cx="485619" cy="485619"/>
          </a:xfrm>
          <a:prstGeom prst="rect">
            <a:avLst/>
          </a:prstGeom>
        </p:spPr>
      </p:pic>
      <p:pic>
        <p:nvPicPr>
          <p:cNvPr id="16" name="Рисунок 15" descr="Маркер">
            <a:extLst>
              <a:ext uri="{FF2B5EF4-FFF2-40B4-BE49-F238E27FC236}">
                <a16:creationId xmlns:a16="http://schemas.microsoft.com/office/drawing/2014/main" id="{D99E6A6F-4536-73AE-078D-78553077D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359" y="4435704"/>
            <a:ext cx="485619" cy="4856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EEC917-EE27-48FF-F00E-C1879D8A08FF}"/>
              </a:ext>
            </a:extLst>
          </p:cNvPr>
          <p:cNvSpPr txBox="1"/>
          <p:nvPr/>
        </p:nvSpPr>
        <p:spPr>
          <a:xfrm>
            <a:off x="1578968" y="4508057"/>
            <a:ext cx="4890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b="0" ker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ru-RU" sz="2000" kern="1200" dirty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+mn-cs"/>
              </a:rPr>
              <a:t>г. Москва, ул. Казакова, д. 15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AFACB66-B3BD-2316-3B72-1A23415915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4841" y="1639856"/>
            <a:ext cx="4727052" cy="4727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2E589-5806-893F-547A-FDC2BCD6DC46}"/>
              </a:ext>
            </a:extLst>
          </p:cNvPr>
          <p:cNvSpPr txBox="1"/>
          <p:nvPr/>
        </p:nvSpPr>
        <p:spPr>
          <a:xfrm>
            <a:off x="1547336" y="1959294"/>
            <a:ext cx="5836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b="0" ker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ea typeface="Batang" panose="02030600000101010101" pitchFamily="18" charset="-127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ru-RU" sz="1600" kern="1200" dirty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+mn-cs"/>
              </a:rPr>
              <a:t>(Лидер проекта)</a:t>
            </a:r>
          </a:p>
        </p:txBody>
      </p:sp>
    </p:spTree>
    <p:extLst>
      <p:ext uri="{BB962C8B-B14F-4D97-AF65-F5344CB8AC3E}">
        <p14:creationId xmlns:p14="http://schemas.microsoft.com/office/powerpoint/2010/main" val="37315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C5A2B54-B502-8588-4511-617BA883FBD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Целевая аудитория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2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01613DD-9EB4-25D4-538E-A9C99F221CEA}"/>
              </a:ext>
            </a:extLst>
          </p:cNvPr>
          <p:cNvSpPr txBox="1">
            <a:spLocks/>
          </p:cNvSpPr>
          <p:nvPr/>
        </p:nvSpPr>
        <p:spPr>
          <a:xfrm>
            <a:off x="517602" y="1531975"/>
            <a:ext cx="5309357" cy="47418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defRPr sz="1600" b="1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445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•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2pPr>
            <a:lvl3pPr marL="8890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130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3702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274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0900" lvl="1" indent="-342900">
              <a:lnSpc>
                <a:spcPct val="107000"/>
              </a:lnSpc>
              <a:spcBef>
                <a:spcPts val="24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Школьники и образовательные учреждения</a:t>
            </a:r>
          </a:p>
          <a:p>
            <a:pPr marL="450900" lvl="1" indent="-342900">
              <a:lnSpc>
                <a:spcPct val="107000"/>
              </a:lnSpc>
              <a:spcBef>
                <a:spcPts val="24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Передовые инженерные школы и участники программы «Приоритет 2030»</a:t>
            </a:r>
          </a:p>
          <a:p>
            <a:pPr marL="450900" lvl="1" indent="-342900">
              <a:lnSpc>
                <a:spcPct val="107000"/>
              </a:lnSpc>
              <a:spcBef>
                <a:spcPts val="24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Студенты, обучающиеся по направлениям землеустройство, кадастры, геодезия</a:t>
            </a:r>
          </a:p>
          <a:p>
            <a:pPr marL="450900" lvl="1" indent="-342900">
              <a:lnSpc>
                <a:spcPct val="107000"/>
              </a:lnSpc>
              <a:spcBef>
                <a:spcPts val="24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Бюджетные и коммерческие компании в области землеустройства, кадастров, геодезии, сельского и лесного хозяйства (например, Росреестр и </a:t>
            </a:r>
            <a:r>
              <a:rPr lang="ru-RU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Рослесинфорг</a:t>
            </a: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)</a:t>
            </a:r>
          </a:p>
          <a:p>
            <a:pPr marL="450900" lvl="1" indent="-342900">
              <a:lnSpc>
                <a:spcPct val="107000"/>
              </a:lnSpc>
              <a:spcBef>
                <a:spcPts val="24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Нефтегазовые компании</a:t>
            </a:r>
          </a:p>
          <a:p>
            <a:pPr marL="450900" lvl="1" indent="-342900">
              <a:lnSpc>
                <a:spcPct val="107000"/>
              </a:lnSpc>
              <a:spcBef>
                <a:spcPts val="24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roy Light"/>
              </a:rPr>
              <a:t>Индивидуальные предприниматели</a:t>
            </a:r>
          </a:p>
          <a:p>
            <a:pPr marL="450900" lvl="1" indent="-342900">
              <a:lnSpc>
                <a:spcPct val="107000"/>
              </a:lnSpc>
              <a:spcBef>
                <a:spcPts val="24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ru-RU" b="0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0900" indent="-342900">
              <a:spcBef>
                <a:spcPts val="2400"/>
              </a:spcBef>
              <a:buClr>
                <a:schemeClr val="accent2"/>
              </a:buClr>
              <a:buFont typeface="+mj-lt"/>
              <a:buAutoNum type="arabicPeriod"/>
            </a:pPr>
            <a:endParaRPr lang="ru-RU" b="0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FE7D65-7E50-8361-549A-E56769C4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149" y="1818817"/>
            <a:ext cx="5373702" cy="33772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6FFB82-1D52-6B31-63A4-A3E6CB9DFDB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3230" y="410746"/>
            <a:ext cx="2540817" cy="12890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DECDE5-63E3-D1DB-C93D-0027534ADC7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9683" y="5431317"/>
            <a:ext cx="2463276" cy="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2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4F10D2-DC2B-0FAA-1F3B-C3BF7EB411AB}"/>
              </a:ext>
            </a:extLst>
          </p:cNvPr>
          <p:cNvSpPr/>
          <p:nvPr/>
        </p:nvSpPr>
        <p:spPr>
          <a:xfrm>
            <a:off x="0" y="1668521"/>
            <a:ext cx="6916366" cy="45117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Проблемы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3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609EB1-DF5B-8E3E-CE57-CBECDA21574D}"/>
              </a:ext>
            </a:extLst>
          </p:cNvPr>
          <p:cNvSpPr txBox="1"/>
          <p:nvPr/>
        </p:nvSpPr>
        <p:spPr>
          <a:xfrm>
            <a:off x="562961" y="2697265"/>
            <a:ext cx="5888639" cy="263964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450900" indent="-342900" defTabSz="88900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+mj-lt"/>
              <a:buAutoNum type="arabicPeriod"/>
              <a:defRPr sz="1600" b="0" ker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defRPr>
            </a:lvl1pPr>
            <a:lvl2pPr marL="450900" lvl="1" indent="-342900" defTabSz="889000" fontAlgn="base">
              <a:lnSpc>
                <a:spcPct val="107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defRPr sz="1600">
                <a:latin typeface="+mj-lt"/>
                <a:ea typeface="+mj-ea"/>
                <a:cs typeface="+mj-cs"/>
              </a:defRPr>
            </a:lvl2pPr>
            <a:lvl3pPr marL="889000" indent="-222250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6pPr>
            <a:lvl7pPr marL="29130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7pPr>
            <a:lvl8pPr marL="33702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8pPr>
            <a:lvl9pPr marL="38274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9pPr>
          </a:lstStyle>
          <a:p>
            <a:pPr>
              <a:spcBef>
                <a:spcPts val="2400"/>
              </a:spcBef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единой коммуникационной площадки</a:t>
            </a:r>
          </a:p>
          <a:p>
            <a:pPr>
              <a:spcBef>
                <a:spcPts val="2400"/>
              </a:spcBef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качественной подготовки квалифицированных специалистов, владеющих технологиями БАС</a:t>
            </a:r>
          </a:p>
          <a:p>
            <a:pPr>
              <a:spcBef>
                <a:spcPts val="2400"/>
              </a:spcBef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Нерациональное использование земель РФ из-за отсутствия актуальных и точных данных о земельных и лесных ресурсах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BB6A2A-335B-EE95-DB10-300E78C2C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3" r="7077"/>
          <a:stretch/>
        </p:blipFill>
        <p:spPr>
          <a:xfrm>
            <a:off x="6916366" y="1668521"/>
            <a:ext cx="5275634" cy="451177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705F457-94FF-8B81-69E2-72942219F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rcRect r="21062" b="9684"/>
          <a:stretch/>
        </p:blipFill>
        <p:spPr>
          <a:xfrm>
            <a:off x="5389124" y="1068079"/>
            <a:ext cx="6802876" cy="5802277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4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3DC1B8-34EC-A018-C254-50E3FFE1EC48}"/>
              </a:ext>
            </a:extLst>
          </p:cNvPr>
          <p:cNvSpPr txBox="1"/>
          <p:nvPr/>
        </p:nvSpPr>
        <p:spPr>
          <a:xfrm>
            <a:off x="1463693" y="1776051"/>
            <a:ext cx="26824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ea typeface="Noto Sans" panose="020B0502040504020204" pitchFamily="34" charset="0"/>
              </a:rPr>
              <a:t>54,5 млн. га</a:t>
            </a:r>
          </a:p>
          <a:p>
            <a:pPr algn="ctr"/>
            <a:r>
              <a:rPr lang="ru-RU" sz="1600" dirty="0">
                <a:ea typeface="Noto Sans" panose="020B0502040504020204" pitchFamily="34" charset="0"/>
              </a:rPr>
              <a:t>Неиспользуемые</a:t>
            </a:r>
          </a:p>
          <a:p>
            <a:pPr algn="ctr"/>
            <a:r>
              <a:rPr lang="en-US" sz="1600" dirty="0">
                <a:latin typeface="Calleo-Trial" pitchFamily="2" charset="0"/>
                <a:ea typeface="Noto Sans" panose="020B0502040504020204" pitchFamily="34" charset="0"/>
              </a:rPr>
              <a:t>(</a:t>
            </a:r>
            <a:r>
              <a:rPr lang="ru-RU" sz="1600" dirty="0">
                <a:ea typeface="Noto Sans" panose="020B0502040504020204" pitchFamily="34" charset="0"/>
              </a:rPr>
              <a:t>20 млн. га – пашня, </a:t>
            </a:r>
          </a:p>
          <a:p>
            <a:pPr algn="ctr"/>
            <a:r>
              <a:rPr lang="ru-RU" altLang="ru-RU" sz="1600" dirty="0">
                <a:ea typeface="Noto Sans" panose="020B0502040504020204" pitchFamily="34" charset="0"/>
              </a:rPr>
              <a:t>34,5 млн. га – кормовые угодья</a:t>
            </a:r>
            <a:r>
              <a:rPr lang="en-US" altLang="ru-RU" sz="1600" dirty="0">
                <a:latin typeface="Calleo-Trial" pitchFamily="2" charset="0"/>
                <a:ea typeface="Noto Sans" panose="020B0502040504020204" pitchFamily="34" charset="0"/>
              </a:rPr>
              <a:t>)</a:t>
            </a:r>
            <a:endParaRPr lang="ru-RU" sz="1600" dirty="0">
              <a:ea typeface="Noto Sans" panose="020B05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2450F-314D-F6DA-E635-6638A3937294}"/>
              </a:ext>
            </a:extLst>
          </p:cNvPr>
          <p:cNvSpPr txBox="1"/>
          <p:nvPr/>
        </p:nvSpPr>
        <p:spPr>
          <a:xfrm>
            <a:off x="1568240" y="4031776"/>
            <a:ext cx="2682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ea typeface="Noto Sans" panose="020B0502040504020204" pitchFamily="34" charset="0"/>
              </a:rPr>
              <a:t>14,2 млн. га</a:t>
            </a:r>
          </a:p>
          <a:p>
            <a:pPr algn="ctr"/>
            <a:r>
              <a:rPr lang="ru-RU" altLang="ru-RU" sz="1600" dirty="0">
                <a:ea typeface="Noto Sans" panose="020B0502040504020204" pitchFamily="34" charset="0"/>
              </a:rPr>
              <a:t>невостребованные земельные доли (не менее 1,5 млн. участков) </a:t>
            </a:r>
            <a:endParaRPr lang="ru-RU" sz="1600" dirty="0">
              <a:ea typeface="Noto Sans" panose="020B0502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C582BA-D6B1-5E9D-DC07-33E52BB18F89}"/>
              </a:ext>
            </a:extLst>
          </p:cNvPr>
          <p:cNvSpPr txBox="1"/>
          <p:nvPr/>
        </p:nvSpPr>
        <p:spPr>
          <a:xfrm>
            <a:off x="4555585" y="1798913"/>
            <a:ext cx="28956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dirty="0">
                <a:solidFill>
                  <a:srgbClr val="F05A1E"/>
                </a:solidFill>
                <a:ea typeface="Noto Sans" panose="020B0502040504020204" pitchFamily="34" charset="0"/>
              </a:rPr>
              <a:t>43,7 млн. га </a:t>
            </a:r>
          </a:p>
          <a:p>
            <a:pPr algn="ctr"/>
            <a:r>
              <a:rPr lang="ru-RU" altLang="ru-RU" sz="1600" dirty="0">
                <a:ea typeface="Noto Sans" panose="020B0502040504020204" pitchFamily="34" charset="0"/>
              </a:rPr>
              <a:t>земли фонда перераспределения</a:t>
            </a:r>
          </a:p>
          <a:p>
            <a:pPr algn="ctr"/>
            <a:r>
              <a:rPr lang="en-US" altLang="ru-RU" sz="1600" dirty="0">
                <a:ea typeface="Noto Sans" panose="020B0502040504020204" pitchFamily="34" charset="0"/>
              </a:rPr>
              <a:t>(</a:t>
            </a:r>
            <a:r>
              <a:rPr lang="ru-RU" altLang="ru-RU" sz="1600" dirty="0">
                <a:ea typeface="Noto Sans" panose="020B0502040504020204" pitchFamily="34" charset="0"/>
              </a:rPr>
              <a:t>11,9 млн. га сельскохозяйственных угодий; из них 3,5 млн. га пашни</a:t>
            </a:r>
            <a:r>
              <a:rPr lang="en-US" altLang="ru-RU" sz="1600" dirty="0">
                <a:ea typeface="Noto Sans" panose="020B0502040504020204" pitchFamily="34" charset="0"/>
              </a:rPr>
              <a:t>)</a:t>
            </a:r>
            <a:endParaRPr lang="ru-RU" altLang="ru-RU" sz="1600" dirty="0">
              <a:ea typeface="Noto Sans" panose="020B0502040504020204" pitchFamily="34" charset="0"/>
            </a:endParaRPr>
          </a:p>
          <a:p>
            <a:pPr algn="ctr"/>
            <a:r>
              <a:rPr lang="ru-RU" altLang="ru-RU" sz="1600" dirty="0">
                <a:ea typeface="Noto Sans" panose="020B0502040504020204" pitchFamily="34" charset="0"/>
              </a:rPr>
              <a:t> </a:t>
            </a:r>
            <a:endParaRPr lang="ru-RU" sz="1600" dirty="0">
              <a:ea typeface="Noto Sans" panose="020B050204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37A38-B014-295F-BC15-0D39FBDBA28B}"/>
              </a:ext>
            </a:extLst>
          </p:cNvPr>
          <p:cNvSpPr txBox="1"/>
          <p:nvPr/>
        </p:nvSpPr>
        <p:spPr>
          <a:xfrm>
            <a:off x="4602205" y="4031776"/>
            <a:ext cx="28956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dirty="0">
                <a:solidFill>
                  <a:srgbClr val="F05A1E"/>
                </a:solidFill>
                <a:ea typeface="Noto Sans" panose="020B0502040504020204" pitchFamily="34" charset="0"/>
              </a:rPr>
              <a:t>24,4 млн. га</a:t>
            </a:r>
          </a:p>
          <a:p>
            <a:pPr algn="ctr"/>
            <a:r>
              <a:rPr lang="ru-RU" altLang="ru-RU" sz="1600" dirty="0">
                <a:ea typeface="Noto Sans" panose="020B0502040504020204" pitchFamily="34" charset="0"/>
              </a:rPr>
              <a:t>сельскохозяйственные угодья, находящиеся в других категориях земель</a:t>
            </a:r>
          </a:p>
          <a:p>
            <a:pPr algn="ctr"/>
            <a:r>
              <a:rPr lang="ru-RU" altLang="ru-RU" sz="1600" dirty="0">
                <a:ea typeface="Noto Sans" panose="020B0502040504020204" pitchFamily="34" charset="0"/>
              </a:rPr>
              <a:t>в том числе 6,2 млн. га пашни;</a:t>
            </a:r>
            <a:endParaRPr lang="ru-RU" sz="1600" dirty="0">
              <a:ea typeface="Noto Sans" panose="020B050204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05B5A1-D4EC-27AD-9234-E23B39A7CFDB}"/>
              </a:ext>
            </a:extLst>
          </p:cNvPr>
          <p:cNvSpPr txBox="1"/>
          <p:nvPr/>
        </p:nvSpPr>
        <p:spPr>
          <a:xfrm>
            <a:off x="7921307" y="1776051"/>
            <a:ext cx="28956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ea typeface="Noto Sans" panose="020B0502040504020204" pitchFamily="34" charset="0"/>
              </a:rPr>
              <a:t>220,6 млн. га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ea typeface="Noto Sans" panose="020B0502040504020204" pitchFamily="34" charset="0"/>
              </a:rPr>
              <a:t>неразграниченная государственная и муниципальная собственность (57,7% от общей площади земель сельхоз. назначения)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63187E-C944-2274-5CE5-7B2151DFE185}"/>
              </a:ext>
            </a:extLst>
          </p:cNvPr>
          <p:cNvSpPr txBox="1"/>
          <p:nvPr/>
        </p:nvSpPr>
        <p:spPr>
          <a:xfrm>
            <a:off x="7897031" y="4031776"/>
            <a:ext cx="29198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dirty="0">
                <a:solidFill>
                  <a:srgbClr val="F05A1E"/>
                </a:solidFill>
                <a:ea typeface="Noto Sans" panose="020B0502040504020204" pitchFamily="34" charset="0"/>
              </a:rPr>
              <a:t>52,65 млн. га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ea typeface="Noto Sans" panose="020B0502040504020204" pitchFamily="34" charset="0"/>
              </a:rPr>
              <a:t>Земли, не поставленные на государственный кадастровый учет, не имеющих точных границ, площадей и </a:t>
            </a:r>
            <a:r>
              <a:rPr lang="ru-RU" altLang="ru-RU" sz="1600" dirty="0" err="1">
                <a:ea typeface="Noto Sans" panose="020B0502040504020204" pitchFamily="34" charset="0"/>
              </a:rPr>
              <a:t>тд</a:t>
            </a:r>
            <a:r>
              <a:rPr lang="ru-RU" altLang="ru-RU" sz="1600" dirty="0">
                <a:ea typeface="Noto Sans" panose="020B0502040504020204" pitchFamily="34" charset="0"/>
              </a:rPr>
              <a:t>.</a:t>
            </a:r>
            <a:endParaRPr lang="ru-RU" sz="1600" dirty="0">
              <a:ea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8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Финансовая модель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5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E5029BC-53AA-4F75-1BD8-4318C4DB2BE9}"/>
              </a:ext>
            </a:extLst>
          </p:cNvPr>
          <p:cNvSpPr txBox="1">
            <a:spLocks/>
          </p:cNvSpPr>
          <p:nvPr/>
        </p:nvSpPr>
        <p:spPr>
          <a:xfrm>
            <a:off x="292847" y="1774501"/>
            <a:ext cx="10515600" cy="4829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b" anchorCtr="0" compatLnSpc="1">
            <a:prstTxWarp prst="textNoShape">
              <a:avLst/>
            </a:prstTxWarp>
          </a:bodyPr>
          <a:lstStyle>
            <a:lvl1pPr algn="l" defTabSz="10692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500" dirty="0">
              <a:solidFill>
                <a:srgbClr val="37849F"/>
              </a:solidFill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6B5CAFE-3217-2764-BE1E-B03EED80A496}"/>
              </a:ext>
            </a:extLst>
          </p:cNvPr>
          <p:cNvSpPr txBox="1">
            <a:spLocks/>
          </p:cNvSpPr>
          <p:nvPr/>
        </p:nvSpPr>
        <p:spPr>
          <a:xfrm>
            <a:off x="524826" y="3367550"/>
            <a:ext cx="6165611" cy="6490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defRPr sz="1600" b="1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445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•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2pPr>
            <a:lvl3pPr marL="8890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130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3702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274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914400">
              <a:lnSpc>
                <a:spcPct val="107000"/>
              </a:lnSpc>
              <a:spcBef>
                <a:spcPts val="500"/>
              </a:spcBef>
              <a:buClr>
                <a:schemeClr val="accent2"/>
              </a:buClr>
              <a:buSzPct val="100000"/>
              <a:buNone/>
              <a:defRPr/>
            </a:pPr>
            <a:r>
              <a:rPr lang="ru-RU" sz="1800" b="1" dirty="0">
                <a:solidFill>
                  <a:srgbClr val="F9633B"/>
                </a:solidFill>
                <a:latin typeface="+mn-lt"/>
                <a:ea typeface="Noto Sans" panose="020B0502040504020204" pitchFamily="34" charset="0"/>
                <a:cs typeface="+mn-cs"/>
              </a:rPr>
              <a:t>Доступный объем рынка (</a:t>
            </a:r>
            <a:r>
              <a:rPr lang="en-US" sz="1800" b="1" dirty="0">
                <a:solidFill>
                  <a:srgbClr val="F9633B"/>
                </a:solidFill>
                <a:latin typeface="+mn-lt"/>
                <a:ea typeface="Noto Sans" panose="020B0502040504020204" pitchFamily="34" charset="0"/>
                <a:cs typeface="+mn-cs"/>
              </a:rPr>
              <a:t>SAM)</a:t>
            </a:r>
            <a:r>
              <a:rPr lang="ru-RU" sz="1800" b="1" dirty="0">
                <a:solidFill>
                  <a:srgbClr val="F9633B"/>
                </a:solidFill>
                <a:latin typeface="+mn-lt"/>
                <a:ea typeface="Noto Sans" panose="020B0502040504020204" pitchFamily="34" charset="0"/>
                <a:cs typeface="+mn-cs"/>
              </a:rPr>
              <a:t>: </a:t>
            </a:r>
            <a:r>
              <a:rPr lang="ru-RU" sz="1800" dirty="0">
                <a:latin typeface="+mn-lt"/>
                <a:ea typeface="Noto Sans" panose="020B0502040504020204" pitchFamily="34" charset="0"/>
                <a:cs typeface="+mn-cs"/>
              </a:rPr>
              <a:t>Новосибирск, Санкт-Петербург, Ставрополь, Севастополь, Москва и МО</a:t>
            </a:r>
          </a:p>
          <a:p>
            <a:pPr marL="108000">
              <a:spcBef>
                <a:spcPts val="500"/>
              </a:spcBef>
              <a:buClr>
                <a:schemeClr val="accent2"/>
              </a:buClr>
            </a:pPr>
            <a:endParaRPr lang="ru-RU" sz="1800" b="0" kern="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ea typeface="Batang" panose="02030600000101010101" pitchFamily="18" charset="-127"/>
              <a:cs typeface="Segoe UI Light" panose="020B0502040204020203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23E55E3-5846-0A15-6925-395C82235008}"/>
              </a:ext>
            </a:extLst>
          </p:cNvPr>
          <p:cNvSpPr/>
          <p:nvPr/>
        </p:nvSpPr>
        <p:spPr>
          <a:xfrm>
            <a:off x="6515511" y="1520825"/>
            <a:ext cx="4873214" cy="4873214"/>
          </a:xfrm>
          <a:prstGeom prst="ellipse">
            <a:avLst/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441" tIns="41220" rIns="82441" bIns="412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901"/>
              </a:spcAft>
            </a:pPr>
            <a:endParaRPr lang="ru-RU" sz="946" dirty="0">
              <a:solidFill>
                <a:schemeClr val="bg2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51E0D15-130F-9787-F7D9-B27477298C06}"/>
              </a:ext>
            </a:extLst>
          </p:cNvPr>
          <p:cNvSpPr/>
          <p:nvPr/>
        </p:nvSpPr>
        <p:spPr>
          <a:xfrm>
            <a:off x="7120797" y="2819979"/>
            <a:ext cx="3401807" cy="34018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441" tIns="41220" rIns="82441" bIns="412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901"/>
              </a:spcAft>
            </a:pPr>
            <a:endParaRPr lang="ru-RU" sz="946" dirty="0">
              <a:solidFill>
                <a:schemeClr val="bg2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8935144-0941-3BCB-B187-2CE9C518C050}"/>
              </a:ext>
            </a:extLst>
          </p:cNvPr>
          <p:cNvSpPr/>
          <p:nvPr/>
        </p:nvSpPr>
        <p:spPr>
          <a:xfrm>
            <a:off x="7829826" y="4158489"/>
            <a:ext cx="1912689" cy="1912689"/>
          </a:xfrm>
          <a:prstGeom prst="ellipse">
            <a:avLst/>
          </a:prstGeom>
          <a:solidFill>
            <a:srgbClr val="F9633B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441" tIns="41220" rIns="82441" bIns="412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901"/>
              </a:spcAft>
            </a:pPr>
            <a:endParaRPr lang="ru-RU" sz="946" dirty="0">
              <a:solidFill>
                <a:schemeClr val="bg2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863CB0-EF2B-05CE-1D25-462D0D4F8E4E}"/>
              </a:ext>
            </a:extLst>
          </p:cNvPr>
          <p:cNvSpPr txBox="1"/>
          <p:nvPr/>
        </p:nvSpPr>
        <p:spPr>
          <a:xfrm>
            <a:off x="7994446" y="4436540"/>
            <a:ext cx="1583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1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0,</a:t>
            </a:r>
            <a:r>
              <a:rPr lang="en-US" sz="2400" b="1" kern="0" dirty="0">
                <a:solidFill>
                  <a:schemeClr val="bg1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4</a:t>
            </a:r>
            <a:r>
              <a:rPr lang="ru-RU" sz="2400" b="1" kern="0" dirty="0">
                <a:solidFill>
                  <a:schemeClr val="bg1"/>
                </a:solidFill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 млрд.</a:t>
            </a:r>
          </a:p>
          <a:p>
            <a:pPr algn="ctr"/>
            <a:r>
              <a:rPr lang="ru-RU" sz="1600" b="1" kern="0" dirty="0">
                <a:solidFill>
                  <a:schemeClr val="bg1"/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реально достижимый объем рынка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E043E4-EAEC-779F-B802-B53477A940C8}"/>
              </a:ext>
            </a:extLst>
          </p:cNvPr>
          <p:cNvSpPr txBox="1"/>
          <p:nvPr/>
        </p:nvSpPr>
        <p:spPr>
          <a:xfrm>
            <a:off x="7964152" y="3040934"/>
            <a:ext cx="16440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</a:rPr>
              <a:t>1,4 млрд.</a:t>
            </a:r>
          </a:p>
          <a:p>
            <a:pPr algn="ctr"/>
            <a:r>
              <a:rPr lang="ru-RU" sz="1600" b="1" kern="0" dirty="0">
                <a:solidFill>
                  <a:schemeClr val="bg2">
                    <a:lumMod val="1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общий объем рынка</a:t>
            </a: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D2965-78B1-E173-FFC4-305024A179D7}"/>
              </a:ext>
            </a:extLst>
          </p:cNvPr>
          <p:cNvSpPr txBox="1"/>
          <p:nvPr/>
        </p:nvSpPr>
        <p:spPr>
          <a:xfrm>
            <a:off x="7883245" y="1681586"/>
            <a:ext cx="19126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latin typeface="Segoe SemiBold" panose="020B0703040204020203" pitchFamily="34" charset="0"/>
                <a:ea typeface="Batang" panose="02030600000101010101" pitchFamily="18" charset="-127"/>
                <a:cs typeface="Segoe SemiBold" panose="020B0703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 млрд.</a:t>
            </a:r>
            <a:endParaRPr lang="ru-RU" sz="2400" b="1" kern="0" dirty="0">
              <a:latin typeface="Segoe SemiBold" panose="020B0703040204020203" pitchFamily="34" charset="0"/>
              <a:ea typeface="Batang" panose="02030600000101010101" pitchFamily="18" charset="-127"/>
              <a:cs typeface="Segoe SemiBold" panose="020B0703040204020203" pitchFamily="34" charset="0"/>
            </a:endParaRPr>
          </a:p>
          <a:p>
            <a:pPr algn="ctr"/>
            <a:r>
              <a:rPr lang="ru-RU" sz="1600" b="1" kern="0" dirty="0">
                <a:solidFill>
                  <a:schemeClr val="bg2">
                    <a:lumMod val="1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потенциальный  объем рынка</a:t>
            </a: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9442D5B-7B3F-9CA1-0469-3BB49524FC93}"/>
              </a:ext>
            </a:extLst>
          </p:cNvPr>
          <p:cNvCxnSpPr>
            <a:cxnSpLocks/>
          </p:cNvCxnSpPr>
          <p:nvPr/>
        </p:nvCxnSpPr>
        <p:spPr>
          <a:xfrm flipH="1">
            <a:off x="523982" y="4662616"/>
            <a:ext cx="754024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B48129A-E8D9-0D0D-4516-D59420EA17A8}"/>
              </a:ext>
            </a:extLst>
          </p:cNvPr>
          <p:cNvCxnSpPr>
            <a:cxnSpLocks/>
          </p:cNvCxnSpPr>
          <p:nvPr/>
        </p:nvCxnSpPr>
        <p:spPr>
          <a:xfrm flipH="1">
            <a:off x="503238" y="3284874"/>
            <a:ext cx="756099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74A1644-A9C3-202A-59F5-ED29F0E8B9BD}"/>
              </a:ext>
            </a:extLst>
          </p:cNvPr>
          <p:cNvCxnSpPr>
            <a:cxnSpLocks/>
          </p:cNvCxnSpPr>
          <p:nvPr/>
        </p:nvCxnSpPr>
        <p:spPr>
          <a:xfrm flipH="1">
            <a:off x="503238" y="1928069"/>
            <a:ext cx="756099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D39BC9-1D3E-4E08-D594-0A5E849C2BE7}"/>
              </a:ext>
            </a:extLst>
          </p:cNvPr>
          <p:cNvSpPr txBox="1"/>
          <p:nvPr/>
        </p:nvSpPr>
        <p:spPr>
          <a:xfrm>
            <a:off x="503238" y="2001348"/>
            <a:ext cx="5949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ru-RU" b="1" dirty="0">
                <a:solidFill>
                  <a:srgbClr val="F9633B"/>
                </a:solidFill>
                <a:ea typeface="Noto Sans" panose="020B0502040504020204" pitchFamily="34" charset="0"/>
              </a:rPr>
              <a:t>Потенциальный объем рынка (</a:t>
            </a:r>
            <a:r>
              <a:rPr lang="en-US" b="1" dirty="0">
                <a:solidFill>
                  <a:srgbClr val="F9633B"/>
                </a:solidFill>
                <a:ea typeface="Noto Sans" panose="020B0502040504020204" pitchFamily="34" charset="0"/>
              </a:rPr>
              <a:t>T</a:t>
            </a:r>
            <a:r>
              <a:rPr lang="ru-RU" b="1" dirty="0">
                <a:solidFill>
                  <a:srgbClr val="F9633B"/>
                </a:solidFill>
                <a:ea typeface="Noto Sans" panose="020B0502040504020204" pitchFamily="34" charset="0"/>
              </a:rPr>
              <a:t>АМ): </a:t>
            </a:r>
            <a:r>
              <a:rPr lang="ru-RU" dirty="0">
                <a:ea typeface="Noto Sans" panose="020B0502040504020204" pitchFamily="34" charset="0"/>
              </a:rPr>
              <a:t>охват всех регионов страны через ВУЗы, реализующие обучения по направлению «Землеустройство и кадастры»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298280-2877-C0CC-C112-09105E2F153F}"/>
              </a:ext>
            </a:extLst>
          </p:cNvPr>
          <p:cNvSpPr txBox="1"/>
          <p:nvPr/>
        </p:nvSpPr>
        <p:spPr>
          <a:xfrm>
            <a:off x="524827" y="4740211"/>
            <a:ext cx="738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ru-RU" b="1" dirty="0">
                <a:solidFill>
                  <a:srgbClr val="F9633B"/>
                </a:solidFill>
                <a:ea typeface="Noto Sans" panose="020B0502040504020204" pitchFamily="34" charset="0"/>
              </a:rPr>
              <a:t>Реально достижимый объем рынка</a:t>
            </a:r>
            <a:r>
              <a:rPr lang="en-US" b="1" dirty="0">
                <a:solidFill>
                  <a:srgbClr val="F9633B"/>
                </a:solidFill>
                <a:ea typeface="Noto Sans" panose="020B0502040504020204" pitchFamily="34" charset="0"/>
              </a:rPr>
              <a:t> (SOM)</a:t>
            </a:r>
            <a:r>
              <a:rPr lang="ru-RU" b="1" dirty="0">
                <a:solidFill>
                  <a:srgbClr val="F9633B"/>
                </a:solidFill>
                <a:ea typeface="Noto Sans" panose="020B0502040504020204" pitchFamily="34" charset="0"/>
              </a:rPr>
              <a:t>: </a:t>
            </a:r>
            <a:r>
              <a:rPr lang="ru-RU" dirty="0">
                <a:ea typeface="Noto Sans" panose="020B0502040504020204" pitchFamily="34" charset="0"/>
              </a:rPr>
              <a:t>Москва и МО</a:t>
            </a:r>
          </a:p>
        </p:txBody>
      </p:sp>
    </p:spTree>
    <p:extLst>
      <p:ext uri="{BB962C8B-B14F-4D97-AF65-F5344CB8AC3E}">
        <p14:creationId xmlns:p14="http://schemas.microsoft.com/office/powerpoint/2010/main" val="126975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Описание предлагаемого решения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26F3F9-5D50-8D49-D773-644308EA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6" y="1995358"/>
            <a:ext cx="3160211" cy="21028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47A58C-FC81-8B60-E377-42E13D8DD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231" y="1995360"/>
            <a:ext cx="3160211" cy="21028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B99209-A9F0-8C4B-979A-A22B9F68E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116" y="1986293"/>
            <a:ext cx="3160210" cy="21028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D42633-7067-521F-93A6-7BD78BA2C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46" y="4390027"/>
            <a:ext cx="3160211" cy="21028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8DD683-CDA1-2100-EA0A-43A54C4E4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231" y="4383929"/>
            <a:ext cx="3160211" cy="21028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F86BCF-AE6F-0D49-5E21-3862B19EA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114" y="4385404"/>
            <a:ext cx="3167158" cy="2107470"/>
          </a:xfrm>
          <a:prstGeom prst="rect">
            <a:avLst/>
          </a:prstGeom>
        </p:spPr>
      </p:pic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6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F3F3B-7870-FF84-AA8A-416FD6206E2A}"/>
              </a:ext>
            </a:extLst>
          </p:cNvPr>
          <p:cNvSpPr txBox="1"/>
          <p:nvPr/>
        </p:nvSpPr>
        <p:spPr>
          <a:xfrm>
            <a:off x="739345" y="1171756"/>
            <a:ext cx="10649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ru-RU" b="1" dirty="0">
                <a:solidFill>
                  <a:srgbClr val="F9633B"/>
                </a:solidFill>
                <a:ea typeface="Noto Sans" panose="020B0502040504020204" pitchFamily="34" charset="0"/>
                <a:sym typeface="Gilroy Light"/>
              </a:rPr>
              <a:t>Продукт проекта: </a:t>
            </a:r>
            <a:r>
              <a:rPr lang="ru-RU" dirty="0">
                <a:ea typeface="Noto Sans" panose="020B0502040504020204" pitchFamily="34" charset="0"/>
              </a:rPr>
              <a:t>центр обучения по использованию БВС в геодезии, кадастре, землеустройстве, сельском и лесном хозяйстве. </a:t>
            </a:r>
          </a:p>
        </p:txBody>
      </p:sp>
    </p:spTree>
    <p:extLst>
      <p:ext uri="{BB962C8B-B14F-4D97-AF65-F5344CB8AC3E}">
        <p14:creationId xmlns:p14="http://schemas.microsoft.com/office/powerpoint/2010/main" val="804646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DB499E-7B30-3CB7-3C72-EAA6FDA98EEA}"/>
              </a:ext>
            </a:extLst>
          </p:cNvPr>
          <p:cNvSpPr/>
          <p:nvPr/>
        </p:nvSpPr>
        <p:spPr>
          <a:xfrm>
            <a:off x="0" y="0"/>
            <a:ext cx="49319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7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0812FF-99F1-A850-AC5F-0FAE6D9A3EA0}"/>
              </a:ext>
            </a:extLst>
          </p:cNvPr>
          <p:cNvSpPr txBox="1">
            <a:spLocks/>
          </p:cNvSpPr>
          <p:nvPr/>
        </p:nvSpPr>
        <p:spPr>
          <a:xfrm>
            <a:off x="739346" y="365126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latin typeface="Calleo-Trial SemiBold" pitchFamily="2" charset="0"/>
              </a:rPr>
              <a:t>Текущая стадия проекта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6FC76-7990-57EB-CE9C-3BCDB53750C9}"/>
              </a:ext>
            </a:extLst>
          </p:cNvPr>
          <p:cNvSpPr txBox="1"/>
          <p:nvPr/>
        </p:nvSpPr>
        <p:spPr>
          <a:xfrm>
            <a:off x="614093" y="2177218"/>
            <a:ext cx="3703738" cy="328971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450900" indent="-342900" defTabSz="889000" fontAlgn="base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+mj-lt"/>
              <a:buAutoNum type="arabicPeriod"/>
              <a:defRPr b="0" kern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defRPr>
            </a:lvl1pPr>
            <a:lvl2pPr marL="450900" lvl="1" indent="-342900" defTabSz="889000" fontAlgn="base">
              <a:lnSpc>
                <a:spcPct val="107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defRPr sz="1600">
                <a:latin typeface="+mj-lt"/>
                <a:ea typeface="+mj-ea"/>
                <a:cs typeface="+mj-cs"/>
              </a:defRPr>
            </a:lvl2pPr>
            <a:lvl3pPr marL="889000" indent="-222250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6pPr>
            <a:lvl7pPr marL="29130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7pPr>
            <a:lvl8pPr marL="33702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8pPr>
            <a:lvl9pPr marL="38274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9pPr>
          </a:lstStyle>
          <a:p>
            <a:pPr>
              <a:spcBef>
                <a:spcPts val="3600"/>
              </a:spcBef>
              <a:buClrTx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2020-2022 гг. было обучено 200 студентов</a:t>
            </a:r>
          </a:p>
          <a:p>
            <a:pPr>
              <a:spcBef>
                <a:spcPts val="3600"/>
              </a:spcBef>
              <a:buClrTx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Открыта лаборатория</a:t>
            </a:r>
          </a:p>
          <a:p>
            <a:pPr>
              <a:spcBef>
                <a:spcPts val="3600"/>
              </a:spcBef>
              <a:buClrTx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Закуплено современное оборудование ГК «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spcBef>
                <a:spcPts val="3600"/>
              </a:spcBef>
              <a:buClrTx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 реализуются 4 курса и 4 мастер-класса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1B2AEF1-D97A-C202-D879-C3C60A8D1669}"/>
              </a:ext>
            </a:extLst>
          </p:cNvPr>
          <p:cNvGrpSpPr/>
          <p:nvPr/>
        </p:nvGrpSpPr>
        <p:grpSpPr>
          <a:xfrm>
            <a:off x="6108176" y="-583514"/>
            <a:ext cx="6083824" cy="8051114"/>
            <a:chOff x="10443291" y="17585"/>
            <a:chExt cx="10364496" cy="13716000"/>
          </a:xfrm>
        </p:grpSpPr>
        <p:pic>
          <p:nvPicPr>
            <p:cNvPr id="5" name="Image 4" descr="preencoded.png">
              <a:extLst>
                <a:ext uri="{FF2B5EF4-FFF2-40B4-BE49-F238E27FC236}">
                  <a16:creationId xmlns:a16="http://schemas.microsoft.com/office/drawing/2014/main" id="{B08CF63A-3855-BF21-711A-FED27E708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443291" y="17585"/>
              <a:ext cx="10364495" cy="13716000"/>
            </a:xfrm>
            <a:prstGeom prst="rect">
              <a:avLst/>
            </a:prstGeom>
          </p:spPr>
        </p:pic>
        <p:pic>
          <p:nvPicPr>
            <p:cNvPr id="6" name="Image 5" descr="preencoded.png">
              <a:extLst>
                <a:ext uri="{FF2B5EF4-FFF2-40B4-BE49-F238E27FC236}">
                  <a16:creationId xmlns:a16="http://schemas.microsoft.com/office/drawing/2014/main" id="{B67F77A9-8535-6C9D-FED2-02DC35EA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464958" y="2552853"/>
              <a:ext cx="5342829" cy="11180732"/>
            </a:xfrm>
            <a:prstGeom prst="rect">
              <a:avLst/>
            </a:prstGeom>
          </p:spPr>
        </p:pic>
      </p:grpSp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E0AFA164-06AD-BA30-0D54-A76539FFAF0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0282" y="240227"/>
            <a:ext cx="3338605" cy="19673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0A5144-5E21-8CD4-9499-E6BC70D3DF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94" b="6712"/>
          <a:stretch/>
        </p:blipFill>
        <p:spPr>
          <a:xfrm>
            <a:off x="5494083" y="2358651"/>
            <a:ext cx="5361985" cy="28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6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E23E48-3623-AA2F-C18A-19E67AC5803C}"/>
              </a:ext>
            </a:extLst>
          </p:cNvPr>
          <p:cNvSpPr/>
          <p:nvPr/>
        </p:nvSpPr>
        <p:spPr>
          <a:xfrm>
            <a:off x="0" y="0"/>
            <a:ext cx="4931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Calleo-Trial SemiBold" pitchFamily="2" charset="0"/>
              </a:rPr>
              <a:t>Анализ конкурентов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8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26FFEE-2FBB-1D1D-8D44-D0F5EF6B5593}"/>
              </a:ext>
            </a:extLst>
          </p:cNvPr>
          <p:cNvSpPr txBox="1">
            <a:spLocks/>
          </p:cNvSpPr>
          <p:nvPr/>
        </p:nvSpPr>
        <p:spPr>
          <a:xfrm>
            <a:off x="535021" y="1221899"/>
            <a:ext cx="4494179" cy="5395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defRPr sz="1600" b="1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445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•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2pPr>
            <a:lvl3pPr marL="889000" indent="-222250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130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3702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27463" indent="-220663" algn="l" defTabSz="889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914400">
              <a:lnSpc>
                <a:spcPct val="107000"/>
              </a:lnSpc>
              <a:spcBef>
                <a:spcPts val="1200"/>
              </a:spcBef>
              <a:buClr>
                <a:schemeClr val="accent2"/>
              </a:buClr>
              <a:buSzPct val="100000"/>
              <a:buNone/>
              <a:defRPr/>
            </a:pPr>
            <a:r>
              <a:rPr lang="ru-RU" b="1" u="sng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Конкурентные преимущества:</a:t>
            </a:r>
          </a:p>
          <a:p>
            <a:pPr marL="0" lvl="1" indent="-342900" defTabSz="914400">
              <a:spcBef>
                <a:spcPts val="12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Комплексное предложение (программный комплекс, оборудование, тренажеры)</a:t>
            </a:r>
          </a:p>
          <a:p>
            <a:pPr marL="0" lvl="1" indent="-342900" defTabSz="914400">
              <a:spcBef>
                <a:spcPts val="12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Руководители ФУМО из 110 вузов</a:t>
            </a:r>
          </a:p>
          <a:p>
            <a:pPr marL="0" lvl="1" indent="-342900" defTabSz="914400">
              <a:spcBef>
                <a:spcPts val="12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Масштабирование на всю страну</a:t>
            </a:r>
          </a:p>
          <a:p>
            <a:pPr marL="0" lvl="1" indent="-342900" defTabSz="914400">
              <a:spcBef>
                <a:spcPts val="12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Уникальный опыт работы с БВС в землеустройстве, кадастрах и геодезии</a:t>
            </a:r>
          </a:p>
          <a:p>
            <a:pPr marL="0" lvl="1" indent="-342900" defTabSz="914400">
              <a:spcBef>
                <a:spcPts val="12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Наличие узко квалифицированных специалистов</a:t>
            </a:r>
          </a:p>
          <a:p>
            <a:pPr marL="0" lvl="1" indent="-342900" defTabSz="914400">
              <a:spcBef>
                <a:spcPts val="12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Круглосуточная тех. поддержка</a:t>
            </a:r>
          </a:p>
          <a:p>
            <a:pPr marL="0" lvl="1" indent="-342900" defTabSz="914400">
              <a:spcBef>
                <a:spcPts val="12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Франшиза</a:t>
            </a:r>
          </a:p>
          <a:p>
            <a:pPr marL="393750" indent="-285750"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b="0" kern="0" dirty="0">
              <a:solidFill>
                <a:srgbClr val="FFFFFF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393750" indent="-285750"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b="0" kern="0" dirty="0">
              <a:solidFill>
                <a:srgbClr val="FFFFFF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2D99FF7C-EA07-4399-CD3A-50C76C168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074200"/>
              </p:ext>
            </p:extLst>
          </p:nvPr>
        </p:nvGraphicFramePr>
        <p:xfrm>
          <a:off x="4931924" y="1189354"/>
          <a:ext cx="7260076" cy="5448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331">
                  <a:extLst>
                    <a:ext uri="{9D8B030D-6E8A-4147-A177-3AD203B41FA5}">
                      <a16:colId xmlns:a16="http://schemas.microsoft.com/office/drawing/2014/main" val="3373787948"/>
                    </a:ext>
                  </a:extLst>
                </a:gridCol>
                <a:gridCol w="1652831">
                  <a:extLst>
                    <a:ext uri="{9D8B030D-6E8A-4147-A177-3AD203B41FA5}">
                      <a16:colId xmlns:a16="http://schemas.microsoft.com/office/drawing/2014/main" val="3023926453"/>
                    </a:ext>
                  </a:extLst>
                </a:gridCol>
                <a:gridCol w="1469756">
                  <a:extLst>
                    <a:ext uri="{9D8B030D-6E8A-4147-A177-3AD203B41FA5}">
                      <a16:colId xmlns:a16="http://schemas.microsoft.com/office/drawing/2014/main" val="1729915076"/>
                    </a:ext>
                  </a:extLst>
                </a:gridCol>
                <a:gridCol w="1447579">
                  <a:extLst>
                    <a:ext uri="{9D8B030D-6E8A-4147-A177-3AD203B41FA5}">
                      <a16:colId xmlns:a16="http://schemas.microsoft.com/office/drawing/2014/main" val="410316022"/>
                    </a:ext>
                  </a:extLst>
                </a:gridCol>
                <a:gridCol w="1447579">
                  <a:extLst>
                    <a:ext uri="{9D8B030D-6E8A-4147-A177-3AD203B41FA5}">
                      <a16:colId xmlns:a16="http://schemas.microsoft.com/office/drawing/2014/main" val="4277762960"/>
                    </a:ext>
                  </a:extLst>
                </a:gridCol>
              </a:tblGrid>
              <a:tr h="414245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Область сравнения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Наш проект</a:t>
                      </a:r>
                    </a:p>
                  </a:txBody>
                  <a:tcPr anchor="ctr">
                    <a:solidFill>
                      <a:srgbClr val="F963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МАИ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ТГУ им. Г.Р. Державина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РТУ МИРЭА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2770"/>
                  </a:ext>
                </a:extLst>
              </a:tr>
              <a:tr h="11650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Специализация</a:t>
                      </a:r>
                    </a:p>
                  </a:txBody>
                  <a:tcPr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Школа операторов БАС, программы повышения квалификации, лаборатория БАС, профессиональная переподготовка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Школа операторов БАС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Программы повышения квалификации, кружки для школьников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Программы повышения квалификации, школа БПЛА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66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121945"/>
                  </a:ext>
                </a:extLst>
              </a:tr>
              <a:tr h="69903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Уникальность</a:t>
                      </a:r>
                    </a:p>
                  </a:txBody>
                  <a:tcPr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Полный цикл подготовки и возможность расширения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Обучение коммерческой съемки с коптера в лаборатории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Дополнительное профессиональное образование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Разработки решения для законодательства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66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648408"/>
                  </a:ext>
                </a:extLst>
              </a:tr>
              <a:tr h="69903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Количество курсов подготовки / часов</a:t>
                      </a:r>
                    </a:p>
                  </a:txBody>
                  <a:tcPr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4 / 16-520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4 /16-76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6 / 36-72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3 / 36-72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66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719188"/>
                  </a:ext>
                </a:extLst>
              </a:tr>
              <a:tr h="3883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Цена </a:t>
                      </a:r>
                    </a:p>
                  </a:txBody>
                  <a:tcPr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5 000-500 000 руб.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10 000-115 000 руб.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5 000-8 500 руб.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20 000-65 000 руб.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66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077707"/>
                  </a:ext>
                </a:extLst>
              </a:tr>
              <a:tr h="13204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Имидж</a:t>
                      </a:r>
                    </a:p>
                  </a:txBody>
                  <a:tcPr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ГУЗ - лидирующий агропромышленный вуз России, основан в 1779 г.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МАИ – высоко-технологичный вуз России, обеспечивающий подготовку инженерных кадров.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ТГУ им. Г.Р. Державина – крупный университет, ведущий подготовку по 12 направлениям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Noto Sans" panose="020B0502040504020204" pitchFamily="34" charset="0"/>
                          <a:cs typeface="+mn-cs"/>
                        </a:rPr>
                        <a:t>РТУ МИРЭА — один из крупнейших российских университетов, осуществляющий подготовку по 112 направлениям.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66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161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500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5203D37-373F-3676-5580-920B568E560B}"/>
              </a:ext>
            </a:extLst>
          </p:cNvPr>
          <p:cNvSpPr/>
          <p:nvPr/>
        </p:nvSpPr>
        <p:spPr>
          <a:xfrm>
            <a:off x="0" y="1520826"/>
            <a:ext cx="3900792" cy="1437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E9B1ED-6BEB-A5E4-8802-DD99819679FC}"/>
              </a:ext>
            </a:extLst>
          </p:cNvPr>
          <p:cNvSpPr/>
          <p:nvPr/>
        </p:nvSpPr>
        <p:spPr>
          <a:xfrm>
            <a:off x="4134255" y="1520826"/>
            <a:ext cx="3900792" cy="1437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0AF6309-3CED-BFCC-AA64-9CC58D23502B}"/>
              </a:ext>
            </a:extLst>
          </p:cNvPr>
          <p:cNvSpPr/>
          <p:nvPr/>
        </p:nvSpPr>
        <p:spPr>
          <a:xfrm>
            <a:off x="8278238" y="1520826"/>
            <a:ext cx="3900792" cy="1437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7B7ED97-7E4B-9CB6-FA23-F5639CA5B5C1}"/>
              </a:ext>
            </a:extLst>
          </p:cNvPr>
          <p:cNvCxnSpPr/>
          <p:nvPr/>
        </p:nvCxnSpPr>
        <p:spPr>
          <a:xfrm>
            <a:off x="0" y="9824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F94EA07-6319-9ECC-8C89-D6D9B00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9</a:t>
            </a:fld>
            <a:endParaRPr lang="ru-RU" sz="1000" dirty="0">
              <a:latin typeface="Calleo-Trial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0812FF-99F1-A850-AC5F-0FAE6D9A3EA0}"/>
              </a:ext>
            </a:extLst>
          </p:cNvPr>
          <p:cNvSpPr txBox="1">
            <a:spLocks/>
          </p:cNvSpPr>
          <p:nvPr/>
        </p:nvSpPr>
        <p:spPr>
          <a:xfrm>
            <a:off x="739346" y="365126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alleo-Trial SemiBold" pitchFamily="2" charset="0"/>
              </a:rPr>
              <a:t>Результаты акселератора НТИ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D909D-A6EB-1A89-5600-C7F85D653D06}"/>
              </a:ext>
            </a:extLst>
          </p:cNvPr>
          <p:cNvSpPr txBox="1"/>
          <p:nvPr/>
        </p:nvSpPr>
        <p:spPr>
          <a:xfrm>
            <a:off x="727587" y="2401308"/>
            <a:ext cx="2813281" cy="59439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450900" indent="-342900" defTabSz="889000" fontAlgn="base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+mj-lt"/>
              <a:buAutoNum type="arabicPeriod"/>
              <a:defRPr b="0" kern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defRPr>
            </a:lvl1pPr>
            <a:lvl2pPr marL="450900" lvl="1" indent="-342900" defTabSz="889000" fontAlgn="base">
              <a:lnSpc>
                <a:spcPct val="107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defRPr sz="1600">
                <a:latin typeface="+mj-lt"/>
                <a:ea typeface="+mj-ea"/>
                <a:cs typeface="+mj-cs"/>
              </a:defRPr>
            </a:lvl2pPr>
            <a:lvl3pPr marL="889000" indent="-222250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6pPr>
            <a:lvl7pPr marL="29130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7pPr>
            <a:lvl8pPr marL="33702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8pPr>
            <a:lvl9pPr marL="38274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9pPr>
          </a:lstStyle>
          <a:p>
            <a:pPr marL="108000" indent="0">
              <a:buClrTx/>
              <a:buNone/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Доработан проект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7D929-68D5-D597-620E-77A454CFE750}"/>
              </a:ext>
            </a:extLst>
          </p:cNvPr>
          <p:cNvSpPr txBox="1"/>
          <p:nvPr/>
        </p:nvSpPr>
        <p:spPr>
          <a:xfrm>
            <a:off x="4134255" y="2430000"/>
            <a:ext cx="4009783" cy="5220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450900" indent="-342900" defTabSz="889000" fontAlgn="base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+mj-lt"/>
              <a:buAutoNum type="arabicPeriod"/>
              <a:defRPr b="0" kern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defRPr>
            </a:lvl1pPr>
            <a:lvl2pPr marL="450900" lvl="1" indent="-342900" defTabSz="889000" fontAlgn="base">
              <a:lnSpc>
                <a:spcPct val="107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defRPr sz="1600">
                <a:latin typeface="+mj-lt"/>
                <a:ea typeface="+mj-ea"/>
                <a:cs typeface="+mj-cs"/>
              </a:defRPr>
            </a:lvl2pPr>
            <a:lvl3pPr marL="889000" indent="-222250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6pPr>
            <a:lvl7pPr marL="29130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7pPr>
            <a:lvl8pPr marL="33702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8pPr>
            <a:lvl9pPr marL="38274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9pPr>
          </a:lstStyle>
          <a:p>
            <a:pPr marL="108000" indent="0">
              <a:buClrTx/>
              <a:buNone/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Сформирована дорожная карта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57269-0E97-392D-8E47-69D72F2C6F77}"/>
              </a:ext>
            </a:extLst>
          </p:cNvPr>
          <p:cNvSpPr txBox="1"/>
          <p:nvPr/>
        </p:nvSpPr>
        <p:spPr>
          <a:xfrm>
            <a:off x="8642031" y="2473664"/>
            <a:ext cx="3173205" cy="52203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450900" indent="-342900" defTabSz="889000" fontAlgn="base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+mj-lt"/>
              <a:buAutoNum type="arabicPeriod"/>
              <a:defRPr b="0" kern="0"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defRPr>
            </a:lvl1pPr>
            <a:lvl2pPr marL="450900" lvl="1" indent="-342900" defTabSz="889000" fontAlgn="base">
              <a:lnSpc>
                <a:spcPct val="107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defRPr sz="1600">
                <a:latin typeface="+mj-lt"/>
                <a:ea typeface="+mj-ea"/>
                <a:cs typeface="+mj-cs"/>
              </a:defRPr>
            </a:lvl2pPr>
            <a:lvl3pPr marL="889000" indent="-222250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3pPr>
            <a:lvl4pPr marL="1338263" indent="-22701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4pPr>
            <a:lvl5pPr marL="19986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Trebuchet MS" pitchFamily="34" charset="0"/>
              <a:buChar char="—"/>
              <a:defRPr sz="1600">
                <a:latin typeface="+mj-lt"/>
                <a:ea typeface="Tahoma" pitchFamily="34" charset="0"/>
                <a:cs typeface="Tahoma" pitchFamily="34" charset="0"/>
              </a:defRPr>
            </a:lvl5pPr>
            <a:lvl6pPr marL="24558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6pPr>
            <a:lvl7pPr marL="29130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7pPr>
            <a:lvl8pPr marL="33702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8pPr>
            <a:lvl9pPr marL="3827463" indent="-220663" defTabSz="8890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–"/>
              <a:defRPr sz="1600"/>
            </a:lvl9pPr>
          </a:lstStyle>
          <a:p>
            <a:pPr marL="108000" indent="0">
              <a:buClrTx/>
              <a:buNone/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Найден партнер в СЗФО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8FC7B8-CFEB-B592-835F-E53336999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82" y="1677306"/>
            <a:ext cx="498501" cy="6223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C2648E-9611-3E51-691A-A9854C576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93" y="1710645"/>
            <a:ext cx="777915" cy="552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E0617CA-B887-EDD3-4576-31020FEF7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19" y="1674131"/>
            <a:ext cx="650908" cy="6255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77CE32-4CF7-E2FE-0FA7-5D1C3DF7B9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13849">
            <a:off x="1771186" y="2965701"/>
            <a:ext cx="7485458" cy="40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79622"/>
      </p:ext>
    </p:extLst>
  </p:cSld>
  <p:clrMapOvr>
    <a:masterClrMapping/>
  </p:clrMapOvr>
</p:sld>
</file>

<file path=ppt/theme/theme1.xml><?xml version="1.0" encoding="utf-8"?>
<a:theme xmlns:a="http://schemas.openxmlformats.org/drawingml/2006/main" name="Архи 2023">
  <a:themeElements>
    <a:clrScheme name="Архи 2025">
      <a:dk1>
        <a:srgbClr val="211E1E"/>
      </a:dk1>
      <a:lt1>
        <a:srgbClr val="FFFFFF"/>
      </a:lt1>
      <a:dk2>
        <a:srgbClr val="F8633A"/>
      </a:dk2>
      <a:lt2>
        <a:srgbClr val="E7E6E6"/>
      </a:lt2>
      <a:accent1>
        <a:srgbClr val="F8633A"/>
      </a:accent1>
      <a:accent2>
        <a:srgbClr val="80837D"/>
      </a:accent2>
      <a:accent3>
        <a:srgbClr val="FEFEFE"/>
      </a:accent3>
      <a:accent4>
        <a:srgbClr val="211E1E"/>
      </a:accent4>
      <a:accent5>
        <a:srgbClr val="F76339"/>
      </a:accent5>
      <a:accent6>
        <a:srgbClr val="817D79"/>
      </a:accent6>
      <a:hlink>
        <a:srgbClr val="F8633A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рхи 2023" id="{7B8F6B7E-5808-8247-8D63-AC903D2AEEF8}" vid="{C26D26CF-877B-DA47-88CF-6504CCD6EF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1007</Words>
  <Application>Microsoft Office PowerPoint</Application>
  <PresentationFormat>Широкоэкранный</PresentationFormat>
  <Paragraphs>217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Calleo-Trial</vt:lpstr>
      <vt:lpstr>Calleo-Trial SemiBold</vt:lpstr>
      <vt:lpstr>Century Gothic</vt:lpstr>
      <vt:lpstr>Segoe SemiBold</vt:lpstr>
      <vt:lpstr>Segoe UI</vt:lpstr>
      <vt:lpstr>Segoe UI Light</vt:lpstr>
      <vt:lpstr>Segoe UI Semibold</vt:lpstr>
      <vt:lpstr>Wingdings</vt:lpstr>
      <vt:lpstr>Архи 2023</vt:lpstr>
      <vt:lpstr>     ГеоКвадро:  Беспилотные системы для образования и кадров в землеустройстве и кадастрах</vt:lpstr>
      <vt:lpstr>Целевая аудитория</vt:lpstr>
      <vt:lpstr>Проблемы</vt:lpstr>
      <vt:lpstr>Презентация PowerPoint</vt:lpstr>
      <vt:lpstr>Финансовая модель проекта</vt:lpstr>
      <vt:lpstr>Описание предлагаемого решения</vt:lpstr>
      <vt:lpstr>Презентация PowerPoint</vt:lpstr>
      <vt:lpstr>Анализ конкурентов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презентация</dc:title>
  <dc:creator>Microsoft Office User</dc:creator>
  <cp:lastModifiedBy>Наталия Логвинова</cp:lastModifiedBy>
  <cp:revision>23</cp:revision>
  <dcterms:created xsi:type="dcterms:W3CDTF">2023-07-06T08:04:04Z</dcterms:created>
  <dcterms:modified xsi:type="dcterms:W3CDTF">2023-08-04T16:58:15Z</dcterms:modified>
</cp:coreProperties>
</file>