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70" r:id="rId2"/>
    <p:sldId id="281" r:id="rId3"/>
    <p:sldId id="286" r:id="rId4"/>
    <p:sldId id="307" r:id="rId5"/>
    <p:sldId id="308" r:id="rId6"/>
    <p:sldId id="312" r:id="rId7"/>
    <p:sldId id="311" r:id="rId8"/>
    <p:sldId id="310" r:id="rId9"/>
    <p:sldId id="309" r:id="rId10"/>
    <p:sldId id="313" r:id="rId11"/>
    <p:sldId id="314" r:id="rId12"/>
    <p:sldId id="316" r:id="rId13"/>
    <p:sldId id="317" r:id="rId14"/>
    <p:sldId id="318" r:id="rId15"/>
    <p:sldId id="267" r:id="rId16"/>
    <p:sldId id="268" r:id="rId17"/>
    <p:sldId id="269" r:id="rId1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3" userDrawn="1">
          <p15:clr>
            <a:srgbClr val="A4A3A4"/>
          </p15:clr>
        </p15:guide>
        <p15:guide id="3" orient="horz" pos="15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00FF"/>
    <a:srgbClr val="FCAF17"/>
    <a:srgbClr val="FBB3C1"/>
    <a:srgbClr val="B5D8E1"/>
    <a:srgbClr val="FD493D"/>
    <a:srgbClr val="FF2F2D"/>
    <a:srgbClr val="8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18237C-641E-1B57-FE2A-9194BC4A8E81}" v="14" dt="2023-06-23T08:38:01.683"/>
    <p1510:client id="{30B6DA8D-8814-F37D-04C7-0DF840FCFA02}" v="14" dt="2023-06-23T08:31:44.066"/>
    <p1510:client id="{867D7730-FC35-4397-BB8C-F63B2A0903C8}" v="2157" dt="2023-06-14T19:05:01.98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1"/>
              </a:solidFill>
              <a:prstDash val="solid"/>
              <a:miter lim="800000"/>
            </a:ln>
          </a:left>
          <a:right>
            <a:ln w="6350" cap="flat">
              <a:solidFill>
                <a:schemeClr val="accent1"/>
              </a:solidFill>
              <a:prstDash val="solid"/>
              <a:miter lim="800000"/>
            </a:ln>
          </a:right>
          <a:top>
            <a:ln w="6350" cap="flat">
              <a:solidFill>
                <a:schemeClr val="accent1"/>
              </a:solidFill>
              <a:prstDash val="solid"/>
              <a:miter lim="800000"/>
            </a:ln>
          </a:top>
          <a:bottom>
            <a:ln w="6350" cap="flat">
              <a:solidFill>
                <a:schemeClr val="accent1"/>
              </a:solidFill>
              <a:prstDash val="solid"/>
              <a:miter lim="800000"/>
            </a:ln>
          </a:bottom>
          <a:insideH>
            <a:ln w="6350" cap="flat">
              <a:solidFill>
                <a:schemeClr val="accent1"/>
              </a:solidFill>
              <a:prstDash val="solid"/>
              <a:miter lim="800000"/>
            </a:ln>
          </a:insideH>
          <a:insideV>
            <a:ln w="6350" cap="flat">
              <a:solidFill>
                <a:schemeClr val="accent1"/>
              </a:solidFill>
              <a:prstDash val="solid"/>
              <a:miter lim="800000"/>
            </a:ln>
          </a:insideV>
        </a:tcBdr>
        <a:fill>
          <a:solidFill>
            <a:schemeClr val="accent1">
              <a:alpha val="40000"/>
            </a:scheme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1"/>
              </a:solidFill>
              <a:prstDash val="solid"/>
              <a:miter lim="800000"/>
            </a:ln>
          </a:left>
          <a:right>
            <a:ln w="12700" cap="flat">
              <a:solidFill>
                <a:schemeClr val="accent1"/>
              </a:solidFill>
              <a:prstDash val="solid"/>
              <a:miter lim="800000"/>
            </a:ln>
          </a:right>
          <a:top>
            <a:ln w="6350" cap="flat">
              <a:solidFill>
                <a:schemeClr val="accent1"/>
              </a:solidFill>
              <a:prstDash val="solid"/>
              <a:miter lim="800000"/>
            </a:ln>
          </a:top>
          <a:bottom>
            <a:ln w="6350" cap="flat">
              <a:solidFill>
                <a:schemeClr val="accent1"/>
              </a:solidFill>
              <a:prstDash val="solid"/>
              <a:miter lim="800000"/>
            </a:ln>
          </a:bottom>
          <a:insideH>
            <a:ln w="6350" cap="flat">
              <a:solidFill>
                <a:schemeClr val="accent1"/>
              </a:solidFill>
              <a:prstDash val="solid"/>
              <a:miter lim="800000"/>
            </a:ln>
          </a:insideH>
          <a:insideV>
            <a:ln w="6350" cap="flat">
              <a:solidFill>
                <a:schemeClr val="accent1"/>
              </a:solidFill>
              <a:prstDash val="solid"/>
              <a:miter lim="800000"/>
            </a:ln>
          </a:insideV>
        </a:tcBdr>
        <a:fill>
          <a:solidFill>
            <a:schemeClr val="accent1">
              <a:alpha val="40000"/>
            </a:scheme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/>
              </a:solidFill>
              <a:prstDash val="solid"/>
              <a:miter lim="800000"/>
            </a:ln>
          </a:top>
          <a:bottom>
            <a:ln w="12700" cap="flat">
              <a:solidFill>
                <a:schemeClr val="accent1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" cap="flat">
              <a:solidFill>
                <a:schemeClr val="accent1"/>
              </a:solidFill>
              <a:prstDash val="solid"/>
              <a:miter lim="800000"/>
            </a:ln>
          </a:top>
          <a:bottom>
            <a:ln w="12700" cap="flat">
              <a:solidFill>
                <a:srgbClr val="FFFFFF"/>
              </a:solidFill>
              <a:prstDash val="solid"/>
              <a:miter lim="8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9" autoAdjust="0"/>
    <p:restoredTop sz="96374" autoAdjust="0"/>
  </p:normalViewPr>
  <p:slideViewPr>
    <p:cSldViewPr snapToGrid="0" snapToObjects="1" showGuides="1">
      <p:cViewPr varScale="1">
        <p:scale>
          <a:sx n="110" d="100"/>
          <a:sy n="110" d="100"/>
        </p:scale>
        <p:origin x="558" y="132"/>
      </p:cViewPr>
      <p:guideLst>
        <p:guide orient="horz" pos="2160"/>
        <p:guide pos="393"/>
        <p:guide orient="horz" pos="15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6" name="Shape 14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4357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3475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2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6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0" algn="ctr">
              <a:buSzTx/>
              <a:buFontTx/>
              <a:buNone/>
              <a:defRPr sz="2400"/>
            </a:lvl2pPr>
            <a:lvl3pPr marL="0" indent="0" algn="ctr">
              <a:buSzTx/>
              <a:buFontTx/>
              <a:buNone/>
              <a:defRPr sz="2400"/>
            </a:lvl3pPr>
            <a:lvl4pPr marL="0" indent="0" algn="ctr">
              <a:buSzTx/>
              <a:buFontTx/>
              <a:buNone/>
              <a:defRPr sz="2400"/>
            </a:lvl4pPr>
            <a:lvl5pPr marL="0" indent="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1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30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91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2"/>
          <p:cNvSpPr txBox="1"/>
          <p:nvPr/>
        </p:nvSpPr>
        <p:spPr>
          <a:xfrm>
            <a:off x="510703" y="1925952"/>
            <a:ext cx="6518934" cy="7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ЗАГОЛОВОК СЛАЙДА</a:t>
            </a:r>
          </a:p>
        </p:txBody>
      </p:sp>
      <p:sp>
        <p:nvSpPr>
          <p:cNvPr id="39" name="Текст 2"/>
          <p:cNvSpPr txBox="1"/>
          <p:nvPr/>
        </p:nvSpPr>
        <p:spPr>
          <a:xfrm>
            <a:off x="609152" y="3188385"/>
            <a:ext cx="4782191" cy="1981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Имеется спорная точка зрения, гласящая примерно следующее: представители современных социальных резервов призваны </a:t>
            </a: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к ответу! </a:t>
            </a:r>
            <a:endParaRPr sz="1200">
              <a:solidFill>
                <a:srgbClr val="888888"/>
              </a:solidFill>
            </a:endParaRP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В целом, конечно, базовый вектор развития позволяет выполнить важные задания </a:t>
            </a: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по разработке системы обучения кадров, соответствующей насущным потребностям </a:t>
            </a:r>
          </a:p>
        </p:txBody>
      </p:sp>
      <p:sp>
        <p:nvSpPr>
          <p:cNvPr id="40" name="Текст 2"/>
          <p:cNvSpPr txBox="1"/>
          <p:nvPr/>
        </p:nvSpPr>
        <p:spPr>
          <a:xfrm>
            <a:off x="6944993" y="3175193"/>
            <a:ext cx="4345769" cy="1158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16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t>Плюсы</a:t>
            </a:r>
            <a:endParaRPr sz="1200"/>
          </a:p>
          <a:p>
            <a:pPr>
              <a:defRPr sz="1200">
                <a:solidFill>
                  <a:srgbClr val="8F00FF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endParaRPr sz="1200"/>
          </a:p>
          <a:p>
            <a:pPr marL="285750" indent="-285750">
              <a:buSzPct val="100000"/>
              <a:buFont typeface="Arial"/>
              <a:buChar char="•"/>
              <a:defRPr sz="16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t>Минусы</a:t>
            </a:r>
            <a:endParaRPr sz="1200"/>
          </a:p>
          <a:p>
            <a:pPr>
              <a:defRPr sz="1200">
                <a:solidFill>
                  <a:srgbClr val="8F00FF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endParaRPr sz="1200"/>
          </a:p>
          <a:p>
            <a:pPr marL="285750" indent="-285750">
              <a:buSzPct val="100000"/>
              <a:buFont typeface="Arial"/>
              <a:buChar char="•"/>
              <a:defRPr sz="16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t>Сомнительные моменты</a:t>
            </a:r>
          </a:p>
        </p:txBody>
      </p:sp>
      <p:sp>
        <p:nvSpPr>
          <p:cNvPr id="41" name="Прямоугольник 7"/>
          <p:cNvSpPr/>
          <p:nvPr/>
        </p:nvSpPr>
        <p:spPr>
          <a:xfrm>
            <a:off x="9478850" y="-9686"/>
            <a:ext cx="1857633" cy="1326299"/>
          </a:xfrm>
          <a:prstGeom prst="rect">
            <a:avLst/>
          </a:prstGeom>
          <a:solidFill>
            <a:srgbClr val="FCAF1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grpSp>
        <p:nvGrpSpPr>
          <p:cNvPr id="44" name="Прямоугольник 6"/>
          <p:cNvGrpSpPr/>
          <p:nvPr/>
        </p:nvGrpSpPr>
        <p:grpSpPr>
          <a:xfrm>
            <a:off x="9488632" y="6157385"/>
            <a:ext cx="2343181" cy="705154"/>
            <a:chOff x="-1" y="-1"/>
            <a:chExt cx="2343180" cy="705153"/>
          </a:xfrm>
        </p:grpSpPr>
        <p:sp>
          <p:nvSpPr>
            <p:cNvPr id="42" name="Прямоугольник"/>
            <p:cNvSpPr/>
            <p:nvPr/>
          </p:nvSpPr>
          <p:spPr>
            <a:xfrm>
              <a:off x="-2" y="-2"/>
              <a:ext cx="2343182" cy="705155"/>
            </a:xfrm>
            <a:prstGeom prst="rect">
              <a:avLst/>
            </a:prstGeom>
            <a:solidFill>
              <a:srgbClr val="8F00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43" name="НАЗВАНИЕ ДОКЛАДА"/>
            <p:cNvSpPr txBox="1"/>
            <p:nvPr/>
          </p:nvSpPr>
          <p:spPr>
            <a:xfrm>
              <a:off x="45719" y="206523"/>
              <a:ext cx="2251741" cy="2920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lvl1pPr>
            </a:lstStyle>
            <a:p>
              <a:r>
                <a:t>НАЗВАНИЕ ДОКЛАДА</a:t>
              </a:r>
            </a:p>
          </p:txBody>
        </p:sp>
      </p:grpSp>
      <p:pic>
        <p:nvPicPr>
          <p:cNvPr id="45" name="Рисунок 9" descr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611" y="-25758"/>
            <a:ext cx="2156114" cy="12128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8" name="Прямоугольник 16"/>
          <p:cNvGrpSpPr/>
          <p:nvPr/>
        </p:nvGrpSpPr>
        <p:grpSpPr>
          <a:xfrm>
            <a:off x="616791" y="6235378"/>
            <a:ext cx="669073" cy="625373"/>
            <a:chOff x="0" y="-1"/>
            <a:chExt cx="669071" cy="625372"/>
          </a:xfrm>
        </p:grpSpPr>
        <p:sp>
          <p:nvSpPr>
            <p:cNvPr id="46" name="Прямоугольник"/>
            <p:cNvSpPr/>
            <p:nvPr/>
          </p:nvSpPr>
          <p:spPr>
            <a:xfrm>
              <a:off x="-1" y="-2"/>
              <a:ext cx="669073" cy="625373"/>
            </a:xfrm>
            <a:prstGeom prst="rect">
              <a:avLst/>
            </a:prstGeom>
            <a:solidFill>
              <a:srgbClr val="FD49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47" name="3"/>
            <p:cNvSpPr txBox="1"/>
            <p:nvPr/>
          </p:nvSpPr>
          <p:spPr>
            <a:xfrm>
              <a:off x="45720" y="146138"/>
              <a:ext cx="577629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3</a:t>
              </a:r>
            </a:p>
          </p:txBody>
        </p:sp>
      </p:grpSp>
      <p:grpSp>
        <p:nvGrpSpPr>
          <p:cNvPr id="51" name="Прямоугольник 17"/>
          <p:cNvGrpSpPr/>
          <p:nvPr/>
        </p:nvGrpSpPr>
        <p:grpSpPr>
          <a:xfrm>
            <a:off x="629426" y="-2450"/>
            <a:ext cx="2730092" cy="506841"/>
            <a:chOff x="-1" y="-1"/>
            <a:chExt cx="2730091" cy="506839"/>
          </a:xfrm>
        </p:grpSpPr>
        <p:sp>
          <p:nvSpPr>
            <p:cNvPr id="49" name="Прямоугольник"/>
            <p:cNvSpPr/>
            <p:nvPr/>
          </p:nvSpPr>
          <p:spPr>
            <a:xfrm>
              <a:off x="-2" y="-2"/>
              <a:ext cx="2730092" cy="506841"/>
            </a:xfrm>
            <a:prstGeom prst="rect">
              <a:avLst/>
            </a:prstGeom>
            <a:solidFill>
              <a:srgbClr val="B5D8E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pPr>
              <a:endParaRPr/>
            </a:p>
          </p:txBody>
        </p:sp>
        <p:sp>
          <p:nvSpPr>
            <p:cNvPr id="50" name="НАЗВАНИЕ РАЗДЕЛА"/>
            <p:cNvSpPr txBox="1"/>
            <p:nvPr/>
          </p:nvSpPr>
          <p:spPr>
            <a:xfrm>
              <a:off x="45720" y="90856"/>
              <a:ext cx="2638651" cy="3251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lvl1pPr>
            </a:lstStyle>
            <a:p>
              <a:r>
                <a:t>НАЗВАНИЕ РАЗДЕЛА</a:t>
              </a:r>
            </a:p>
          </p:txBody>
        </p:sp>
      </p:grpSp>
      <p:sp>
        <p:nvSpPr>
          <p:cNvPr id="5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1"/>
          <p:cNvSpPr/>
          <p:nvPr/>
        </p:nvSpPr>
        <p:spPr>
          <a:xfrm>
            <a:off x="5483225" y="0"/>
            <a:ext cx="6708775" cy="6873241"/>
          </a:xfrm>
          <a:prstGeom prst="rect">
            <a:avLst/>
          </a:prstGeom>
          <a:solidFill>
            <a:srgbClr val="B5D8E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60" name="Текст 2"/>
          <p:cNvSpPr txBox="1"/>
          <p:nvPr/>
        </p:nvSpPr>
        <p:spPr>
          <a:xfrm>
            <a:off x="566087" y="1544952"/>
            <a:ext cx="3774042" cy="1463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ЗАГОЛОВОК СЛАЙДА</a:t>
            </a:r>
          </a:p>
        </p:txBody>
      </p:sp>
      <p:pic>
        <p:nvPicPr>
          <p:cNvPr id="61" name="Рисунок 9" descr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611" y="-25758"/>
            <a:ext cx="2156114" cy="1212813"/>
          </a:xfrm>
          <a:prstGeom prst="rect">
            <a:avLst/>
          </a:prstGeom>
          <a:ln w="12700">
            <a:miter lim="400000"/>
          </a:ln>
        </p:spPr>
      </p:pic>
      <p:sp>
        <p:nvSpPr>
          <p:cNvPr id="62" name="Текст 2"/>
          <p:cNvSpPr txBox="1"/>
          <p:nvPr/>
        </p:nvSpPr>
        <p:spPr>
          <a:xfrm>
            <a:off x="6249911" y="227512"/>
            <a:ext cx="759795" cy="161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0">
                <a:solidFill>
                  <a:srgbClr val="FFFF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1</a:t>
            </a:r>
          </a:p>
        </p:txBody>
      </p:sp>
      <p:sp>
        <p:nvSpPr>
          <p:cNvPr id="63" name="Текст 2"/>
          <p:cNvSpPr txBox="1"/>
          <p:nvPr/>
        </p:nvSpPr>
        <p:spPr>
          <a:xfrm>
            <a:off x="6141718" y="3165168"/>
            <a:ext cx="759795" cy="161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0">
                <a:solidFill>
                  <a:srgbClr val="FFFF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3</a:t>
            </a:r>
          </a:p>
        </p:txBody>
      </p:sp>
      <p:sp>
        <p:nvSpPr>
          <p:cNvPr id="64" name="Текст 2"/>
          <p:cNvSpPr txBox="1"/>
          <p:nvPr/>
        </p:nvSpPr>
        <p:spPr>
          <a:xfrm>
            <a:off x="9319724" y="1625929"/>
            <a:ext cx="759794" cy="161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0">
                <a:solidFill>
                  <a:srgbClr val="FFFF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2</a:t>
            </a:r>
          </a:p>
        </p:txBody>
      </p:sp>
      <p:sp>
        <p:nvSpPr>
          <p:cNvPr id="65" name="Текст 2"/>
          <p:cNvSpPr txBox="1"/>
          <p:nvPr/>
        </p:nvSpPr>
        <p:spPr>
          <a:xfrm>
            <a:off x="9832523" y="4088596"/>
            <a:ext cx="759794" cy="1615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12000">
                <a:solidFill>
                  <a:srgbClr val="FFFF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4</a:t>
            </a:r>
          </a:p>
        </p:txBody>
      </p:sp>
      <p:sp>
        <p:nvSpPr>
          <p:cNvPr id="66" name="Текст 2"/>
          <p:cNvSpPr txBox="1"/>
          <p:nvPr/>
        </p:nvSpPr>
        <p:spPr>
          <a:xfrm>
            <a:off x="6207392" y="4738556"/>
            <a:ext cx="1565011" cy="774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lvl1pPr>
          </a:lstStyle>
          <a:p>
            <a:r>
              <a:t>Имеется спорная точка зрения, </a:t>
            </a:r>
          </a:p>
        </p:txBody>
      </p:sp>
      <p:sp>
        <p:nvSpPr>
          <p:cNvPr id="67" name="Текст 2"/>
          <p:cNvSpPr txBox="1"/>
          <p:nvPr/>
        </p:nvSpPr>
        <p:spPr>
          <a:xfrm>
            <a:off x="6297379" y="1736275"/>
            <a:ext cx="1565012" cy="774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lvl1pPr>
          </a:lstStyle>
          <a:p>
            <a:r>
              <a:t>Имеется спорная точка зрения, </a:t>
            </a:r>
          </a:p>
        </p:txBody>
      </p:sp>
      <p:sp>
        <p:nvSpPr>
          <p:cNvPr id="68" name="Текст 2"/>
          <p:cNvSpPr txBox="1"/>
          <p:nvPr/>
        </p:nvSpPr>
        <p:spPr>
          <a:xfrm>
            <a:off x="9353136" y="3153597"/>
            <a:ext cx="1565011" cy="774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lvl1pPr>
          </a:lstStyle>
          <a:p>
            <a:r>
              <a:t>Имеется спорная точка зрения, </a:t>
            </a:r>
          </a:p>
        </p:txBody>
      </p:sp>
      <p:sp>
        <p:nvSpPr>
          <p:cNvPr id="69" name="Текст 2"/>
          <p:cNvSpPr txBox="1"/>
          <p:nvPr/>
        </p:nvSpPr>
        <p:spPr>
          <a:xfrm>
            <a:off x="9901276" y="5614599"/>
            <a:ext cx="1565011" cy="7746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lvl1pPr>
          </a:lstStyle>
          <a:p>
            <a:r>
              <a:t>Имеется спорная точка зрения, </a:t>
            </a:r>
          </a:p>
        </p:txBody>
      </p:sp>
      <p:sp>
        <p:nvSpPr>
          <p:cNvPr id="70" name="Прямоугольник 7"/>
          <p:cNvSpPr/>
          <p:nvPr/>
        </p:nvSpPr>
        <p:spPr>
          <a:xfrm>
            <a:off x="9478850" y="-9686"/>
            <a:ext cx="1857633" cy="1326299"/>
          </a:xfrm>
          <a:prstGeom prst="rect">
            <a:avLst/>
          </a:prstGeom>
          <a:solidFill>
            <a:srgbClr val="FCAF1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71" name="Рисунок 9" descr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611" y="-25758"/>
            <a:ext cx="2156114" cy="12128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4" name="Прямоугольник 16"/>
          <p:cNvGrpSpPr/>
          <p:nvPr/>
        </p:nvGrpSpPr>
        <p:grpSpPr>
          <a:xfrm>
            <a:off x="616791" y="6235378"/>
            <a:ext cx="669073" cy="625373"/>
            <a:chOff x="0" y="-1"/>
            <a:chExt cx="669071" cy="625372"/>
          </a:xfrm>
        </p:grpSpPr>
        <p:sp>
          <p:nvSpPr>
            <p:cNvPr id="72" name="Прямоугольник"/>
            <p:cNvSpPr/>
            <p:nvPr/>
          </p:nvSpPr>
          <p:spPr>
            <a:xfrm>
              <a:off x="-1" y="-2"/>
              <a:ext cx="669073" cy="625373"/>
            </a:xfrm>
            <a:prstGeom prst="rect">
              <a:avLst/>
            </a:prstGeom>
            <a:solidFill>
              <a:srgbClr val="A24EF7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73" name="6"/>
            <p:cNvSpPr txBox="1"/>
            <p:nvPr/>
          </p:nvSpPr>
          <p:spPr>
            <a:xfrm>
              <a:off x="45720" y="146138"/>
              <a:ext cx="577629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6</a:t>
              </a:r>
            </a:p>
          </p:txBody>
        </p:sp>
      </p:grpSp>
      <p:grpSp>
        <p:nvGrpSpPr>
          <p:cNvPr id="77" name="Прямоугольник 17"/>
          <p:cNvGrpSpPr/>
          <p:nvPr/>
        </p:nvGrpSpPr>
        <p:grpSpPr>
          <a:xfrm>
            <a:off x="629426" y="-2450"/>
            <a:ext cx="2730092" cy="506841"/>
            <a:chOff x="-1" y="-1"/>
            <a:chExt cx="2730091" cy="506839"/>
          </a:xfrm>
        </p:grpSpPr>
        <p:sp>
          <p:nvSpPr>
            <p:cNvPr id="75" name="Прямоугольник"/>
            <p:cNvSpPr/>
            <p:nvPr/>
          </p:nvSpPr>
          <p:spPr>
            <a:xfrm>
              <a:off x="-2" y="-2"/>
              <a:ext cx="2730092" cy="506841"/>
            </a:xfrm>
            <a:prstGeom prst="rect">
              <a:avLst/>
            </a:prstGeom>
            <a:solidFill>
              <a:srgbClr val="ADDAE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pPr>
              <a:endParaRPr/>
            </a:p>
          </p:txBody>
        </p:sp>
        <p:sp>
          <p:nvSpPr>
            <p:cNvPr id="76" name="НАЗВАНИЕ РАЗДЕЛА"/>
            <p:cNvSpPr txBox="1"/>
            <p:nvPr/>
          </p:nvSpPr>
          <p:spPr>
            <a:xfrm>
              <a:off x="45720" y="90856"/>
              <a:ext cx="2638651" cy="3251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lvl1pPr>
            </a:lstStyle>
            <a:p>
              <a:r>
                <a:t>НАЗВАНИЕ РАЗДЕЛА</a:t>
              </a:r>
            </a:p>
          </p:txBody>
        </p:sp>
      </p:grpSp>
      <p:sp>
        <p:nvSpPr>
          <p:cNvPr id="78" name="Текст 2"/>
          <p:cNvSpPr txBox="1"/>
          <p:nvPr/>
        </p:nvSpPr>
        <p:spPr>
          <a:xfrm>
            <a:off x="609152" y="3188385"/>
            <a:ext cx="4782191" cy="1981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Имеется спорная точка зрения, гласящая примерно следующее: представители современных социальных резервов призваны </a:t>
            </a: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к ответу! </a:t>
            </a:r>
            <a:endParaRPr sz="1200">
              <a:solidFill>
                <a:srgbClr val="888888"/>
              </a:solidFill>
            </a:endParaRP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В целом, конечно, базовый вектор развития позволяет выполнить важные задания </a:t>
            </a: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по разработке системы обучения кадров, соответствующей насущным потребностям </a:t>
            </a:r>
          </a:p>
        </p:txBody>
      </p:sp>
      <p:sp>
        <p:nvSpPr>
          <p:cNvPr id="79" name="Соединительная линия уступом 2"/>
          <p:cNvSpPr/>
          <p:nvPr/>
        </p:nvSpPr>
        <p:spPr>
          <a:xfrm>
            <a:off x="7111999" y="1187053"/>
            <a:ext cx="2162014" cy="13239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63500">
            <a:solidFill>
              <a:srgbClr val="FCAF17"/>
            </a:solidFill>
            <a:miter/>
            <a:tailEnd type="triangle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80" name="Соединительная линия уступом 26"/>
          <p:cNvSpPr/>
          <p:nvPr/>
        </p:nvSpPr>
        <p:spPr>
          <a:xfrm rot="10800000" flipV="1">
            <a:off x="7298266" y="2878664"/>
            <a:ext cx="1828805" cy="10668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63500">
            <a:solidFill>
              <a:srgbClr val="FCAF17"/>
            </a:solidFill>
            <a:miter/>
            <a:tailEnd type="triangle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81" name="Соединительная линия уступом 29"/>
          <p:cNvSpPr/>
          <p:nvPr/>
        </p:nvSpPr>
        <p:spPr>
          <a:xfrm>
            <a:off x="7298266" y="4347023"/>
            <a:ext cx="2319867" cy="82257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10800" y="0"/>
                </a:lnTo>
                <a:lnTo>
                  <a:pt x="10800" y="21600"/>
                </a:lnTo>
                <a:lnTo>
                  <a:pt x="21600" y="21600"/>
                </a:lnTo>
              </a:path>
            </a:pathLst>
          </a:custGeom>
          <a:ln w="63500">
            <a:solidFill>
              <a:srgbClr val="FCAF17"/>
            </a:solidFill>
            <a:miter/>
            <a:tailEnd type="triangle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82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Текст 2"/>
          <p:cNvSpPr txBox="1"/>
          <p:nvPr/>
        </p:nvSpPr>
        <p:spPr>
          <a:xfrm>
            <a:off x="498318" y="1526966"/>
            <a:ext cx="9290344" cy="15478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algn="ctr">
              <a:defRPr sz="72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НАЗВАНИЕ  РАЗДЕЛА</a:t>
            </a:r>
          </a:p>
        </p:txBody>
      </p:sp>
      <p:sp>
        <p:nvSpPr>
          <p:cNvPr id="90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Прямоугольник 7"/>
          <p:cNvSpPr/>
          <p:nvPr/>
        </p:nvSpPr>
        <p:spPr>
          <a:xfrm>
            <a:off x="9478850" y="-9686"/>
            <a:ext cx="1857633" cy="1326299"/>
          </a:xfrm>
          <a:prstGeom prst="rect">
            <a:avLst/>
          </a:prstGeom>
          <a:solidFill>
            <a:srgbClr val="FD493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105" name="Текст 2"/>
          <p:cNvSpPr txBox="1"/>
          <p:nvPr/>
        </p:nvSpPr>
        <p:spPr>
          <a:xfrm>
            <a:off x="540509" y="836534"/>
            <a:ext cx="6518934" cy="7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ЗАГОЛОВОК СЛАЙДА</a:t>
            </a:r>
          </a:p>
        </p:txBody>
      </p:sp>
      <p:pic>
        <p:nvPicPr>
          <p:cNvPr id="106" name="Рисунок 9" descr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9611" y="-25758"/>
            <a:ext cx="2156114" cy="121281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07" name="Таблица 3"/>
          <p:cNvGraphicFramePr/>
          <p:nvPr/>
        </p:nvGraphicFramePr>
        <p:xfrm>
          <a:off x="623887" y="1633920"/>
          <a:ext cx="10712586" cy="438960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17854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54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543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8543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1600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R w="38100">
                      <a:solidFill>
                        <a:srgbClr val="FFFFFF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FFFF"/>
                      </a:solidFill>
                    </a:lnL>
                    <a:lnR w="38100">
                      <a:solidFill>
                        <a:srgbClr val="FFFFFF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FFFF"/>
                      </a:solidFill>
                    </a:lnL>
                    <a:lnR w="38100">
                      <a:solidFill>
                        <a:srgbClr val="FFFFFF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FFFF"/>
                      </a:solidFill>
                    </a:lnL>
                    <a:lnR w="38100">
                      <a:solidFill>
                        <a:srgbClr val="FFFFFF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FFFF"/>
                      </a:solidFill>
                    </a:lnL>
                    <a:lnR w="38100">
                      <a:solidFill>
                        <a:srgbClr val="FFFFFF"/>
                      </a:solidFill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FC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FFFF"/>
                      </a:solidFill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rgbClr val="FFAF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12700">
                      <a:miter lim="400000"/>
                    </a:lnL>
                    <a:lnR w="38100">
                      <a:solidFill>
                        <a:srgbClr val="FFAFC1"/>
                      </a:solidFill>
                    </a:lnR>
                    <a:lnT w="12700">
                      <a:miter lim="400000"/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12700">
                      <a:miter lim="400000"/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12700">
                      <a:miter lim="400000"/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12700">
                      <a:miter lim="400000"/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12700">
                      <a:miter lim="400000"/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12700">
                      <a:miter lim="400000"/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12700">
                      <a:miter lim="400000"/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12700">
                      <a:miter lim="400000"/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12700">
                      <a:miter lim="400000"/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12700">
                      <a:miter lim="400000"/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12700">
                      <a:miter lim="400000"/>
                    </a:lnR>
                    <a:lnT w="38100">
                      <a:solidFill>
                        <a:srgbClr val="FFAFC1"/>
                      </a:solidFill>
                    </a:lnT>
                    <a:lnB w="38100">
                      <a:solidFill>
                        <a:srgbClr val="FFAFC1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600"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12700">
                      <a:miter lim="400000"/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38100">
                      <a:solidFill>
                        <a:srgbClr val="FFAFC1"/>
                      </a:solidFill>
                    </a:lnR>
                    <a:lnT w="38100">
                      <a:solidFill>
                        <a:srgbClr val="FFAFC1"/>
                      </a:solidFill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600"/>
                      </a:pPr>
                      <a:endParaRPr/>
                    </a:p>
                  </a:txBody>
                  <a:tcPr marL="40509" marR="40509" marT="40509" marB="40509" horzOverflow="overflow">
                    <a:lnL w="38100">
                      <a:solidFill>
                        <a:srgbClr val="FFAFC1"/>
                      </a:solidFill>
                    </a:lnL>
                    <a:lnR w="12700">
                      <a:miter lim="400000"/>
                    </a:lnR>
                    <a:lnT w="38100">
                      <a:solidFill>
                        <a:srgbClr val="FFAFC1"/>
                      </a:solidFill>
                    </a:lnT>
                    <a:lnB w="12700">
                      <a:miter lim="400000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10" name="Прямоугольник 6"/>
          <p:cNvGrpSpPr/>
          <p:nvPr/>
        </p:nvGrpSpPr>
        <p:grpSpPr>
          <a:xfrm>
            <a:off x="9488632" y="6157385"/>
            <a:ext cx="2343181" cy="705154"/>
            <a:chOff x="-1" y="-1"/>
            <a:chExt cx="2343180" cy="705153"/>
          </a:xfrm>
        </p:grpSpPr>
        <p:sp>
          <p:nvSpPr>
            <p:cNvPr id="108" name="Прямоугольник"/>
            <p:cNvSpPr/>
            <p:nvPr/>
          </p:nvSpPr>
          <p:spPr>
            <a:xfrm>
              <a:off x="-2" y="-2"/>
              <a:ext cx="2343182" cy="705155"/>
            </a:xfrm>
            <a:prstGeom prst="rect">
              <a:avLst/>
            </a:prstGeom>
            <a:solidFill>
              <a:srgbClr val="ADDAE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09" name="НАЗВАНИЕ ДОКЛАДА"/>
            <p:cNvSpPr txBox="1"/>
            <p:nvPr/>
          </p:nvSpPr>
          <p:spPr>
            <a:xfrm>
              <a:off x="45719" y="206523"/>
              <a:ext cx="2251741" cy="2920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lvl1pPr>
            </a:lstStyle>
            <a:p>
              <a:r>
                <a:t>НАЗВАНИЕ ДОКЛАДА</a:t>
              </a:r>
            </a:p>
          </p:txBody>
        </p:sp>
      </p:grpSp>
      <p:grpSp>
        <p:nvGrpSpPr>
          <p:cNvPr id="113" name="Прямоугольник 16"/>
          <p:cNvGrpSpPr/>
          <p:nvPr/>
        </p:nvGrpSpPr>
        <p:grpSpPr>
          <a:xfrm>
            <a:off x="616791" y="6235378"/>
            <a:ext cx="669073" cy="625373"/>
            <a:chOff x="0" y="-1"/>
            <a:chExt cx="669071" cy="625372"/>
          </a:xfrm>
        </p:grpSpPr>
        <p:sp>
          <p:nvSpPr>
            <p:cNvPr id="111" name="Прямоугольник"/>
            <p:cNvSpPr/>
            <p:nvPr/>
          </p:nvSpPr>
          <p:spPr>
            <a:xfrm>
              <a:off x="-1" y="-2"/>
              <a:ext cx="669073" cy="625373"/>
            </a:xfrm>
            <a:prstGeom prst="rect">
              <a:avLst/>
            </a:prstGeom>
            <a:solidFill>
              <a:srgbClr val="F5AC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12" name="4"/>
            <p:cNvSpPr txBox="1"/>
            <p:nvPr/>
          </p:nvSpPr>
          <p:spPr>
            <a:xfrm>
              <a:off x="45720" y="146138"/>
              <a:ext cx="577629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4</a:t>
              </a:r>
            </a:p>
          </p:txBody>
        </p:sp>
      </p:grpSp>
      <p:grpSp>
        <p:nvGrpSpPr>
          <p:cNvPr id="116" name="Прямоугольник 17"/>
          <p:cNvGrpSpPr/>
          <p:nvPr/>
        </p:nvGrpSpPr>
        <p:grpSpPr>
          <a:xfrm>
            <a:off x="629426" y="-2450"/>
            <a:ext cx="2730092" cy="506841"/>
            <a:chOff x="-1" y="-1"/>
            <a:chExt cx="2730091" cy="506839"/>
          </a:xfrm>
        </p:grpSpPr>
        <p:sp>
          <p:nvSpPr>
            <p:cNvPr id="114" name="Прямоугольник"/>
            <p:cNvSpPr/>
            <p:nvPr/>
          </p:nvSpPr>
          <p:spPr>
            <a:xfrm>
              <a:off x="-2" y="-2"/>
              <a:ext cx="2730092" cy="506841"/>
            </a:xfrm>
            <a:prstGeom prst="rect">
              <a:avLst/>
            </a:prstGeom>
            <a:solidFill>
              <a:srgbClr val="8F00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pPr>
              <a:endParaRPr/>
            </a:p>
          </p:txBody>
        </p:sp>
        <p:sp>
          <p:nvSpPr>
            <p:cNvPr id="115" name="НАЗВАНИЕ РАЗДЕЛА"/>
            <p:cNvSpPr txBox="1"/>
            <p:nvPr/>
          </p:nvSpPr>
          <p:spPr>
            <a:xfrm>
              <a:off x="45720" y="90856"/>
              <a:ext cx="2638651" cy="3251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lvl1pPr>
            </a:lstStyle>
            <a:p>
              <a:r>
                <a:t>НАЗВАНИЕ РАЗДЕЛА</a:t>
              </a:r>
            </a:p>
          </p:txBody>
        </p:sp>
      </p:grpSp>
      <p:sp>
        <p:nvSpPr>
          <p:cNvPr id="117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2022-11-09 02.38.22.jpg" descr="2022-11-09 02.38.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067" y="-3"/>
            <a:ext cx="4880971" cy="685800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Рисунок 9" descr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9611" y="-25758"/>
            <a:ext cx="2156114" cy="1212813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Текст 2"/>
          <p:cNvSpPr txBox="1"/>
          <p:nvPr/>
        </p:nvSpPr>
        <p:spPr>
          <a:xfrm>
            <a:off x="566087" y="1544952"/>
            <a:ext cx="3774042" cy="1463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r>
              <a:t>ЗАГОЛОВОК СЛАЙДА</a:t>
            </a:r>
          </a:p>
        </p:txBody>
      </p:sp>
      <p:sp>
        <p:nvSpPr>
          <p:cNvPr id="127" name="Прямоугольник 7"/>
          <p:cNvSpPr/>
          <p:nvPr/>
        </p:nvSpPr>
        <p:spPr>
          <a:xfrm>
            <a:off x="9478850" y="-9686"/>
            <a:ext cx="1857633" cy="1326299"/>
          </a:xfrm>
          <a:prstGeom prst="rect">
            <a:avLst/>
          </a:prstGeom>
          <a:solidFill>
            <a:srgbClr val="FD493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pic>
        <p:nvPicPr>
          <p:cNvPr id="128" name="Рисунок 9" descr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9611" y="-25758"/>
            <a:ext cx="2156114" cy="121281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31" name="Прямоугольник 6"/>
          <p:cNvGrpSpPr/>
          <p:nvPr/>
        </p:nvGrpSpPr>
        <p:grpSpPr>
          <a:xfrm>
            <a:off x="9488632" y="6157385"/>
            <a:ext cx="2343181" cy="705154"/>
            <a:chOff x="-1" y="-1"/>
            <a:chExt cx="2343180" cy="705153"/>
          </a:xfrm>
        </p:grpSpPr>
        <p:sp>
          <p:nvSpPr>
            <p:cNvPr id="129" name="Прямоугольник"/>
            <p:cNvSpPr/>
            <p:nvPr/>
          </p:nvSpPr>
          <p:spPr>
            <a:xfrm>
              <a:off x="-2" y="-2"/>
              <a:ext cx="2343182" cy="705155"/>
            </a:xfrm>
            <a:prstGeom prst="rect">
              <a:avLst/>
            </a:prstGeom>
            <a:solidFill>
              <a:srgbClr val="ADDAE3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0" name="НАЗВАНИЕ ДОКЛАДА"/>
            <p:cNvSpPr txBox="1"/>
            <p:nvPr/>
          </p:nvSpPr>
          <p:spPr>
            <a:xfrm>
              <a:off x="45719" y="206523"/>
              <a:ext cx="2251741" cy="2920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 sz="1600"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lvl1pPr>
            </a:lstStyle>
            <a:p>
              <a:r>
                <a:t>НАЗВАНИЕ ДОКЛАДА</a:t>
              </a:r>
            </a:p>
          </p:txBody>
        </p:sp>
      </p:grpSp>
      <p:grpSp>
        <p:nvGrpSpPr>
          <p:cNvPr id="134" name="Прямоугольник 16"/>
          <p:cNvGrpSpPr/>
          <p:nvPr/>
        </p:nvGrpSpPr>
        <p:grpSpPr>
          <a:xfrm>
            <a:off x="616791" y="6235378"/>
            <a:ext cx="669073" cy="625373"/>
            <a:chOff x="0" y="-1"/>
            <a:chExt cx="669071" cy="625372"/>
          </a:xfrm>
        </p:grpSpPr>
        <p:sp>
          <p:nvSpPr>
            <p:cNvPr id="132" name="Прямоугольник"/>
            <p:cNvSpPr/>
            <p:nvPr/>
          </p:nvSpPr>
          <p:spPr>
            <a:xfrm>
              <a:off x="-1" y="-2"/>
              <a:ext cx="669073" cy="625373"/>
            </a:xfrm>
            <a:prstGeom prst="rect">
              <a:avLst/>
            </a:prstGeom>
            <a:solidFill>
              <a:srgbClr val="F5AC4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33" name="7"/>
            <p:cNvSpPr txBox="1"/>
            <p:nvPr/>
          </p:nvSpPr>
          <p:spPr>
            <a:xfrm>
              <a:off x="45720" y="146138"/>
              <a:ext cx="577629" cy="3330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lvl1pPr>
            </a:lstStyle>
            <a:p>
              <a:r>
                <a:t>7</a:t>
              </a:r>
            </a:p>
          </p:txBody>
        </p:sp>
      </p:grpSp>
      <p:grpSp>
        <p:nvGrpSpPr>
          <p:cNvPr id="137" name="Прямоугольник 17"/>
          <p:cNvGrpSpPr/>
          <p:nvPr/>
        </p:nvGrpSpPr>
        <p:grpSpPr>
          <a:xfrm>
            <a:off x="629426" y="-2450"/>
            <a:ext cx="2730092" cy="506841"/>
            <a:chOff x="-1" y="-1"/>
            <a:chExt cx="2730091" cy="506839"/>
          </a:xfrm>
        </p:grpSpPr>
        <p:sp>
          <p:nvSpPr>
            <p:cNvPr id="135" name="Прямоугольник"/>
            <p:cNvSpPr/>
            <p:nvPr/>
          </p:nvSpPr>
          <p:spPr>
            <a:xfrm>
              <a:off x="-2" y="-2"/>
              <a:ext cx="2730092" cy="506841"/>
            </a:xfrm>
            <a:prstGeom prst="rect">
              <a:avLst/>
            </a:prstGeom>
            <a:solidFill>
              <a:srgbClr val="8F00FF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pPr>
              <a:endParaRPr/>
            </a:p>
          </p:txBody>
        </p:sp>
        <p:sp>
          <p:nvSpPr>
            <p:cNvPr id="136" name="НАЗВАНИЕ РАЗДЕЛА"/>
            <p:cNvSpPr txBox="1"/>
            <p:nvPr/>
          </p:nvSpPr>
          <p:spPr>
            <a:xfrm>
              <a:off x="45720" y="90856"/>
              <a:ext cx="2638651" cy="3251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>
                  <a:solidFill>
                    <a:srgbClr val="FFFFFF"/>
                  </a:solidFill>
                  <a:latin typeface="Gilroy-Light"/>
                  <a:ea typeface="Gilroy-Light"/>
                  <a:cs typeface="Gilroy-Light"/>
                  <a:sym typeface="Gilroy-Light"/>
                </a:defRPr>
              </a:lvl1pPr>
            </a:lstStyle>
            <a:p>
              <a:r>
                <a:t>НАЗВАНИЕ РАЗДЕЛА</a:t>
              </a:r>
            </a:p>
          </p:txBody>
        </p:sp>
      </p:grpSp>
      <p:sp>
        <p:nvSpPr>
          <p:cNvPr id="138" name="Текст 2"/>
          <p:cNvSpPr txBox="1"/>
          <p:nvPr/>
        </p:nvSpPr>
        <p:spPr>
          <a:xfrm>
            <a:off x="609152" y="3188385"/>
            <a:ext cx="4782191" cy="19811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Имеется спорная точка зрения, гласящая примерно следующее: представители современных социальных резервов призваны </a:t>
            </a: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к ответу! </a:t>
            </a:r>
            <a:endParaRPr sz="1200">
              <a:solidFill>
                <a:srgbClr val="888888"/>
              </a:solidFill>
            </a:endParaRP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В целом, конечно, базовый вектор развития позволяет выполнить важные задания </a:t>
            </a:r>
          </a:p>
          <a:p>
            <a:pPr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t>по разработке системы обучения кадров, соответствующей насущным потребностям </a:t>
            </a:r>
          </a:p>
        </p:txBody>
      </p:sp>
      <p:sp>
        <p:nvSpPr>
          <p:cNvPr id="13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1095181" y="6414762"/>
            <a:ext cx="258620" cy="248302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8" marR="0" indent="-320038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1.svg"/><Relationship Id="rId21" Type="http://schemas.openxmlformats.org/officeDocument/2006/relationships/image" Target="../media/image36.png"/><Relationship Id="rId42" Type="http://schemas.openxmlformats.org/officeDocument/2006/relationships/image" Target="../media/image57.svg"/><Relationship Id="rId47" Type="http://schemas.openxmlformats.org/officeDocument/2006/relationships/image" Target="../media/image62.png"/><Relationship Id="rId63" Type="http://schemas.openxmlformats.org/officeDocument/2006/relationships/image" Target="../media/image78.png"/><Relationship Id="rId68" Type="http://schemas.openxmlformats.org/officeDocument/2006/relationships/image" Target="../media/image83.svg"/><Relationship Id="rId84" Type="http://schemas.openxmlformats.org/officeDocument/2006/relationships/image" Target="../media/image99.svg"/><Relationship Id="rId89" Type="http://schemas.openxmlformats.org/officeDocument/2006/relationships/image" Target="../media/image104.png"/><Relationship Id="rId16" Type="http://schemas.openxmlformats.org/officeDocument/2006/relationships/image" Target="../media/image31.svg"/><Relationship Id="rId11" Type="http://schemas.openxmlformats.org/officeDocument/2006/relationships/image" Target="../media/image26.png"/><Relationship Id="rId32" Type="http://schemas.openxmlformats.org/officeDocument/2006/relationships/image" Target="../media/image47.svg"/><Relationship Id="rId37" Type="http://schemas.openxmlformats.org/officeDocument/2006/relationships/image" Target="../media/image52.png"/><Relationship Id="rId53" Type="http://schemas.openxmlformats.org/officeDocument/2006/relationships/image" Target="../media/image68.png"/><Relationship Id="rId58" Type="http://schemas.openxmlformats.org/officeDocument/2006/relationships/image" Target="../media/image73.svg"/><Relationship Id="rId74" Type="http://schemas.openxmlformats.org/officeDocument/2006/relationships/image" Target="../media/image89.svg"/><Relationship Id="rId79" Type="http://schemas.openxmlformats.org/officeDocument/2006/relationships/image" Target="../media/image94.png"/><Relationship Id="rId5" Type="http://schemas.openxmlformats.org/officeDocument/2006/relationships/image" Target="../media/image20.png"/><Relationship Id="rId90" Type="http://schemas.openxmlformats.org/officeDocument/2006/relationships/image" Target="../media/image105.svg"/><Relationship Id="rId14" Type="http://schemas.openxmlformats.org/officeDocument/2006/relationships/image" Target="../media/image29.svg"/><Relationship Id="rId22" Type="http://schemas.openxmlformats.org/officeDocument/2006/relationships/image" Target="../media/image37.svg"/><Relationship Id="rId27" Type="http://schemas.openxmlformats.org/officeDocument/2006/relationships/image" Target="../media/image42.png"/><Relationship Id="rId30" Type="http://schemas.openxmlformats.org/officeDocument/2006/relationships/image" Target="../media/image45.svg"/><Relationship Id="rId35" Type="http://schemas.openxmlformats.org/officeDocument/2006/relationships/image" Target="../media/image50.png"/><Relationship Id="rId43" Type="http://schemas.openxmlformats.org/officeDocument/2006/relationships/image" Target="../media/image58.png"/><Relationship Id="rId48" Type="http://schemas.openxmlformats.org/officeDocument/2006/relationships/image" Target="../media/image63.svg"/><Relationship Id="rId56" Type="http://schemas.openxmlformats.org/officeDocument/2006/relationships/image" Target="../media/image71.svg"/><Relationship Id="rId64" Type="http://schemas.openxmlformats.org/officeDocument/2006/relationships/image" Target="../media/image79.svg"/><Relationship Id="rId69" Type="http://schemas.openxmlformats.org/officeDocument/2006/relationships/image" Target="../media/image84.png"/><Relationship Id="rId77" Type="http://schemas.openxmlformats.org/officeDocument/2006/relationships/image" Target="../media/image92.png"/><Relationship Id="rId8" Type="http://schemas.openxmlformats.org/officeDocument/2006/relationships/image" Target="../media/image23.svg"/><Relationship Id="rId51" Type="http://schemas.openxmlformats.org/officeDocument/2006/relationships/image" Target="../media/image66.png"/><Relationship Id="rId72" Type="http://schemas.openxmlformats.org/officeDocument/2006/relationships/image" Target="../media/image87.svg"/><Relationship Id="rId80" Type="http://schemas.openxmlformats.org/officeDocument/2006/relationships/image" Target="../media/image95.svg"/><Relationship Id="rId85" Type="http://schemas.openxmlformats.org/officeDocument/2006/relationships/image" Target="../media/image100.png"/><Relationship Id="rId3" Type="http://schemas.openxmlformats.org/officeDocument/2006/relationships/image" Target="../media/image18.png"/><Relationship Id="rId12" Type="http://schemas.openxmlformats.org/officeDocument/2006/relationships/image" Target="../media/image27.svg"/><Relationship Id="rId17" Type="http://schemas.openxmlformats.org/officeDocument/2006/relationships/image" Target="../media/image32.png"/><Relationship Id="rId25" Type="http://schemas.openxmlformats.org/officeDocument/2006/relationships/image" Target="../media/image40.png"/><Relationship Id="rId33" Type="http://schemas.openxmlformats.org/officeDocument/2006/relationships/image" Target="../media/image48.png"/><Relationship Id="rId38" Type="http://schemas.openxmlformats.org/officeDocument/2006/relationships/image" Target="../media/image53.svg"/><Relationship Id="rId46" Type="http://schemas.openxmlformats.org/officeDocument/2006/relationships/image" Target="../media/image61.svg"/><Relationship Id="rId59" Type="http://schemas.openxmlformats.org/officeDocument/2006/relationships/image" Target="../media/image74.png"/><Relationship Id="rId67" Type="http://schemas.openxmlformats.org/officeDocument/2006/relationships/image" Target="../media/image82.png"/><Relationship Id="rId20" Type="http://schemas.openxmlformats.org/officeDocument/2006/relationships/image" Target="../media/image35.svg"/><Relationship Id="rId41" Type="http://schemas.openxmlformats.org/officeDocument/2006/relationships/image" Target="../media/image56.png"/><Relationship Id="rId54" Type="http://schemas.openxmlformats.org/officeDocument/2006/relationships/image" Target="../media/image69.svg"/><Relationship Id="rId62" Type="http://schemas.openxmlformats.org/officeDocument/2006/relationships/image" Target="../media/image77.svg"/><Relationship Id="rId70" Type="http://schemas.openxmlformats.org/officeDocument/2006/relationships/image" Target="../media/image85.svg"/><Relationship Id="rId75" Type="http://schemas.openxmlformats.org/officeDocument/2006/relationships/image" Target="../media/image90.png"/><Relationship Id="rId83" Type="http://schemas.openxmlformats.org/officeDocument/2006/relationships/image" Target="../media/image98.png"/><Relationship Id="rId88" Type="http://schemas.openxmlformats.org/officeDocument/2006/relationships/image" Target="../media/image103.svg"/><Relationship Id="rId91" Type="http://schemas.openxmlformats.org/officeDocument/2006/relationships/image" Target="../media/image10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15" Type="http://schemas.openxmlformats.org/officeDocument/2006/relationships/image" Target="../media/image30.png"/><Relationship Id="rId23" Type="http://schemas.openxmlformats.org/officeDocument/2006/relationships/image" Target="../media/image38.png"/><Relationship Id="rId28" Type="http://schemas.openxmlformats.org/officeDocument/2006/relationships/image" Target="../media/image43.svg"/><Relationship Id="rId36" Type="http://schemas.openxmlformats.org/officeDocument/2006/relationships/image" Target="../media/image51.svg"/><Relationship Id="rId49" Type="http://schemas.openxmlformats.org/officeDocument/2006/relationships/image" Target="../media/image64.png"/><Relationship Id="rId57" Type="http://schemas.openxmlformats.org/officeDocument/2006/relationships/image" Target="../media/image72.png"/><Relationship Id="rId10" Type="http://schemas.openxmlformats.org/officeDocument/2006/relationships/image" Target="../media/image25.svg"/><Relationship Id="rId31" Type="http://schemas.openxmlformats.org/officeDocument/2006/relationships/image" Target="../media/image46.png"/><Relationship Id="rId44" Type="http://schemas.openxmlformats.org/officeDocument/2006/relationships/image" Target="../media/image59.svg"/><Relationship Id="rId52" Type="http://schemas.openxmlformats.org/officeDocument/2006/relationships/image" Target="../media/image67.svg"/><Relationship Id="rId60" Type="http://schemas.openxmlformats.org/officeDocument/2006/relationships/image" Target="../media/image75.svg"/><Relationship Id="rId65" Type="http://schemas.openxmlformats.org/officeDocument/2006/relationships/image" Target="../media/image80.png"/><Relationship Id="rId73" Type="http://schemas.openxmlformats.org/officeDocument/2006/relationships/image" Target="../media/image88.png"/><Relationship Id="rId78" Type="http://schemas.openxmlformats.org/officeDocument/2006/relationships/image" Target="../media/image93.svg"/><Relationship Id="rId81" Type="http://schemas.openxmlformats.org/officeDocument/2006/relationships/image" Target="../media/image96.png"/><Relationship Id="rId86" Type="http://schemas.openxmlformats.org/officeDocument/2006/relationships/image" Target="../media/image101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Relationship Id="rId13" Type="http://schemas.openxmlformats.org/officeDocument/2006/relationships/image" Target="../media/image28.png"/><Relationship Id="rId18" Type="http://schemas.openxmlformats.org/officeDocument/2006/relationships/image" Target="../media/image33.svg"/><Relationship Id="rId39" Type="http://schemas.openxmlformats.org/officeDocument/2006/relationships/image" Target="../media/image54.png"/><Relationship Id="rId34" Type="http://schemas.openxmlformats.org/officeDocument/2006/relationships/image" Target="../media/image49.svg"/><Relationship Id="rId50" Type="http://schemas.openxmlformats.org/officeDocument/2006/relationships/image" Target="../media/image65.svg"/><Relationship Id="rId55" Type="http://schemas.openxmlformats.org/officeDocument/2006/relationships/image" Target="../media/image70.png"/><Relationship Id="rId76" Type="http://schemas.openxmlformats.org/officeDocument/2006/relationships/image" Target="../media/image91.svg"/><Relationship Id="rId7" Type="http://schemas.openxmlformats.org/officeDocument/2006/relationships/image" Target="../media/image22.png"/><Relationship Id="rId71" Type="http://schemas.openxmlformats.org/officeDocument/2006/relationships/image" Target="../media/image86.png"/><Relationship Id="rId92" Type="http://schemas.openxmlformats.org/officeDocument/2006/relationships/image" Target="../media/image107.png"/><Relationship Id="rId2" Type="http://schemas.openxmlformats.org/officeDocument/2006/relationships/image" Target="../media/image17.png"/><Relationship Id="rId29" Type="http://schemas.openxmlformats.org/officeDocument/2006/relationships/image" Target="../media/image44.png"/><Relationship Id="rId24" Type="http://schemas.openxmlformats.org/officeDocument/2006/relationships/image" Target="../media/image39.svg"/><Relationship Id="rId40" Type="http://schemas.openxmlformats.org/officeDocument/2006/relationships/image" Target="../media/image55.svg"/><Relationship Id="rId45" Type="http://schemas.openxmlformats.org/officeDocument/2006/relationships/image" Target="../media/image60.png"/><Relationship Id="rId66" Type="http://schemas.openxmlformats.org/officeDocument/2006/relationships/image" Target="../media/image81.svg"/><Relationship Id="rId87" Type="http://schemas.openxmlformats.org/officeDocument/2006/relationships/image" Target="../media/image102.png"/><Relationship Id="rId61" Type="http://schemas.openxmlformats.org/officeDocument/2006/relationships/image" Target="../media/image76.png"/><Relationship Id="rId82" Type="http://schemas.openxmlformats.org/officeDocument/2006/relationships/image" Target="../media/image97.svg"/><Relationship Id="rId1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1MGRyx-OnmKKOUG3h81Ax47tW3KfmVXWIYEGHs8js8RA/viewform?edit_requested=true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00F754C2-6016-7F50-7120-DABB1B88BD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75" y="-92597"/>
            <a:ext cx="12213266" cy="6985322"/>
          </a:xfrm>
          <a:prstGeom prst="rect">
            <a:avLst/>
          </a:prstGeom>
        </p:spPr>
      </p:pic>
      <p:sp>
        <p:nvSpPr>
          <p:cNvPr id="151" name="Текст 2"/>
          <p:cNvSpPr txBox="1"/>
          <p:nvPr/>
        </p:nvSpPr>
        <p:spPr>
          <a:xfrm>
            <a:off x="486564" y="1758466"/>
            <a:ext cx="5371106" cy="3879075"/>
          </a:xfrm>
          <a:prstGeom prst="rect">
            <a:avLst/>
          </a:prstGeom>
          <a:ln w="12700"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ru-RU" sz="4400" b="1" dirty="0">
                <a:solidFill>
                  <a:srgbClr val="9F00FF"/>
                </a:solidFill>
                <a:cs typeface="Calibri"/>
              </a:rPr>
              <a:t>Создание </a:t>
            </a:r>
            <a:endParaRPr lang="ru-RU" sz="4400" dirty="0">
              <a:solidFill>
                <a:srgbClr val="9F00FF"/>
              </a:solidFill>
            </a:endParaRPr>
          </a:p>
          <a:p>
            <a:r>
              <a:rPr lang="ru-RU" sz="4400" b="1" dirty="0" err="1">
                <a:solidFill>
                  <a:srgbClr val="9F00FF"/>
                </a:solidFill>
                <a:cs typeface="Calibri"/>
              </a:rPr>
              <a:t>телеграм</a:t>
            </a:r>
            <a:r>
              <a:rPr lang="ru-RU" sz="4400" b="1" dirty="0">
                <a:solidFill>
                  <a:srgbClr val="9F00FF"/>
                </a:solidFill>
                <a:cs typeface="Calibri"/>
              </a:rPr>
              <a:t>-бота для поиска арендного жилья </a:t>
            </a:r>
          </a:p>
          <a:p>
            <a:r>
              <a:rPr lang="ru-RU" sz="2400" b="1" dirty="0">
                <a:solidFill>
                  <a:schemeClr val="bg1"/>
                </a:solidFill>
                <a:cs typeface="Calibri"/>
              </a:rPr>
              <a:t>арендного жилья </a:t>
            </a:r>
            <a:endParaRPr lang="ru-RU" dirty="0">
              <a:solidFill>
                <a:schemeClr val="bg1"/>
              </a:solidFill>
              <a:cs typeface="Helvetica"/>
            </a:endParaRPr>
          </a:p>
          <a:p>
            <a:pPr defTabSz="877822">
              <a:defRPr sz="23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endParaRPr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98BDDE-14E4-B9A9-A623-BD829FF15AFF}"/>
              </a:ext>
            </a:extLst>
          </p:cNvPr>
          <p:cNvSpPr txBox="1"/>
          <p:nvPr/>
        </p:nvSpPr>
        <p:spPr>
          <a:xfrm>
            <a:off x="486564" y="5189976"/>
            <a:ext cx="5507714" cy="1384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ru-RU" sz="1400" b="1" dirty="0">
                <a:solidFill>
                  <a:schemeClr val="tx1"/>
                </a:solidFill>
                <a:latin typeface="Calibri Light"/>
                <a:cs typeface="Calibri"/>
              </a:rPr>
              <a:t>Авторы: Виктория Рудь, Кирилл Серегин, Матвей Мартынов, Дмитрий Серегин</a:t>
            </a:r>
          </a:p>
          <a:p>
            <a:endParaRPr lang="ru-RU" sz="1400" dirty="0">
              <a:solidFill>
                <a:schemeClr val="tx1"/>
              </a:solidFill>
              <a:latin typeface="Arial"/>
            </a:endParaRPr>
          </a:p>
          <a:p>
            <a:r>
              <a:rPr lang="ru-RU" sz="1400" dirty="0">
                <a:latin typeface="Arial"/>
              </a:rPr>
              <a:t>ГУУ, Политология 2-1</a:t>
            </a:r>
          </a:p>
          <a:p>
            <a:endParaRPr lang="ru-RU" sz="1400" dirty="0">
              <a:latin typeface="Arial"/>
              <a:ea typeface="+mn-lt"/>
              <a:cs typeface="+mn-lt"/>
            </a:endParaRPr>
          </a:p>
          <a:p>
            <a:r>
              <a:rPr lang="ru-RU" sz="1400" dirty="0">
                <a:latin typeface="Arial"/>
                <a:ea typeface="+mn-lt"/>
                <a:cs typeface="+mn-lt"/>
              </a:rPr>
              <a:t>Проект соответствует </a:t>
            </a:r>
            <a:r>
              <a:rPr lang="ru-RU" sz="1400" b="1" dirty="0">
                <a:latin typeface="Arial"/>
                <a:ea typeface="+mn-lt"/>
                <a:cs typeface="+mn-lt"/>
              </a:rPr>
              <a:t>TECHNET</a:t>
            </a:r>
            <a:endParaRPr lang="ru-RU" sz="1400" b="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444742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901DFD4-BC88-BEC8-2442-9530B7354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4CAC815B-16BD-C06B-C8DE-386D9FCB03D9}"/>
              </a:ext>
            </a:extLst>
          </p:cNvPr>
          <p:cNvSpPr txBox="1"/>
          <p:nvPr/>
        </p:nvSpPr>
        <p:spPr>
          <a:xfrm>
            <a:off x="648680" y="353951"/>
            <a:ext cx="2087072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1600" cap="all" dirty="0">
                <a:solidFill>
                  <a:schemeClr val="tx1"/>
                </a:solidFill>
              </a:rPr>
              <a:t>Диаграмма </a:t>
            </a:r>
            <a:r>
              <a:rPr lang="ru-RU" sz="1600" cap="all" dirty="0" err="1">
                <a:solidFill>
                  <a:schemeClr val="tx1"/>
                </a:solidFill>
              </a:rPr>
              <a:t>ганта</a:t>
            </a:r>
            <a:endParaRPr sz="1600" cap="all" dirty="0" err="1">
              <a:solidFill>
                <a:schemeClr val="tx1"/>
              </a:solidFill>
            </a:endParaRP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65E0BF6E-BA3A-1E7B-5928-68FC9F500BCE}"/>
              </a:ext>
            </a:extLst>
          </p:cNvPr>
          <p:cNvSpPr txBox="1"/>
          <p:nvPr/>
        </p:nvSpPr>
        <p:spPr>
          <a:xfrm>
            <a:off x="1531499" y="704606"/>
            <a:ext cx="9129002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3600" b="1" cap="all" dirty="0">
                <a:solidFill>
                  <a:srgbClr val="9F00FF"/>
                </a:solidFill>
                <a:latin typeface="Bookman Old Style"/>
              </a:rPr>
              <a:t>Календарное планирование</a:t>
            </a:r>
            <a:endParaRPr lang="en-US" dirty="0">
              <a:solidFill>
                <a:srgbClr val="9F00FF"/>
              </a:solidFill>
            </a:endParaRPr>
          </a:p>
          <a:p>
            <a:pPr algn="l"/>
            <a:endParaRPr sz="3600" dirty="0"/>
          </a:p>
        </p:txBody>
      </p:sp>
      <p:grpSp>
        <p:nvGrpSpPr>
          <p:cNvPr id="17" name="Прямоугольник 16">
            <a:extLst>
              <a:ext uri="{FF2B5EF4-FFF2-40B4-BE49-F238E27FC236}">
                <a16:creationId xmlns:a16="http://schemas.microsoft.com/office/drawing/2014/main" id="{0564D20A-6B69-E2A7-E80E-35078CEF7BFD}"/>
              </a:ext>
            </a:extLst>
          </p:cNvPr>
          <p:cNvGrpSpPr/>
          <p:nvPr/>
        </p:nvGrpSpPr>
        <p:grpSpPr>
          <a:xfrm>
            <a:off x="-10633" y="6361790"/>
            <a:ext cx="542262" cy="506843"/>
            <a:chOff x="-1" y="0"/>
            <a:chExt cx="542260" cy="506841"/>
          </a:xfrm>
          <a:solidFill>
            <a:srgbClr val="FCAF17"/>
          </a:solidFill>
        </p:grpSpPr>
        <p:sp>
          <p:nvSpPr>
            <p:cNvPr id="18" name="Прямоугольник">
              <a:extLst>
                <a:ext uri="{FF2B5EF4-FFF2-40B4-BE49-F238E27FC236}">
                  <a16:creationId xmlns:a16="http://schemas.microsoft.com/office/drawing/2014/main" id="{A486F812-6C18-776F-FAA4-1A45F60F6099}"/>
                </a:ext>
              </a:extLst>
            </p:cNvPr>
            <p:cNvSpPr/>
            <p:nvPr/>
          </p:nvSpPr>
          <p:spPr>
            <a:xfrm>
              <a:off x="-1" y="0"/>
              <a:ext cx="542260" cy="50684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9" name="7">
              <a:extLst>
                <a:ext uri="{FF2B5EF4-FFF2-40B4-BE49-F238E27FC236}">
                  <a16:creationId xmlns:a16="http://schemas.microsoft.com/office/drawing/2014/main" id="{6212DBF9-B74B-00F8-4499-22F39F49FCD7}"/>
                </a:ext>
              </a:extLst>
            </p:cNvPr>
            <p:cNvSpPr txBox="1"/>
            <p:nvPr/>
          </p:nvSpPr>
          <p:spPr>
            <a:xfrm>
              <a:off x="37054" y="153867"/>
              <a:ext cx="468149" cy="19910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  <a:sym typeface="Gilroy-Bold"/>
                </a:defRPr>
              </a:lvl1pPr>
            </a:lstStyle>
            <a:p>
              <a:r>
                <a:rPr lang="ru-RU" dirty="0"/>
                <a:t>10</a:t>
              </a:r>
              <a:endParaRPr dirty="0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0EBB899-6427-0A7B-A366-7E8A68E8F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712" y="1304768"/>
            <a:ext cx="10074838" cy="475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08636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901DFD4-BC88-BEC8-2442-9530B7354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3" y="0"/>
            <a:ext cx="12192000" cy="68580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4CAC815B-16BD-C06B-C8DE-386D9FCB03D9}"/>
              </a:ext>
            </a:extLst>
          </p:cNvPr>
          <p:cNvSpPr txBox="1"/>
          <p:nvPr/>
        </p:nvSpPr>
        <p:spPr>
          <a:xfrm>
            <a:off x="648680" y="362710"/>
            <a:ext cx="1903141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1600" cap="all" dirty="0">
                <a:solidFill>
                  <a:schemeClr val="tx1"/>
                </a:solidFill>
              </a:rPr>
              <a:t>смета</a:t>
            </a: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65E0BF6E-BA3A-1E7B-5928-68FC9F500BCE}"/>
              </a:ext>
            </a:extLst>
          </p:cNvPr>
          <p:cNvSpPr txBox="1"/>
          <p:nvPr/>
        </p:nvSpPr>
        <p:spPr>
          <a:xfrm>
            <a:off x="7542262" y="374164"/>
            <a:ext cx="2525002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3600" b="1" cap="all" dirty="0">
                <a:solidFill>
                  <a:srgbClr val="9F00FF"/>
                </a:solidFill>
                <a:latin typeface="Bookman Old Style"/>
              </a:rPr>
              <a:t>бюджет</a:t>
            </a:r>
            <a:endParaRPr lang="en-US" dirty="0">
              <a:solidFill>
                <a:srgbClr val="9F00FF"/>
              </a:solidFill>
            </a:endParaRPr>
          </a:p>
          <a:p>
            <a:pPr algn="l"/>
            <a:endParaRPr sz="3600" dirty="0"/>
          </a:p>
        </p:txBody>
      </p:sp>
      <p:grpSp>
        <p:nvGrpSpPr>
          <p:cNvPr id="17" name="Прямоугольник 16">
            <a:extLst>
              <a:ext uri="{FF2B5EF4-FFF2-40B4-BE49-F238E27FC236}">
                <a16:creationId xmlns:a16="http://schemas.microsoft.com/office/drawing/2014/main" id="{0564D20A-6B69-E2A7-E80E-35078CEF7BFD}"/>
              </a:ext>
            </a:extLst>
          </p:cNvPr>
          <p:cNvGrpSpPr/>
          <p:nvPr/>
        </p:nvGrpSpPr>
        <p:grpSpPr>
          <a:xfrm>
            <a:off x="-10633" y="6361790"/>
            <a:ext cx="542262" cy="506843"/>
            <a:chOff x="-1" y="0"/>
            <a:chExt cx="542260" cy="506841"/>
          </a:xfrm>
          <a:solidFill>
            <a:srgbClr val="FCAF17"/>
          </a:solidFill>
        </p:grpSpPr>
        <p:sp>
          <p:nvSpPr>
            <p:cNvPr id="18" name="Прямоугольник">
              <a:extLst>
                <a:ext uri="{FF2B5EF4-FFF2-40B4-BE49-F238E27FC236}">
                  <a16:creationId xmlns:a16="http://schemas.microsoft.com/office/drawing/2014/main" id="{A486F812-6C18-776F-FAA4-1A45F60F6099}"/>
                </a:ext>
              </a:extLst>
            </p:cNvPr>
            <p:cNvSpPr/>
            <p:nvPr/>
          </p:nvSpPr>
          <p:spPr>
            <a:xfrm>
              <a:off x="-1" y="0"/>
              <a:ext cx="542260" cy="50684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9" name="7">
              <a:extLst>
                <a:ext uri="{FF2B5EF4-FFF2-40B4-BE49-F238E27FC236}">
                  <a16:creationId xmlns:a16="http://schemas.microsoft.com/office/drawing/2014/main" id="{6212DBF9-B74B-00F8-4499-22F39F49FCD7}"/>
                </a:ext>
              </a:extLst>
            </p:cNvPr>
            <p:cNvSpPr txBox="1"/>
            <p:nvPr/>
          </p:nvSpPr>
          <p:spPr>
            <a:xfrm>
              <a:off x="37054" y="153867"/>
              <a:ext cx="468149" cy="19910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  <a:sym typeface="Gilroy-Bold"/>
                </a:defRPr>
              </a:lvl1pPr>
            </a:lstStyle>
            <a:p>
              <a:r>
                <a:rPr lang="ru-RU" dirty="0"/>
                <a:t>11</a:t>
              </a:r>
              <a:endParaRPr dirty="0"/>
            </a:p>
          </p:txBody>
        </p:sp>
      </p:grpSp>
      <p:pic>
        <p:nvPicPr>
          <p:cNvPr id="9" name="Рисунок 8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13DAC01F-E837-2D42-6585-161E6C270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46" y="1189793"/>
            <a:ext cx="8826192" cy="482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6493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901DFD4-BC88-BEC8-2442-9530B7354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4CAC815B-16BD-C06B-C8DE-386D9FCB03D9}"/>
              </a:ext>
            </a:extLst>
          </p:cNvPr>
          <p:cNvSpPr txBox="1"/>
          <p:nvPr/>
        </p:nvSpPr>
        <p:spPr>
          <a:xfrm>
            <a:off x="657438" y="353951"/>
            <a:ext cx="904659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1600" cap="all" dirty="0">
                <a:solidFill>
                  <a:schemeClr val="tx1"/>
                </a:solidFill>
                <a:latin typeface="Arial"/>
              </a:rPr>
              <a:t>риски</a:t>
            </a:r>
            <a:endParaRPr sz="1600" cap="all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C6B68C62-35A5-0EB2-1E14-760A4057FE5C}"/>
              </a:ext>
            </a:extLst>
          </p:cNvPr>
          <p:cNvSpPr txBox="1"/>
          <p:nvPr/>
        </p:nvSpPr>
        <p:spPr>
          <a:xfrm>
            <a:off x="530323" y="1935903"/>
            <a:ext cx="10096064" cy="353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t">
            <a:spAutoFit/>
          </a:bodyPr>
          <a:lstStyle/>
          <a:p>
            <a:pPr marL="457200" lvl="8" indent="-457200">
              <a:buFont typeface="Arial"/>
              <a:buChar char="•"/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endParaRPr lang="ru-RU" sz="1700" dirty="0"/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65E0BF6E-BA3A-1E7B-5928-68FC9F500BCE}"/>
              </a:ext>
            </a:extLst>
          </p:cNvPr>
          <p:cNvSpPr txBox="1"/>
          <p:nvPr/>
        </p:nvSpPr>
        <p:spPr>
          <a:xfrm>
            <a:off x="533414" y="1145271"/>
            <a:ext cx="1859347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3600" b="1" cap="all" dirty="0">
                <a:solidFill>
                  <a:srgbClr val="9F00FF"/>
                </a:solidFill>
                <a:latin typeface="Bookman Old Style"/>
              </a:rPr>
              <a:t>риски</a:t>
            </a:r>
            <a:endParaRPr lang="en-US" sz="3600" b="1" dirty="0">
              <a:solidFill>
                <a:srgbClr val="9F00FF"/>
              </a:solidFill>
              <a:latin typeface="Bookman Old Style"/>
            </a:endParaRPr>
          </a:p>
        </p:txBody>
      </p:sp>
      <p:grpSp>
        <p:nvGrpSpPr>
          <p:cNvPr id="17" name="Прямоугольник 16">
            <a:extLst>
              <a:ext uri="{FF2B5EF4-FFF2-40B4-BE49-F238E27FC236}">
                <a16:creationId xmlns:a16="http://schemas.microsoft.com/office/drawing/2014/main" id="{0564D20A-6B69-E2A7-E80E-35078CEF7BFD}"/>
              </a:ext>
            </a:extLst>
          </p:cNvPr>
          <p:cNvGrpSpPr/>
          <p:nvPr/>
        </p:nvGrpSpPr>
        <p:grpSpPr>
          <a:xfrm>
            <a:off x="-10633" y="6361790"/>
            <a:ext cx="542262" cy="506843"/>
            <a:chOff x="-1" y="0"/>
            <a:chExt cx="542260" cy="506841"/>
          </a:xfrm>
          <a:solidFill>
            <a:srgbClr val="FCAF17"/>
          </a:solidFill>
        </p:grpSpPr>
        <p:sp>
          <p:nvSpPr>
            <p:cNvPr id="18" name="Прямоугольник">
              <a:extLst>
                <a:ext uri="{FF2B5EF4-FFF2-40B4-BE49-F238E27FC236}">
                  <a16:creationId xmlns:a16="http://schemas.microsoft.com/office/drawing/2014/main" id="{A486F812-6C18-776F-FAA4-1A45F60F6099}"/>
                </a:ext>
              </a:extLst>
            </p:cNvPr>
            <p:cNvSpPr/>
            <p:nvPr/>
          </p:nvSpPr>
          <p:spPr>
            <a:xfrm>
              <a:off x="-1" y="0"/>
              <a:ext cx="542260" cy="50684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9" name="7">
              <a:extLst>
                <a:ext uri="{FF2B5EF4-FFF2-40B4-BE49-F238E27FC236}">
                  <a16:creationId xmlns:a16="http://schemas.microsoft.com/office/drawing/2014/main" id="{6212DBF9-B74B-00F8-4499-22F39F49FCD7}"/>
                </a:ext>
              </a:extLst>
            </p:cNvPr>
            <p:cNvSpPr txBox="1"/>
            <p:nvPr/>
          </p:nvSpPr>
          <p:spPr>
            <a:xfrm>
              <a:off x="37054" y="153867"/>
              <a:ext cx="468149" cy="19910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  <a:sym typeface="Gilroy-Bold"/>
                </a:defRPr>
              </a:lvl1pPr>
            </a:lstStyle>
            <a:p>
              <a:r>
                <a:rPr lang="ru-RU" dirty="0"/>
                <a:t>12</a:t>
              </a:r>
              <a:endParaRPr dirty="0"/>
            </a:p>
          </p:txBody>
        </p:sp>
      </p:grpSp>
      <p:pic>
        <p:nvPicPr>
          <p:cNvPr id="9" name="Рисунок 8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42B94925-E09E-9BFB-18F2-118CFE3DF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14" y="1935903"/>
            <a:ext cx="8925819" cy="3215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039600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901DFD4-BC88-BEC8-2442-9530B7354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4CAC815B-16BD-C06B-C8DE-386D9FCB03D9}"/>
              </a:ext>
            </a:extLst>
          </p:cNvPr>
          <p:cNvSpPr txBox="1"/>
          <p:nvPr/>
        </p:nvSpPr>
        <p:spPr>
          <a:xfrm>
            <a:off x="666197" y="362711"/>
            <a:ext cx="1903141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1600" cap="all" err="1">
                <a:solidFill>
                  <a:schemeClr val="tx1"/>
                </a:solidFill>
              </a:rPr>
              <a:t>Lean</a:t>
            </a:r>
            <a:r>
              <a:rPr lang="ru-RU" sz="1600" cap="all" dirty="0">
                <a:solidFill>
                  <a:schemeClr val="tx1"/>
                </a:solidFill>
              </a:rPr>
              <a:t> </a:t>
            </a:r>
            <a:r>
              <a:rPr lang="ru-RU" sz="1600" cap="all" err="1">
                <a:solidFill>
                  <a:schemeClr val="tx1"/>
                </a:solidFill>
              </a:rPr>
              <a:t>canvas</a:t>
            </a:r>
            <a:endParaRPr lang="ru-RU" sz="1600" cap="all">
              <a:solidFill>
                <a:schemeClr val="tx1"/>
              </a:solidFill>
            </a:endParaRPr>
          </a:p>
        </p:txBody>
      </p:sp>
      <p:grpSp>
        <p:nvGrpSpPr>
          <p:cNvPr id="17" name="Прямоугольник 16">
            <a:extLst>
              <a:ext uri="{FF2B5EF4-FFF2-40B4-BE49-F238E27FC236}">
                <a16:creationId xmlns:a16="http://schemas.microsoft.com/office/drawing/2014/main" id="{0564D20A-6B69-E2A7-E80E-35078CEF7BFD}"/>
              </a:ext>
            </a:extLst>
          </p:cNvPr>
          <p:cNvGrpSpPr/>
          <p:nvPr/>
        </p:nvGrpSpPr>
        <p:grpSpPr>
          <a:xfrm>
            <a:off x="-10633" y="6361790"/>
            <a:ext cx="542262" cy="506843"/>
            <a:chOff x="-1" y="0"/>
            <a:chExt cx="542260" cy="506841"/>
          </a:xfrm>
          <a:solidFill>
            <a:srgbClr val="FCAF17"/>
          </a:solidFill>
        </p:grpSpPr>
        <p:sp>
          <p:nvSpPr>
            <p:cNvPr id="18" name="Прямоугольник">
              <a:extLst>
                <a:ext uri="{FF2B5EF4-FFF2-40B4-BE49-F238E27FC236}">
                  <a16:creationId xmlns:a16="http://schemas.microsoft.com/office/drawing/2014/main" id="{A486F812-6C18-776F-FAA4-1A45F60F6099}"/>
                </a:ext>
              </a:extLst>
            </p:cNvPr>
            <p:cNvSpPr/>
            <p:nvPr/>
          </p:nvSpPr>
          <p:spPr>
            <a:xfrm>
              <a:off x="-1" y="0"/>
              <a:ext cx="542260" cy="50684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9" name="7">
              <a:extLst>
                <a:ext uri="{FF2B5EF4-FFF2-40B4-BE49-F238E27FC236}">
                  <a16:creationId xmlns:a16="http://schemas.microsoft.com/office/drawing/2014/main" id="{6212DBF9-B74B-00F8-4499-22F39F49FCD7}"/>
                </a:ext>
              </a:extLst>
            </p:cNvPr>
            <p:cNvSpPr txBox="1"/>
            <p:nvPr/>
          </p:nvSpPr>
          <p:spPr>
            <a:xfrm>
              <a:off x="37054" y="153867"/>
              <a:ext cx="468149" cy="19910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  <a:sym typeface="Gilroy-Bold"/>
                </a:defRPr>
              </a:lvl1pPr>
            </a:lstStyle>
            <a:p>
              <a:r>
                <a:rPr lang="ru-RU" dirty="0"/>
                <a:t>13</a:t>
              </a:r>
              <a:endParaRPr dirty="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9A821FF-7B8B-5662-F160-11DF9321CD5D}"/>
              </a:ext>
            </a:extLst>
          </p:cNvPr>
          <p:cNvSpPr txBox="1"/>
          <p:nvPr/>
        </p:nvSpPr>
        <p:spPr>
          <a:xfrm>
            <a:off x="4440620" y="280275"/>
            <a:ext cx="4354786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600" b="1" cap="all" dirty="0">
                <a:solidFill>
                  <a:srgbClr val="9F00FF"/>
                </a:solidFill>
                <a:latin typeface="Bookman Old Style"/>
                <a:ea typeface="+mn-lt"/>
                <a:cs typeface="+mn-lt"/>
              </a:rPr>
              <a:t>LEAN CANVAS</a:t>
            </a:r>
            <a:endParaRPr lang="en-US" sz="3600" dirty="0">
              <a:solidFill>
                <a:srgbClr val="9F00FF"/>
              </a:solidFill>
              <a:latin typeface="Bookman Old Style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F16FC5-8C95-E811-DA90-4D3605FD7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826" y="1063972"/>
            <a:ext cx="8576348" cy="524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21878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901DFD4-BC88-BEC8-2442-9530B7354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4CAC815B-16BD-C06B-C8DE-386D9FCB03D9}"/>
              </a:ext>
            </a:extLst>
          </p:cNvPr>
          <p:cNvSpPr txBox="1"/>
          <p:nvPr/>
        </p:nvSpPr>
        <p:spPr>
          <a:xfrm>
            <a:off x="666197" y="345192"/>
            <a:ext cx="2104590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1600" cap="all" dirty="0">
                <a:solidFill>
                  <a:schemeClr val="tx1"/>
                </a:solidFill>
                <a:latin typeface="Arial"/>
              </a:rPr>
              <a:t>Перспективы</a:t>
            </a: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C6B68C62-35A5-0EB2-1E14-760A4057FE5C}"/>
              </a:ext>
            </a:extLst>
          </p:cNvPr>
          <p:cNvSpPr txBox="1"/>
          <p:nvPr/>
        </p:nvSpPr>
        <p:spPr>
          <a:xfrm>
            <a:off x="494573" y="2577735"/>
            <a:ext cx="8160410" cy="3293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t">
            <a:sp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tx1"/>
              </a:solidFill>
            </a:endParaRP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tx1"/>
                </a:solidFill>
              </a:rPr>
              <a:t>Аудиторией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бота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станут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мигранты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туристы</a:t>
            </a:r>
            <a:r>
              <a:rPr lang="en-US" b="1" dirty="0">
                <a:solidFill>
                  <a:schemeClr val="tx1"/>
                </a:solidFill>
              </a:rPr>
              <a:t>, </a:t>
            </a:r>
            <a:r>
              <a:rPr lang="en-US" b="1" dirty="0" err="1">
                <a:solidFill>
                  <a:schemeClr val="tx1"/>
                </a:solidFill>
              </a:rPr>
              <a:t>потери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диверсификации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не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произойдет</a:t>
            </a:r>
            <a:endParaRPr lang="en-US" b="1" dirty="0">
              <a:solidFill>
                <a:schemeClr val="tx1"/>
              </a:solidFill>
            </a:endParaRP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tx1"/>
                </a:solidFill>
              </a:rPr>
              <a:t>Внедрение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искусственного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интеллекта</a:t>
            </a:r>
            <a:r>
              <a:rPr lang="en-US" b="1" dirty="0">
                <a:solidFill>
                  <a:schemeClr val="tx1"/>
                </a:solidFill>
              </a:rPr>
              <a:t> </a:t>
            </a: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tx1"/>
                </a:solidFill>
              </a:rPr>
              <a:t>Парсинг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недвижимости</a:t>
            </a:r>
            <a:r>
              <a:rPr lang="en-US" b="1" dirty="0">
                <a:solidFill>
                  <a:schemeClr val="tx1"/>
                </a:solidFill>
              </a:rPr>
              <a:t> с </a:t>
            </a:r>
            <a:r>
              <a:rPr lang="en-US" b="1" dirty="0" err="1">
                <a:solidFill>
                  <a:schemeClr val="tx1"/>
                </a:solidFill>
              </a:rPr>
              <a:t>крупных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площадок</a:t>
            </a:r>
            <a:r>
              <a:rPr lang="en-US" b="1" dirty="0">
                <a:solidFill>
                  <a:schemeClr val="tx1"/>
                </a:solidFill>
              </a:rPr>
              <a:t> с </a:t>
            </a:r>
            <a:r>
              <a:rPr lang="en-US" b="1" dirty="0" err="1">
                <a:solidFill>
                  <a:schemeClr val="tx1"/>
                </a:solidFill>
              </a:rPr>
              <a:t>использованием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искусственного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интеллекта</a:t>
            </a:r>
            <a:endParaRPr lang="en-US" b="1" dirty="0">
              <a:solidFill>
                <a:schemeClr val="tx1"/>
              </a:solidFill>
            </a:endParaRP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tx1"/>
                </a:solidFill>
              </a:rPr>
              <a:t>Продажа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рекламы</a:t>
            </a:r>
            <a:endParaRPr lang="en-US" b="1" dirty="0">
              <a:solidFill>
                <a:schemeClr val="tx1"/>
              </a:solidFill>
            </a:endParaRPr>
          </a:p>
          <a:p>
            <a:pPr marL="5143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tx1"/>
                </a:solidFill>
              </a:rPr>
              <a:t>Будет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внедрена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возможность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просмотра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афиши</a:t>
            </a:r>
            <a:r>
              <a:rPr lang="en-US" b="1" dirty="0">
                <a:solidFill>
                  <a:schemeClr val="tx1"/>
                </a:solidFill>
              </a:rPr>
              <a:t> (</a:t>
            </a:r>
            <a:r>
              <a:rPr lang="en-US" b="1" dirty="0" err="1">
                <a:solidFill>
                  <a:schemeClr val="tx1"/>
                </a:solidFill>
              </a:rPr>
              <a:t>мероприятий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относительного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населенного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пункта</a:t>
            </a:r>
            <a:r>
              <a:rPr lang="en-US" b="1" dirty="0">
                <a:solidFill>
                  <a:schemeClr val="tx1"/>
                </a:solidFill>
              </a:rPr>
              <a:t>,  а </a:t>
            </a:r>
            <a:r>
              <a:rPr lang="en-US" b="1" dirty="0" err="1">
                <a:solidFill>
                  <a:schemeClr val="tx1"/>
                </a:solidFill>
              </a:rPr>
              <a:t>также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вакансий</a:t>
            </a:r>
            <a:r>
              <a:rPr lang="en-US" b="1" dirty="0">
                <a:solidFill>
                  <a:schemeClr val="tx1"/>
                </a:solidFill>
              </a:rPr>
              <a:t> с </a:t>
            </a:r>
            <a:r>
              <a:rPr lang="en-US" b="1" dirty="0" err="1">
                <a:solidFill>
                  <a:schemeClr val="tx1"/>
                </a:solidFill>
              </a:rPr>
              <a:t>использованием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индивидуальных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предпочтений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chemeClr val="tx1"/>
                </a:solidFill>
              </a:rPr>
              <a:t>потребителя</a:t>
            </a:r>
            <a:endParaRPr lang="en-US" b="1" dirty="0">
              <a:solidFill>
                <a:schemeClr val="tx1"/>
              </a:solidFill>
            </a:endParaRPr>
          </a:p>
          <a:p>
            <a:pPr marL="457200" lvl="8" indent="-457200">
              <a:buAutoNum type="arabicPeriod"/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endParaRPr lang="en-US" dirty="0">
              <a:ea typeface="+mn-lt"/>
              <a:cs typeface="+mn-lt"/>
            </a:endParaRP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65E0BF6E-BA3A-1E7B-5928-68FC9F500BCE}"/>
              </a:ext>
            </a:extLst>
          </p:cNvPr>
          <p:cNvSpPr txBox="1"/>
          <p:nvPr/>
        </p:nvSpPr>
        <p:spPr>
          <a:xfrm>
            <a:off x="559690" y="1414584"/>
            <a:ext cx="8183071" cy="1754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3600" b="1" cap="all" dirty="0">
                <a:solidFill>
                  <a:srgbClr val="9F00FF"/>
                </a:solidFill>
                <a:latin typeface="Bookman Old Style"/>
              </a:rPr>
              <a:t>Перспектива развития проекта</a:t>
            </a:r>
            <a:endParaRPr lang="en-US" sz="3600" b="1" dirty="0">
              <a:solidFill>
                <a:srgbClr val="9F00FF"/>
              </a:solidFill>
              <a:latin typeface="Bookman Old Style"/>
            </a:endParaRPr>
          </a:p>
          <a:p>
            <a:pPr algn="l"/>
            <a:endParaRPr sz="3600" dirty="0"/>
          </a:p>
        </p:txBody>
      </p:sp>
      <p:grpSp>
        <p:nvGrpSpPr>
          <p:cNvPr id="17" name="Прямоугольник 16">
            <a:extLst>
              <a:ext uri="{FF2B5EF4-FFF2-40B4-BE49-F238E27FC236}">
                <a16:creationId xmlns:a16="http://schemas.microsoft.com/office/drawing/2014/main" id="{0564D20A-6B69-E2A7-E80E-35078CEF7BFD}"/>
              </a:ext>
            </a:extLst>
          </p:cNvPr>
          <p:cNvGrpSpPr/>
          <p:nvPr/>
        </p:nvGrpSpPr>
        <p:grpSpPr>
          <a:xfrm>
            <a:off x="-10633" y="6361790"/>
            <a:ext cx="542262" cy="506843"/>
            <a:chOff x="-1" y="0"/>
            <a:chExt cx="542260" cy="506841"/>
          </a:xfrm>
          <a:solidFill>
            <a:srgbClr val="FCAF17"/>
          </a:solidFill>
        </p:grpSpPr>
        <p:sp>
          <p:nvSpPr>
            <p:cNvPr id="18" name="Прямоугольник">
              <a:extLst>
                <a:ext uri="{FF2B5EF4-FFF2-40B4-BE49-F238E27FC236}">
                  <a16:creationId xmlns:a16="http://schemas.microsoft.com/office/drawing/2014/main" id="{A486F812-6C18-776F-FAA4-1A45F60F6099}"/>
                </a:ext>
              </a:extLst>
            </p:cNvPr>
            <p:cNvSpPr/>
            <p:nvPr/>
          </p:nvSpPr>
          <p:spPr>
            <a:xfrm>
              <a:off x="-1" y="0"/>
              <a:ext cx="542260" cy="50684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9" name="7">
              <a:extLst>
                <a:ext uri="{FF2B5EF4-FFF2-40B4-BE49-F238E27FC236}">
                  <a16:creationId xmlns:a16="http://schemas.microsoft.com/office/drawing/2014/main" id="{6212DBF9-B74B-00F8-4499-22F39F49FCD7}"/>
                </a:ext>
              </a:extLst>
            </p:cNvPr>
            <p:cNvSpPr txBox="1"/>
            <p:nvPr/>
          </p:nvSpPr>
          <p:spPr>
            <a:xfrm>
              <a:off x="37054" y="153867"/>
              <a:ext cx="468149" cy="19910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  <a:sym typeface="Gilroy-Bold"/>
                </a:defRPr>
              </a:lvl1pPr>
            </a:lstStyle>
            <a:p>
              <a:r>
                <a:rPr lang="ru-RU" dirty="0"/>
                <a:t>14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02323367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" name="Рисунок 309">
            <a:extLst>
              <a:ext uri="{FF2B5EF4-FFF2-40B4-BE49-F238E27FC236}">
                <a16:creationId xmlns:a16="http://schemas.microsoft.com/office/drawing/2014/main" id="{95973BF3-DBEC-4948-99BC-3C0CAAB5A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05" y="0"/>
            <a:ext cx="12208405" cy="6867228"/>
          </a:xfrm>
          <a:prstGeom prst="rect">
            <a:avLst/>
          </a:prstGeom>
        </p:spPr>
      </p:pic>
      <p:sp>
        <p:nvSpPr>
          <p:cNvPr id="262" name="Текст 2"/>
          <p:cNvSpPr txBox="1"/>
          <p:nvPr/>
        </p:nvSpPr>
        <p:spPr>
          <a:xfrm>
            <a:off x="299211" y="259622"/>
            <a:ext cx="6518934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dirty="0"/>
              <a:t>ПИКТОГРАММЫ</a:t>
            </a:r>
            <a:endParaRPr dirty="0"/>
          </a:p>
        </p:txBody>
      </p:sp>
      <p:sp>
        <p:nvSpPr>
          <p:cNvPr id="272" name="TextBox 17"/>
          <p:cNvSpPr txBox="1"/>
          <p:nvPr/>
        </p:nvSpPr>
        <p:spPr>
          <a:xfrm>
            <a:off x="63058" y="56374"/>
            <a:ext cx="3205158" cy="434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200">
                <a:solidFill>
                  <a:srgbClr val="FFFF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t>ВСЕРОССИЙСКИЙ ФОРУМ</a:t>
            </a:r>
            <a:endParaRPr>
              <a:latin typeface="+mj-lt"/>
              <a:ea typeface="+mj-ea"/>
              <a:cs typeface="+mj-cs"/>
              <a:sym typeface="Calibri"/>
            </a:endParaRPr>
          </a:p>
          <a:p>
            <a:pPr>
              <a:defRPr sz="1200">
                <a:solidFill>
                  <a:srgbClr val="FFFF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t>СТАРТАП-СТУДИЙ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1B25599-AE42-5A46-8DCF-C17FE830910F}"/>
              </a:ext>
            </a:extLst>
          </p:cNvPr>
          <p:cNvSpPr txBox="1"/>
          <p:nvPr/>
        </p:nvSpPr>
        <p:spPr>
          <a:xfrm>
            <a:off x="3301584" y="3248081"/>
            <a:ext cx="6663126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2A3537-60BA-3E40-8ED8-23A49A9BD9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19934" y="2286562"/>
            <a:ext cx="720000" cy="72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23746D4-9EF1-2C43-9498-4F3DB34EFF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29203" y="4674799"/>
            <a:ext cx="720000" cy="7200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EA02496-4775-1547-8A31-5D653F80FD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110621" y="4674799"/>
            <a:ext cx="720000" cy="72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1AA8EEFF-D2C4-434F-A4E2-70A8251207B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036872" y="5896157"/>
            <a:ext cx="720000" cy="7200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F6852BB-9982-4042-A3C5-56171FE3DE3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818145" y="5896157"/>
            <a:ext cx="720000" cy="72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40F9D02-5841-DF46-8F49-DFD0F563EE6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08781" y="5896157"/>
            <a:ext cx="720000" cy="7200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6E4F0C18-06F5-ED48-97D4-43E62381DFF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754875" y="4674799"/>
            <a:ext cx="720000" cy="72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6C9E867-F746-3745-BE80-EE22B9CB1A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636293" y="4674799"/>
            <a:ext cx="720000" cy="72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C201C12-7384-0E46-9A70-C0C1D525424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380691" y="5896157"/>
            <a:ext cx="720000" cy="72000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B5FE5E2-4639-2143-92C6-724C53A3101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399129" y="4674799"/>
            <a:ext cx="720000" cy="720000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515EFAE0-EA3F-D04D-8DD9-60328ADB180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66432" y="2286562"/>
            <a:ext cx="720000" cy="720000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0E7B349-DDDF-B64B-A0E0-95FFF5B4D91A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1280547" y="4674799"/>
            <a:ext cx="720000" cy="7200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5434EEE-5386-3941-BAE6-F9F64FA68324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11347789" y="4674799"/>
            <a:ext cx="720000" cy="720000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15252E1-BB86-4C41-A320-2F005715B2B6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7927508" y="5896157"/>
            <a:ext cx="720000" cy="720000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6DE60057-E664-7D46-9BE0-1B18A1CF66CE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4599417" y="5896157"/>
            <a:ext cx="720000" cy="72000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6467AC9-E10E-9A4D-B78C-7940999A37CB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4"/>
              </a:ext>
            </a:extLst>
          </a:blip>
          <a:stretch>
            <a:fillRect/>
          </a:stretch>
        </p:blipFill>
        <p:spPr>
          <a:xfrm>
            <a:off x="7992039" y="4674799"/>
            <a:ext cx="720000" cy="720000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14778862-8589-6C49-94B3-7695ECA3EA82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6873457" y="4674799"/>
            <a:ext cx="720000" cy="720000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AA85598A-12DD-154D-AE0E-53E45274E093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8"/>
              </a:ext>
            </a:extLst>
          </a:blip>
          <a:stretch>
            <a:fillRect/>
          </a:stretch>
        </p:blipFill>
        <p:spPr>
          <a:xfrm>
            <a:off x="3517711" y="4674799"/>
            <a:ext cx="720000" cy="7200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7CB11676-D892-8749-AF8E-1C1F454BAEFD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0"/>
              </a:ext>
            </a:extLst>
          </a:blip>
          <a:stretch>
            <a:fillRect/>
          </a:stretch>
        </p:blipFill>
        <p:spPr>
          <a:xfrm>
            <a:off x="3490054" y="5896157"/>
            <a:ext cx="720000" cy="720000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9A4D41EB-B953-CE43-AF05-3C520C8D5B2E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2"/>
              </a:ext>
            </a:extLst>
          </a:blip>
          <a:stretch>
            <a:fillRect/>
          </a:stretch>
        </p:blipFill>
        <p:spPr>
          <a:xfrm>
            <a:off x="1271328" y="5896157"/>
            <a:ext cx="720000" cy="720000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BB5EC452-92DB-E24C-B6EE-0C85BFAB6566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4"/>
              </a:ext>
            </a:extLst>
          </a:blip>
          <a:stretch>
            <a:fillRect/>
          </a:stretch>
        </p:blipFill>
        <p:spPr>
          <a:xfrm>
            <a:off x="161965" y="5896157"/>
            <a:ext cx="720000" cy="720000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1B9DAF1C-2236-9B4C-881F-EBB1CB7FF338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6"/>
              </a:ext>
            </a:extLst>
          </a:blip>
          <a:stretch>
            <a:fillRect/>
          </a:stretch>
        </p:blipFill>
        <p:spPr>
          <a:xfrm>
            <a:off x="1275349" y="2286562"/>
            <a:ext cx="720000" cy="720000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EFF6D61E-A9A5-234D-B9A7-05F1D699E0F3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8"/>
              </a:ext>
            </a:extLst>
          </a:blip>
          <a:stretch>
            <a:fillRect/>
          </a:stretch>
        </p:blipFill>
        <p:spPr>
          <a:xfrm>
            <a:off x="10146685" y="3468663"/>
            <a:ext cx="720000" cy="720000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26561CEF-8CD4-1041-A095-505C0CCA9495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0"/>
              </a:ext>
            </a:extLst>
          </a:blip>
          <a:stretch>
            <a:fillRect/>
          </a:stretch>
        </p:blipFill>
        <p:spPr>
          <a:xfrm>
            <a:off x="11255600" y="5896157"/>
            <a:ext cx="720000" cy="720000"/>
          </a:xfrm>
          <a:prstGeom prst="rect">
            <a:avLst/>
          </a:prstGeom>
        </p:spPr>
      </p:pic>
      <p:pic>
        <p:nvPicPr>
          <p:cNvPr id="256" name="Рисунок 255">
            <a:extLst>
              <a:ext uri="{FF2B5EF4-FFF2-40B4-BE49-F238E27FC236}">
                <a16:creationId xmlns:a16="http://schemas.microsoft.com/office/drawing/2014/main" id="{CD5AEE66-4155-6143-B81D-B53FD416DCA7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7928851" y="3468663"/>
            <a:ext cx="720000" cy="720000"/>
          </a:xfrm>
          <a:prstGeom prst="rect">
            <a:avLst/>
          </a:prstGeom>
        </p:spPr>
      </p:pic>
      <p:pic>
        <p:nvPicPr>
          <p:cNvPr id="258" name="Рисунок 257">
            <a:extLst>
              <a:ext uri="{FF2B5EF4-FFF2-40B4-BE49-F238E27FC236}">
                <a16:creationId xmlns:a16="http://schemas.microsoft.com/office/drawing/2014/main" id="{9F0279B5-3951-2443-9C41-AE8480020169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10146236" y="5896157"/>
            <a:ext cx="720000" cy="720000"/>
          </a:xfrm>
          <a:prstGeom prst="rect">
            <a:avLst/>
          </a:prstGeom>
        </p:spPr>
      </p:pic>
      <p:pic>
        <p:nvPicPr>
          <p:cNvPr id="260" name="Рисунок 259">
            <a:extLst>
              <a:ext uri="{FF2B5EF4-FFF2-40B4-BE49-F238E27FC236}">
                <a16:creationId xmlns:a16="http://schemas.microsoft.com/office/drawing/2014/main" id="{45448DAE-B7D6-A947-867D-F8621738C040}"/>
              </a:ext>
            </a:extLst>
          </p:cNvPr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6"/>
              </a:ext>
            </a:extLst>
          </a:blip>
          <a:stretch>
            <a:fillRect/>
          </a:stretch>
        </p:blipFill>
        <p:spPr>
          <a:xfrm>
            <a:off x="6819934" y="3468663"/>
            <a:ext cx="720000" cy="720000"/>
          </a:xfrm>
          <a:prstGeom prst="rect">
            <a:avLst/>
          </a:prstGeom>
        </p:spPr>
      </p:pic>
      <p:pic>
        <p:nvPicPr>
          <p:cNvPr id="273" name="Рисунок 272">
            <a:extLst>
              <a:ext uri="{FF2B5EF4-FFF2-40B4-BE49-F238E27FC236}">
                <a16:creationId xmlns:a16="http://schemas.microsoft.com/office/drawing/2014/main" id="{CA40F775-E2E8-7F45-A2E1-2DD2C701FCF4}"/>
              </a:ext>
            </a:extLst>
          </p:cNvPr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8"/>
              </a:ext>
            </a:extLst>
          </a:blip>
          <a:stretch>
            <a:fillRect/>
          </a:stretch>
        </p:blipFill>
        <p:spPr>
          <a:xfrm>
            <a:off x="5711017" y="2286562"/>
            <a:ext cx="720000" cy="720000"/>
          </a:xfrm>
          <a:prstGeom prst="rect">
            <a:avLst/>
          </a:prstGeom>
        </p:spPr>
      </p:pic>
      <p:pic>
        <p:nvPicPr>
          <p:cNvPr id="275" name="Рисунок 274">
            <a:extLst>
              <a:ext uri="{FF2B5EF4-FFF2-40B4-BE49-F238E27FC236}">
                <a16:creationId xmlns:a16="http://schemas.microsoft.com/office/drawing/2014/main" id="{F3D66E65-1AEF-F34F-89B0-D03E9B2201B5}"/>
              </a:ext>
            </a:extLst>
          </p:cNvPr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0"/>
              </a:ext>
            </a:extLst>
          </a:blip>
          <a:stretch>
            <a:fillRect/>
          </a:stretch>
        </p:blipFill>
        <p:spPr>
          <a:xfrm>
            <a:off x="4602100" y="3468663"/>
            <a:ext cx="720000" cy="720000"/>
          </a:xfrm>
          <a:prstGeom prst="rect">
            <a:avLst/>
          </a:prstGeom>
        </p:spPr>
      </p:pic>
      <p:pic>
        <p:nvPicPr>
          <p:cNvPr id="277" name="Рисунок 276">
            <a:extLst>
              <a:ext uri="{FF2B5EF4-FFF2-40B4-BE49-F238E27FC236}">
                <a16:creationId xmlns:a16="http://schemas.microsoft.com/office/drawing/2014/main" id="{09EBFB11-BA12-7A42-AFC7-A3B5E4D23457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3493183" y="3468663"/>
            <a:ext cx="720000" cy="720000"/>
          </a:xfrm>
          <a:prstGeom prst="rect">
            <a:avLst/>
          </a:prstGeom>
        </p:spPr>
      </p:pic>
      <p:pic>
        <p:nvPicPr>
          <p:cNvPr id="279" name="Рисунок 278">
            <a:extLst>
              <a:ext uri="{FF2B5EF4-FFF2-40B4-BE49-F238E27FC236}">
                <a16:creationId xmlns:a16="http://schemas.microsoft.com/office/drawing/2014/main" id="{EF09D7BF-9CC2-384F-944B-02468DB14409}"/>
              </a:ext>
            </a:extLst>
          </p:cNvPr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4"/>
              </a:ext>
            </a:extLst>
          </a:blip>
          <a:stretch>
            <a:fillRect/>
          </a:stretch>
        </p:blipFill>
        <p:spPr>
          <a:xfrm>
            <a:off x="3493183" y="2286562"/>
            <a:ext cx="720000" cy="720000"/>
          </a:xfrm>
          <a:prstGeom prst="rect">
            <a:avLst/>
          </a:prstGeom>
        </p:spPr>
      </p:pic>
      <p:pic>
        <p:nvPicPr>
          <p:cNvPr id="281" name="Рисунок 280">
            <a:extLst>
              <a:ext uri="{FF2B5EF4-FFF2-40B4-BE49-F238E27FC236}">
                <a16:creationId xmlns:a16="http://schemas.microsoft.com/office/drawing/2014/main" id="{2D1FFF03-7628-4643-8A19-06843CB4A4E9}"/>
              </a:ext>
            </a:extLst>
          </p:cNvPr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6"/>
              </a:ext>
            </a:extLst>
          </a:blip>
          <a:stretch>
            <a:fillRect/>
          </a:stretch>
        </p:blipFill>
        <p:spPr>
          <a:xfrm>
            <a:off x="1275349" y="3468663"/>
            <a:ext cx="720000" cy="720000"/>
          </a:xfrm>
          <a:prstGeom prst="rect">
            <a:avLst/>
          </a:prstGeom>
        </p:spPr>
      </p:pic>
      <p:pic>
        <p:nvPicPr>
          <p:cNvPr id="283" name="Рисунок 282">
            <a:extLst>
              <a:ext uri="{FF2B5EF4-FFF2-40B4-BE49-F238E27FC236}">
                <a16:creationId xmlns:a16="http://schemas.microsoft.com/office/drawing/2014/main" id="{B7D14F38-73A0-FA4E-893D-A63EA67FE85C}"/>
              </a:ext>
            </a:extLst>
          </p:cNvPr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8"/>
              </a:ext>
            </a:extLst>
          </a:blip>
          <a:stretch>
            <a:fillRect/>
          </a:stretch>
        </p:blipFill>
        <p:spPr>
          <a:xfrm>
            <a:off x="166432" y="3468663"/>
            <a:ext cx="720000" cy="720000"/>
          </a:xfrm>
          <a:prstGeom prst="rect">
            <a:avLst/>
          </a:prstGeom>
        </p:spPr>
      </p:pic>
      <p:pic>
        <p:nvPicPr>
          <p:cNvPr id="285" name="Рисунок 284">
            <a:extLst>
              <a:ext uri="{FF2B5EF4-FFF2-40B4-BE49-F238E27FC236}">
                <a16:creationId xmlns:a16="http://schemas.microsoft.com/office/drawing/2014/main" id="{6473AFD8-7B16-2D46-96B8-56E2A6A09D82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9037768" y="3468663"/>
            <a:ext cx="720000" cy="720000"/>
          </a:xfrm>
          <a:prstGeom prst="rect">
            <a:avLst/>
          </a:prstGeom>
        </p:spPr>
      </p:pic>
      <p:pic>
        <p:nvPicPr>
          <p:cNvPr id="287" name="Рисунок 286">
            <a:extLst>
              <a:ext uri="{FF2B5EF4-FFF2-40B4-BE49-F238E27FC236}">
                <a16:creationId xmlns:a16="http://schemas.microsoft.com/office/drawing/2014/main" id="{2AA8D2F9-2F73-B44F-A19D-7A5285948182}"/>
              </a:ext>
            </a:extLst>
          </p:cNvPr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2"/>
              </a:ext>
            </a:extLst>
          </a:blip>
          <a:stretch>
            <a:fillRect/>
          </a:stretch>
        </p:blipFill>
        <p:spPr>
          <a:xfrm>
            <a:off x="11255598" y="3468663"/>
            <a:ext cx="720000" cy="720000"/>
          </a:xfrm>
          <a:prstGeom prst="rect">
            <a:avLst/>
          </a:prstGeom>
        </p:spPr>
      </p:pic>
      <p:pic>
        <p:nvPicPr>
          <p:cNvPr id="289" name="Рисунок 288">
            <a:extLst>
              <a:ext uri="{FF2B5EF4-FFF2-40B4-BE49-F238E27FC236}">
                <a16:creationId xmlns:a16="http://schemas.microsoft.com/office/drawing/2014/main" id="{F93E9D55-057E-0C43-A40F-CD50CF937D16}"/>
              </a:ext>
            </a:extLst>
          </p:cNvPr>
          <p:cNvPicPr>
            <a:picLocks noChangeAspect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4"/>
              </a:ext>
            </a:extLst>
          </a:blip>
          <a:stretch>
            <a:fillRect/>
          </a:stretch>
        </p:blipFill>
        <p:spPr>
          <a:xfrm>
            <a:off x="11255598" y="2286562"/>
            <a:ext cx="720000" cy="720000"/>
          </a:xfrm>
          <a:prstGeom prst="rect">
            <a:avLst/>
          </a:prstGeom>
        </p:spPr>
      </p:pic>
      <p:pic>
        <p:nvPicPr>
          <p:cNvPr id="291" name="Рисунок 290">
            <a:extLst>
              <a:ext uri="{FF2B5EF4-FFF2-40B4-BE49-F238E27FC236}">
                <a16:creationId xmlns:a16="http://schemas.microsoft.com/office/drawing/2014/main" id="{58783FAB-1B42-5A48-A8FC-49E6E9CAB0EC}"/>
              </a:ext>
            </a:extLst>
          </p:cNvPr>
          <p:cNvPicPr>
            <a:picLocks noChangeAspect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6"/>
              </a:ext>
            </a:extLst>
          </a:blip>
          <a:stretch>
            <a:fillRect/>
          </a:stretch>
        </p:blipFill>
        <p:spPr>
          <a:xfrm>
            <a:off x="10146685" y="2286562"/>
            <a:ext cx="720000" cy="720000"/>
          </a:xfrm>
          <a:prstGeom prst="rect">
            <a:avLst/>
          </a:prstGeom>
        </p:spPr>
      </p:pic>
      <p:pic>
        <p:nvPicPr>
          <p:cNvPr id="293" name="Рисунок 292">
            <a:extLst>
              <a:ext uri="{FF2B5EF4-FFF2-40B4-BE49-F238E27FC236}">
                <a16:creationId xmlns:a16="http://schemas.microsoft.com/office/drawing/2014/main" id="{A359837C-6670-0A47-8901-0BD86B6E926F}"/>
              </a:ext>
            </a:extLst>
          </p:cNvPr>
          <p:cNvPicPr>
            <a:picLocks noChangeAspect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8"/>
              </a:ext>
            </a:extLst>
          </a:blip>
          <a:stretch>
            <a:fillRect/>
          </a:stretch>
        </p:blipFill>
        <p:spPr>
          <a:xfrm>
            <a:off x="7928851" y="2286562"/>
            <a:ext cx="720000" cy="720000"/>
          </a:xfrm>
          <a:prstGeom prst="rect">
            <a:avLst/>
          </a:prstGeom>
        </p:spPr>
      </p:pic>
      <p:pic>
        <p:nvPicPr>
          <p:cNvPr id="295" name="Рисунок 294">
            <a:extLst>
              <a:ext uri="{FF2B5EF4-FFF2-40B4-BE49-F238E27FC236}">
                <a16:creationId xmlns:a16="http://schemas.microsoft.com/office/drawing/2014/main" id="{7282A73B-9E93-F444-A4A4-52AF2F7C2A65}"/>
              </a:ext>
            </a:extLst>
          </p:cNvPr>
          <p:cNvPicPr>
            <a:picLocks noChangeAspect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0"/>
              </a:ext>
            </a:extLst>
          </a:blip>
          <a:stretch>
            <a:fillRect/>
          </a:stretch>
        </p:blipFill>
        <p:spPr>
          <a:xfrm>
            <a:off x="9037768" y="2286562"/>
            <a:ext cx="720000" cy="720000"/>
          </a:xfrm>
          <a:prstGeom prst="rect">
            <a:avLst/>
          </a:prstGeom>
        </p:spPr>
      </p:pic>
      <p:pic>
        <p:nvPicPr>
          <p:cNvPr id="297" name="Рисунок 296">
            <a:extLst>
              <a:ext uri="{FF2B5EF4-FFF2-40B4-BE49-F238E27FC236}">
                <a16:creationId xmlns:a16="http://schemas.microsoft.com/office/drawing/2014/main" id="{13787912-214D-7140-91DD-D4E624ACD08B}"/>
              </a:ext>
            </a:extLst>
          </p:cNvPr>
          <p:cNvPicPr>
            <a:picLocks noChangeAspect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2"/>
              </a:ext>
            </a:extLst>
          </a:blip>
          <a:stretch>
            <a:fillRect/>
          </a:stretch>
        </p:blipFill>
        <p:spPr>
          <a:xfrm>
            <a:off x="161965" y="4674799"/>
            <a:ext cx="720000" cy="720000"/>
          </a:xfrm>
          <a:prstGeom prst="rect">
            <a:avLst/>
          </a:prstGeom>
        </p:spPr>
      </p:pic>
      <p:pic>
        <p:nvPicPr>
          <p:cNvPr id="299" name="Рисунок 298">
            <a:extLst>
              <a:ext uri="{FF2B5EF4-FFF2-40B4-BE49-F238E27FC236}">
                <a16:creationId xmlns:a16="http://schemas.microsoft.com/office/drawing/2014/main" id="{7F87D60A-81BA-914E-AFE3-B2DB0F1D1B96}"/>
              </a:ext>
            </a:extLst>
          </p:cNvPr>
          <p:cNvPicPr>
            <a:picLocks noChangeAspect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4"/>
              </a:ext>
            </a:extLst>
          </a:blip>
          <a:stretch>
            <a:fillRect/>
          </a:stretch>
        </p:blipFill>
        <p:spPr>
          <a:xfrm>
            <a:off x="2384266" y="3468663"/>
            <a:ext cx="720000" cy="720000"/>
          </a:xfrm>
          <a:prstGeom prst="rect">
            <a:avLst/>
          </a:prstGeom>
        </p:spPr>
      </p:pic>
      <p:pic>
        <p:nvPicPr>
          <p:cNvPr id="301" name="Рисунок 300">
            <a:extLst>
              <a:ext uri="{FF2B5EF4-FFF2-40B4-BE49-F238E27FC236}">
                <a16:creationId xmlns:a16="http://schemas.microsoft.com/office/drawing/2014/main" id="{4E734ADF-3654-8142-BC2F-F5BE24E2F98A}"/>
              </a:ext>
            </a:extLst>
          </p:cNvPr>
          <p:cNvPicPr>
            <a:picLocks noChangeAspect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6"/>
              </a:ext>
            </a:extLst>
          </a:blip>
          <a:stretch>
            <a:fillRect/>
          </a:stretch>
        </p:blipFill>
        <p:spPr>
          <a:xfrm>
            <a:off x="2384266" y="2286562"/>
            <a:ext cx="720000" cy="720000"/>
          </a:xfrm>
          <a:prstGeom prst="rect">
            <a:avLst/>
          </a:prstGeom>
        </p:spPr>
      </p:pic>
      <p:pic>
        <p:nvPicPr>
          <p:cNvPr id="303" name="Рисунок 302">
            <a:extLst>
              <a:ext uri="{FF2B5EF4-FFF2-40B4-BE49-F238E27FC236}">
                <a16:creationId xmlns:a16="http://schemas.microsoft.com/office/drawing/2014/main" id="{B88BB76D-B219-BB42-8350-50BAA85513F6}"/>
              </a:ext>
            </a:extLst>
          </p:cNvPr>
          <p:cNvPicPr>
            <a:picLocks noChangeAspect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8"/>
              </a:ext>
            </a:extLst>
          </a:blip>
          <a:stretch>
            <a:fillRect/>
          </a:stretch>
        </p:blipFill>
        <p:spPr>
          <a:xfrm>
            <a:off x="4602100" y="2286562"/>
            <a:ext cx="720000" cy="720000"/>
          </a:xfrm>
          <a:prstGeom prst="rect">
            <a:avLst/>
          </a:prstGeom>
        </p:spPr>
      </p:pic>
      <p:pic>
        <p:nvPicPr>
          <p:cNvPr id="305" name="Рисунок 304">
            <a:extLst>
              <a:ext uri="{FF2B5EF4-FFF2-40B4-BE49-F238E27FC236}">
                <a16:creationId xmlns:a16="http://schemas.microsoft.com/office/drawing/2014/main" id="{EAB59F75-9FFE-B845-9604-AC865BE3628B}"/>
              </a:ext>
            </a:extLst>
          </p:cNvPr>
          <p:cNvPicPr>
            <a:picLocks noChangeAspect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0"/>
              </a:ext>
            </a:extLst>
          </a:blip>
          <a:stretch>
            <a:fillRect/>
          </a:stretch>
        </p:blipFill>
        <p:spPr>
          <a:xfrm>
            <a:off x="5711017" y="3468663"/>
            <a:ext cx="720000" cy="720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D1D111-85CC-60AC-4889-68DD04E6BBE2}"/>
              </a:ext>
            </a:extLst>
          </p:cNvPr>
          <p:cNvSpPr txBox="1"/>
          <p:nvPr/>
        </p:nvSpPr>
        <p:spPr>
          <a:xfrm>
            <a:off x="7962644" y="1229176"/>
            <a:ext cx="4072326" cy="646327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600" dirty="0" err="1">
                <a:solidFill>
                  <a:srgbClr val="9F00FF"/>
                </a:solidFill>
                <a:latin typeface="Conthrax Sb" panose="020B0707020201080204" pitchFamily="34" charset="0"/>
              </a:rPr>
              <a:t>Т</a:t>
            </a:r>
            <a:r>
              <a:rPr lang="ru-RU" sz="3600" dirty="0" err="1">
                <a:solidFill>
                  <a:srgbClr val="9F00FF"/>
                </a:solidFill>
                <a:latin typeface="Conthrax Sb" panose="020B0707020201080204" pitchFamily="34" charset="0"/>
              </a:rPr>
              <a:t>ехноДрайв</a:t>
            </a:r>
            <a:endParaRPr kumimoji="0" lang="ru-RU" sz="3600" b="0" i="0" u="none" strike="noStrike" cap="none" spc="0" normalizeH="0" baseline="0" dirty="0">
              <a:ln>
                <a:noFill/>
              </a:ln>
              <a:solidFill>
                <a:srgbClr val="9F00FF"/>
              </a:solidFill>
              <a:effectLst/>
              <a:uFillTx/>
              <a:latin typeface="Conthrax Sb" panose="020B0707020201080204" pitchFamily="34" charset="0"/>
              <a:sym typeface="Helvetica"/>
            </a:endParaRPr>
          </a:p>
        </p:txBody>
      </p:sp>
      <p:pic>
        <p:nvPicPr>
          <p:cNvPr id="5" name="Рисунок 4" descr="Изображение выглядит как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B3233277-8303-D840-3E21-C8804C8BBA67}"/>
              </a:ext>
            </a:extLst>
          </p:cNvPr>
          <p:cNvPicPr>
            <a:picLocks noChangeAspect="1"/>
          </p:cNvPicPr>
          <p:nvPr/>
        </p:nvPicPr>
        <p:blipFill>
          <a:blip r:embed="rId9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781" y="932743"/>
            <a:ext cx="1098034" cy="10980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49952ACC-33FE-5CDC-8F92-ABC18BEB6443}"/>
              </a:ext>
            </a:extLst>
          </p:cNvPr>
          <p:cNvPicPr>
            <a:picLocks noChangeAspect="1"/>
          </p:cNvPicPr>
          <p:nvPr/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1093"/>
            <a:ext cx="6269365" cy="1300771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Квадрат"/>
          <p:cNvSpPr/>
          <p:nvPr/>
        </p:nvSpPr>
        <p:spPr>
          <a:xfrm>
            <a:off x="4687122" y="2822624"/>
            <a:ext cx="7504878" cy="1477543"/>
          </a:xfrm>
          <a:prstGeom prst="rect">
            <a:avLst/>
          </a:prstGeom>
          <a:solidFill>
            <a:srgbClr val="ED383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D493D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75" name="Прямоугольник"/>
          <p:cNvSpPr/>
          <p:nvPr/>
        </p:nvSpPr>
        <p:spPr>
          <a:xfrm>
            <a:off x="7510395" y="4291684"/>
            <a:ext cx="4681605" cy="2569141"/>
          </a:xfrm>
          <a:prstGeom prst="rect">
            <a:avLst/>
          </a:prstGeom>
          <a:solidFill>
            <a:srgbClr val="FFAC00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CAF17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76" name="#FCAF17 RGB 252 175 23  CMYK 0 37 91 0"/>
          <p:cNvSpPr txBox="1"/>
          <p:nvPr/>
        </p:nvSpPr>
        <p:spPr>
          <a:xfrm>
            <a:off x="7695479" y="4413787"/>
            <a:ext cx="1841914" cy="88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>
              <a:defRPr>
                <a:solidFill>
                  <a:srgbClr val="FFFFFF"/>
                </a:solidFill>
                <a:latin typeface="Gilroy-Regular"/>
                <a:ea typeface="Gilroy-Regular"/>
                <a:cs typeface="Gilroy-Regular"/>
                <a:sym typeface="Gilroy-Regular"/>
              </a:defRPr>
            </a:pPr>
            <a:r>
              <a:t>#FCAF17</a:t>
            </a:r>
            <a:br/>
            <a:br/>
            <a:endParaRPr/>
          </a:p>
        </p:txBody>
      </p:sp>
      <p:sp>
        <p:nvSpPr>
          <p:cNvPr id="277" name="Квадрат"/>
          <p:cNvSpPr/>
          <p:nvPr/>
        </p:nvSpPr>
        <p:spPr>
          <a:xfrm>
            <a:off x="-17067" y="-1"/>
            <a:ext cx="4722642" cy="4294159"/>
          </a:xfrm>
          <a:prstGeom prst="rect">
            <a:avLst/>
          </a:prstGeom>
          <a:solidFill>
            <a:srgbClr val="FBB3C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78" name="Квадрат"/>
          <p:cNvSpPr/>
          <p:nvPr/>
        </p:nvSpPr>
        <p:spPr>
          <a:xfrm>
            <a:off x="4705575" y="0"/>
            <a:ext cx="4723506" cy="2891048"/>
          </a:xfrm>
          <a:prstGeom prst="rect">
            <a:avLst/>
          </a:prstGeom>
          <a:solidFill>
            <a:srgbClr val="8F00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79" name="Прямоугольник"/>
          <p:cNvSpPr/>
          <p:nvPr/>
        </p:nvSpPr>
        <p:spPr>
          <a:xfrm>
            <a:off x="-4526" y="4288861"/>
            <a:ext cx="7514921" cy="2569141"/>
          </a:xfrm>
          <a:prstGeom prst="rect">
            <a:avLst/>
          </a:prstGeom>
          <a:solidFill>
            <a:srgbClr val="ADDAE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B5D8E1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80" name="#B5D8E1 RGB 181 216 225  CMYK 27 6 9 0"/>
          <p:cNvSpPr txBox="1"/>
          <p:nvPr/>
        </p:nvSpPr>
        <p:spPr>
          <a:xfrm>
            <a:off x="110819" y="4426488"/>
            <a:ext cx="2916678" cy="88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>
              <a:defRPr>
                <a:solidFill>
                  <a:srgbClr val="FFFFFF"/>
                </a:solidFill>
                <a:latin typeface="Gilroy-Regular"/>
                <a:ea typeface="Gilroy-Regular"/>
                <a:cs typeface="Gilroy-Regular"/>
                <a:sym typeface="Gilroy-Regular"/>
              </a:defRPr>
            </a:pPr>
            <a:r>
              <a:rPr dirty="0"/>
              <a:t>#B5D8E1</a:t>
            </a:r>
            <a:br>
              <a:rPr dirty="0"/>
            </a:br>
            <a:br>
              <a:rPr dirty="0"/>
            </a:br>
            <a:endParaRPr dirty="0"/>
          </a:p>
        </p:txBody>
      </p:sp>
      <p:sp>
        <p:nvSpPr>
          <p:cNvPr id="281" name="TextBox 20"/>
          <p:cNvSpPr txBox="1"/>
          <p:nvPr/>
        </p:nvSpPr>
        <p:spPr>
          <a:xfrm>
            <a:off x="4822933" y="122003"/>
            <a:ext cx="1623695" cy="88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  <a:latin typeface="Gilroy-Regular"/>
                <a:ea typeface="Gilroy-Regular"/>
                <a:cs typeface="Gilroy-Regular"/>
                <a:sym typeface="Gilroy-Regular"/>
              </a:defRPr>
            </a:pPr>
            <a:r>
              <a:t>#8F00FF</a:t>
            </a:r>
            <a:br/>
            <a:br/>
            <a:endParaRPr/>
          </a:p>
        </p:txBody>
      </p:sp>
      <p:sp>
        <p:nvSpPr>
          <p:cNvPr id="282" name="Квадрат"/>
          <p:cNvSpPr/>
          <p:nvPr/>
        </p:nvSpPr>
        <p:spPr>
          <a:xfrm>
            <a:off x="9424713" y="1510376"/>
            <a:ext cx="2767287" cy="1377680"/>
          </a:xfrm>
          <a:prstGeom prst="rect">
            <a:avLst/>
          </a:prstGeom>
          <a:solidFill>
            <a:srgbClr val="0D0D0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1B1B1B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83" name="TextBox 26"/>
          <p:cNvSpPr txBox="1"/>
          <p:nvPr/>
        </p:nvSpPr>
        <p:spPr>
          <a:xfrm>
            <a:off x="98036" y="122003"/>
            <a:ext cx="1841913" cy="8839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  <a:latin typeface="Gilroy-Regular"/>
                <a:ea typeface="Gilroy-Regular"/>
                <a:cs typeface="Gilroy-Regular"/>
                <a:sym typeface="Gilroy-Regular"/>
              </a:defRPr>
            </a:pPr>
            <a:r>
              <a:t>#FBB3C1</a:t>
            </a:r>
            <a:br/>
            <a:br/>
            <a:endParaRPr/>
          </a:p>
        </p:txBody>
      </p:sp>
      <p:sp>
        <p:nvSpPr>
          <p:cNvPr id="284" name="TextBox 28"/>
          <p:cNvSpPr txBox="1"/>
          <p:nvPr/>
        </p:nvSpPr>
        <p:spPr>
          <a:xfrm>
            <a:off x="9567036" y="1642209"/>
            <a:ext cx="1841914" cy="883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  <a:latin typeface="Gilroy-Regular"/>
                <a:ea typeface="Gilroy-Regular"/>
                <a:cs typeface="Gilroy-Regular"/>
                <a:sym typeface="Gilroy-Regular"/>
              </a:defRPr>
            </a:pPr>
            <a:r>
              <a:t>#1B1B1B</a:t>
            </a:r>
            <a:br/>
            <a:br/>
            <a:endParaRPr/>
          </a:p>
        </p:txBody>
      </p:sp>
      <p:sp>
        <p:nvSpPr>
          <p:cNvPr id="285" name="TextBox 30"/>
          <p:cNvSpPr txBox="1"/>
          <p:nvPr/>
        </p:nvSpPr>
        <p:spPr>
          <a:xfrm>
            <a:off x="4822933" y="2983057"/>
            <a:ext cx="1623695" cy="883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>
                <a:solidFill>
                  <a:srgbClr val="FFFFFF"/>
                </a:solidFill>
                <a:latin typeface="Gilroy-Regular"/>
                <a:ea typeface="Gilroy-Regular"/>
                <a:cs typeface="Gilroy-Regular"/>
                <a:sym typeface="Gilroy-Regular"/>
              </a:defRPr>
            </a:pPr>
            <a:r>
              <a:t>#FD493D</a:t>
            </a:r>
            <a:br/>
            <a:br/>
            <a:endParaRPr/>
          </a:p>
        </p:txBody>
      </p:sp>
      <p:sp>
        <p:nvSpPr>
          <p:cNvPr id="286" name="TextBox 28"/>
          <p:cNvSpPr txBox="1"/>
          <p:nvPr/>
        </p:nvSpPr>
        <p:spPr>
          <a:xfrm>
            <a:off x="9579736" y="129623"/>
            <a:ext cx="2100802" cy="3251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defTabSz="12700"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>
                <a:latin typeface="Gilroy-Regular"/>
                <a:ea typeface="Gilroy-Regular"/>
                <a:cs typeface="Gilroy-Regular"/>
                <a:sym typeface="Gilroy-Regular"/>
              </a:defRPr>
            </a:lvl1pPr>
          </a:lstStyle>
          <a:p>
            <a:r>
              <a:t>#FFFFFF</a:t>
            </a:r>
          </a:p>
        </p:txBody>
      </p:sp>
      <p:sp>
        <p:nvSpPr>
          <p:cNvPr id="287" name="Текст 2"/>
          <p:cNvSpPr txBox="1"/>
          <p:nvPr/>
        </p:nvSpPr>
        <p:spPr>
          <a:xfrm>
            <a:off x="573048" y="2476847"/>
            <a:ext cx="3928432" cy="16312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spAutoFit/>
          </a:bodyPr>
          <a:lstStyle/>
          <a:p>
            <a:pPr>
              <a:defRPr sz="4800">
                <a:solidFill>
                  <a:srgbClr val="FFFF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rPr sz="5000" dirty="0"/>
              <a:t>ОСНОВНЫЕ</a:t>
            </a:r>
          </a:p>
          <a:p>
            <a:pPr>
              <a:defRPr sz="4800">
                <a:solidFill>
                  <a:srgbClr val="FFFF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rPr sz="5000" dirty="0"/>
              <a:t>ЦВЕТА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Прямоугольник 7"/>
          <p:cNvSpPr/>
          <p:nvPr/>
        </p:nvSpPr>
        <p:spPr>
          <a:xfrm>
            <a:off x="6103137" y="1742787"/>
            <a:ext cx="6121524" cy="5131928"/>
          </a:xfrm>
          <a:prstGeom prst="rect">
            <a:avLst/>
          </a:prstGeom>
          <a:solidFill>
            <a:srgbClr val="B5D8E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9F00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90" name="Прямоугольник 10"/>
          <p:cNvSpPr/>
          <p:nvPr/>
        </p:nvSpPr>
        <p:spPr>
          <a:xfrm>
            <a:off x="6070474" y="-22963"/>
            <a:ext cx="6121526" cy="1800326"/>
          </a:xfrm>
          <a:prstGeom prst="rect">
            <a:avLst/>
          </a:prstGeom>
          <a:solidFill>
            <a:srgbClr val="FD493D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91" name="Прямоугольник 13"/>
          <p:cNvSpPr/>
          <p:nvPr/>
        </p:nvSpPr>
        <p:spPr>
          <a:xfrm>
            <a:off x="6088864" y="1777364"/>
            <a:ext cx="2372738" cy="5097352"/>
          </a:xfrm>
          <a:prstGeom prst="rect">
            <a:avLst/>
          </a:prstGeom>
          <a:solidFill>
            <a:srgbClr val="FBB3C1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>
              <a:defRPr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/>
          </a:p>
        </p:txBody>
      </p:sp>
      <p:sp>
        <p:nvSpPr>
          <p:cNvPr id="292" name="Прямоугольник 9"/>
          <p:cNvSpPr/>
          <p:nvPr/>
        </p:nvSpPr>
        <p:spPr>
          <a:xfrm>
            <a:off x="8461601" y="0"/>
            <a:ext cx="3746729" cy="1777363"/>
          </a:xfrm>
          <a:prstGeom prst="rect">
            <a:avLst/>
          </a:prstGeom>
          <a:solidFill>
            <a:srgbClr val="FCAF17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ADDAE3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295" name="Текст 2"/>
          <p:cNvSpPr txBox="1"/>
          <p:nvPr/>
        </p:nvSpPr>
        <p:spPr>
          <a:xfrm>
            <a:off x="721517" y="1920152"/>
            <a:ext cx="4831212" cy="45293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pPr>
              <a:defRPr sz="72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r>
              <a:rPr sz="6000" b="1" dirty="0">
                <a:latin typeface="Bookman Old Style"/>
              </a:rPr>
              <a:t>СПАСИБО!</a:t>
            </a:r>
            <a:endParaRPr lang="en-US" sz="6000" b="1">
              <a:latin typeface="Bookman Old Style"/>
            </a:endParaRPr>
          </a:p>
          <a:p>
            <a:pPr>
              <a:defRPr sz="24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pPr>
            <a:endParaRPr dirty="0"/>
          </a:p>
          <a:p>
            <a:pPr>
              <a:lnSpc>
                <a:spcPct val="150000"/>
              </a:lnSpc>
              <a:defRPr sz="2300">
                <a:solidFill>
                  <a:srgbClr val="8F00FF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endParaRPr dirty="0">
              <a:solidFill>
                <a:srgbClr val="8F00FF"/>
              </a:solidFill>
            </a:endParaRPr>
          </a:p>
        </p:txBody>
      </p:sp>
      <p:sp>
        <p:nvSpPr>
          <p:cNvPr id="2" name="Прямоугольник 10">
            <a:extLst>
              <a:ext uri="{FF2B5EF4-FFF2-40B4-BE49-F238E27FC236}">
                <a16:creationId xmlns:a16="http://schemas.microsoft.com/office/drawing/2014/main" id="{41563707-6EBE-5523-607D-35571DB35E50}"/>
              </a:ext>
            </a:extLst>
          </p:cNvPr>
          <p:cNvSpPr/>
          <p:nvPr/>
        </p:nvSpPr>
        <p:spPr>
          <a:xfrm>
            <a:off x="6088579" y="4529332"/>
            <a:ext cx="6136081" cy="2345384"/>
          </a:xfrm>
          <a:prstGeom prst="rect">
            <a:avLst/>
          </a:prstGeom>
          <a:solidFill>
            <a:srgbClr val="9F00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8F00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40EA9A-D39D-2053-9259-FA0ECE97682B}"/>
              </a:ext>
            </a:extLst>
          </p:cNvPr>
          <p:cNvSpPr txBox="1"/>
          <p:nvPr/>
        </p:nvSpPr>
        <p:spPr>
          <a:xfrm>
            <a:off x="6474963" y="5286527"/>
            <a:ext cx="6238748" cy="830993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800" dirty="0" err="1">
                <a:solidFill>
                  <a:schemeClr val="bg1"/>
                </a:solidFill>
                <a:latin typeface="Conthrax Sb" panose="020B0707020201080204" pitchFamily="34" charset="0"/>
              </a:rPr>
              <a:t>Т</a:t>
            </a:r>
            <a:r>
              <a:rPr lang="ru-RU" sz="4800" dirty="0" err="1">
                <a:solidFill>
                  <a:schemeClr val="bg1"/>
                </a:solidFill>
                <a:latin typeface="Conthrax Sb" panose="020B0707020201080204" pitchFamily="34" charset="0"/>
              </a:rPr>
              <a:t>ехноДрайв</a:t>
            </a:r>
            <a:endParaRPr kumimoji="0" lang="ru-RU" sz="48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Conthrax Sb" panose="020B0707020201080204" pitchFamily="34" charset="0"/>
              <a:sym typeface="Helvetica"/>
            </a:endParaRP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DF308958-39E9-5AB9-989F-A1E3F80221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17" y="-266097"/>
            <a:ext cx="6303853" cy="25224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1C1C68B-1338-6C2E-8932-E9E99D0DE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4" name="Текст 2"/>
          <p:cNvSpPr txBox="1"/>
          <p:nvPr/>
        </p:nvSpPr>
        <p:spPr>
          <a:xfrm>
            <a:off x="559690" y="1678445"/>
            <a:ext cx="6518934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3600" dirty="0"/>
              <a:t>ОЧЕНЬ ДЛИННЫЙ </a:t>
            </a:r>
            <a:r>
              <a:rPr sz="3600" dirty="0"/>
              <a:t>ЗАГОЛОВОК СЛАЙДА</a:t>
            </a:r>
          </a:p>
        </p:txBody>
      </p:sp>
      <p:sp>
        <p:nvSpPr>
          <p:cNvPr id="185" name="Текст 2"/>
          <p:cNvSpPr txBox="1"/>
          <p:nvPr/>
        </p:nvSpPr>
        <p:spPr>
          <a:xfrm>
            <a:off x="609152" y="3188386"/>
            <a:ext cx="4989789" cy="2158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8"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dirty="0" err="1"/>
              <a:t>Имеется</a:t>
            </a:r>
            <a:r>
              <a:rPr dirty="0"/>
              <a:t> </a:t>
            </a:r>
            <a:r>
              <a:rPr dirty="0" err="1"/>
              <a:t>спорная</a:t>
            </a:r>
            <a:r>
              <a:rPr dirty="0"/>
              <a:t> </a:t>
            </a:r>
            <a:r>
              <a:rPr dirty="0" err="1"/>
              <a:t>точка</a:t>
            </a:r>
            <a:r>
              <a:rPr dirty="0"/>
              <a:t> </a:t>
            </a:r>
            <a:r>
              <a:rPr dirty="0" err="1"/>
              <a:t>зрения</a:t>
            </a:r>
            <a:r>
              <a:rPr dirty="0"/>
              <a:t>, </a:t>
            </a:r>
            <a:r>
              <a:rPr dirty="0" err="1"/>
              <a:t>гласящая</a:t>
            </a:r>
            <a:r>
              <a:rPr dirty="0"/>
              <a:t> </a:t>
            </a:r>
            <a:r>
              <a:rPr dirty="0" err="1"/>
              <a:t>примерно</a:t>
            </a:r>
            <a:r>
              <a:rPr dirty="0"/>
              <a:t> </a:t>
            </a:r>
            <a:r>
              <a:rPr dirty="0" err="1"/>
              <a:t>следующее</a:t>
            </a:r>
            <a:r>
              <a:rPr dirty="0"/>
              <a:t>: </a:t>
            </a:r>
            <a:r>
              <a:rPr dirty="0" err="1"/>
              <a:t>представители</a:t>
            </a:r>
            <a:r>
              <a:rPr dirty="0"/>
              <a:t> </a:t>
            </a:r>
            <a:r>
              <a:rPr dirty="0" err="1"/>
              <a:t>современных</a:t>
            </a:r>
            <a:r>
              <a:rPr dirty="0"/>
              <a:t> </a:t>
            </a:r>
            <a:r>
              <a:rPr dirty="0" err="1"/>
              <a:t>социальных</a:t>
            </a:r>
            <a:r>
              <a:rPr dirty="0"/>
              <a:t> </a:t>
            </a:r>
            <a:r>
              <a:rPr dirty="0" err="1"/>
              <a:t>резервов</a:t>
            </a:r>
            <a:r>
              <a:rPr dirty="0"/>
              <a:t> </a:t>
            </a:r>
            <a:r>
              <a:rPr dirty="0" err="1"/>
              <a:t>призваны</a:t>
            </a:r>
            <a:r>
              <a:rPr dirty="0"/>
              <a:t> </a:t>
            </a:r>
          </a:p>
          <a:p>
            <a:pPr lvl="5"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dirty="0" err="1"/>
              <a:t>к</a:t>
            </a:r>
            <a:r>
              <a:rPr dirty="0"/>
              <a:t> </a:t>
            </a:r>
            <a:r>
              <a:rPr dirty="0" err="1"/>
              <a:t>ответу</a:t>
            </a:r>
            <a:r>
              <a:rPr dirty="0"/>
              <a:t>! </a:t>
            </a:r>
          </a:p>
          <a:p>
            <a:pPr lvl="5"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endParaRPr sz="1200" dirty="0">
              <a:solidFill>
                <a:srgbClr val="888888"/>
              </a:solidFill>
            </a:endParaRPr>
          </a:p>
          <a:p>
            <a:pPr lvl="1"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dirty="0" err="1"/>
              <a:t>В</a:t>
            </a:r>
            <a:r>
              <a:rPr dirty="0"/>
              <a:t> </a:t>
            </a:r>
            <a:r>
              <a:rPr dirty="0" err="1"/>
              <a:t>целом</a:t>
            </a:r>
            <a:r>
              <a:rPr dirty="0"/>
              <a:t>, </a:t>
            </a:r>
            <a:r>
              <a:rPr dirty="0" err="1"/>
              <a:t>конечно</a:t>
            </a:r>
            <a:r>
              <a:rPr dirty="0"/>
              <a:t>, </a:t>
            </a:r>
            <a:r>
              <a:rPr dirty="0" err="1"/>
              <a:t>базовый</a:t>
            </a:r>
            <a:r>
              <a:rPr dirty="0"/>
              <a:t> </a:t>
            </a:r>
            <a:r>
              <a:rPr dirty="0" err="1"/>
              <a:t>вектор</a:t>
            </a:r>
            <a:r>
              <a:rPr dirty="0"/>
              <a:t> </a:t>
            </a:r>
            <a:r>
              <a:rPr dirty="0" err="1"/>
              <a:t>развития</a:t>
            </a:r>
            <a:r>
              <a:rPr dirty="0"/>
              <a:t> </a:t>
            </a:r>
            <a:r>
              <a:rPr dirty="0" err="1"/>
              <a:t>позволяет</a:t>
            </a:r>
            <a:r>
              <a:rPr dirty="0"/>
              <a:t> </a:t>
            </a:r>
            <a:r>
              <a:rPr dirty="0" err="1"/>
              <a:t>выполнить</a:t>
            </a:r>
            <a:r>
              <a:rPr dirty="0"/>
              <a:t> </a:t>
            </a:r>
            <a:r>
              <a:rPr dirty="0" err="1"/>
              <a:t>важные</a:t>
            </a:r>
            <a:r>
              <a:rPr dirty="0"/>
              <a:t> </a:t>
            </a:r>
            <a:r>
              <a:rPr dirty="0" err="1"/>
              <a:t>задания</a:t>
            </a:r>
            <a:r>
              <a:rPr dirty="0"/>
              <a:t> </a:t>
            </a:r>
          </a:p>
          <a:p>
            <a:pPr lvl="1"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dirty="0" err="1"/>
              <a:t>по</a:t>
            </a:r>
            <a:r>
              <a:rPr dirty="0"/>
              <a:t> </a:t>
            </a:r>
            <a:r>
              <a:rPr dirty="0" err="1"/>
              <a:t>разработке</a:t>
            </a:r>
            <a:r>
              <a:rPr dirty="0"/>
              <a:t> </a:t>
            </a:r>
            <a:r>
              <a:rPr dirty="0" err="1"/>
              <a:t>системы</a:t>
            </a:r>
            <a:r>
              <a:rPr dirty="0"/>
              <a:t> </a:t>
            </a:r>
            <a:r>
              <a:rPr dirty="0" err="1"/>
              <a:t>обучения</a:t>
            </a:r>
            <a:r>
              <a:rPr dirty="0"/>
              <a:t> </a:t>
            </a:r>
            <a:r>
              <a:rPr dirty="0" err="1"/>
              <a:t>кадров</a:t>
            </a:r>
            <a:r>
              <a:rPr dirty="0"/>
              <a:t>, </a:t>
            </a:r>
            <a:r>
              <a:rPr dirty="0" err="1"/>
              <a:t>соответствующей</a:t>
            </a:r>
            <a:r>
              <a:rPr dirty="0"/>
              <a:t> </a:t>
            </a:r>
            <a:r>
              <a:rPr dirty="0" err="1"/>
              <a:t>насущным</a:t>
            </a:r>
            <a:r>
              <a:rPr dirty="0"/>
              <a:t> </a:t>
            </a:r>
            <a:r>
              <a:rPr dirty="0" err="1"/>
              <a:t>потребностям</a:t>
            </a:r>
            <a:r>
              <a:rPr dirty="0"/>
              <a:t> </a:t>
            </a:r>
          </a:p>
        </p:txBody>
      </p:sp>
      <p:grpSp>
        <p:nvGrpSpPr>
          <p:cNvPr id="188" name="Прямоугольник 16"/>
          <p:cNvGrpSpPr/>
          <p:nvPr/>
        </p:nvGrpSpPr>
        <p:grpSpPr>
          <a:xfrm>
            <a:off x="-10633" y="6361790"/>
            <a:ext cx="542262" cy="506843"/>
            <a:chOff x="-1" y="0"/>
            <a:chExt cx="542260" cy="506841"/>
          </a:xfrm>
        </p:grpSpPr>
        <p:sp>
          <p:nvSpPr>
            <p:cNvPr id="186" name="Прямоугольник"/>
            <p:cNvSpPr/>
            <p:nvPr/>
          </p:nvSpPr>
          <p:spPr>
            <a:xfrm>
              <a:off x="-1" y="0"/>
              <a:ext cx="542260" cy="506841"/>
            </a:xfrm>
            <a:prstGeom prst="rect">
              <a:avLst/>
            </a:prstGeom>
            <a:solidFill>
              <a:srgbClr val="FD493D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87" name="7"/>
            <p:cNvSpPr txBox="1"/>
            <p:nvPr/>
          </p:nvSpPr>
          <p:spPr>
            <a:xfrm>
              <a:off x="37054" y="153867"/>
              <a:ext cx="468149" cy="19910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  <a:sym typeface="Gilroy-Bold"/>
                </a:defRPr>
              </a:lvl1pPr>
            </a:lstStyle>
            <a:p>
              <a:r>
                <a:rPr dirty="0"/>
                <a:t>2</a:t>
              </a:r>
            </a:p>
          </p:txBody>
        </p:sp>
      </p:grpSp>
      <p:sp>
        <p:nvSpPr>
          <p:cNvPr id="194" name="Текст 2"/>
          <p:cNvSpPr txBox="1"/>
          <p:nvPr/>
        </p:nvSpPr>
        <p:spPr>
          <a:xfrm>
            <a:off x="6812099" y="3188386"/>
            <a:ext cx="4989790" cy="2158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lvl="8"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dirty="0"/>
              <a:t>Имеется спорная точка зрения, гласящая примерно следующее: представители современных социальных резервов призваны </a:t>
            </a:r>
          </a:p>
          <a:p>
            <a:pPr lvl="5"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dirty="0"/>
              <a:t>к ответу! </a:t>
            </a:r>
          </a:p>
          <a:p>
            <a:pPr lvl="5"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endParaRPr lang="ru-RU" sz="1200" dirty="0">
              <a:solidFill>
                <a:srgbClr val="888888"/>
              </a:solidFill>
            </a:endParaRPr>
          </a:p>
          <a:p>
            <a:pPr lvl="1"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dirty="0"/>
              <a:t>В целом, конечно, базовый вектор развития позволяет выполнить важные задания </a:t>
            </a:r>
          </a:p>
          <a:p>
            <a:pPr lvl="1"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dirty="0"/>
              <a:t>по разработке системы обучения кадров, соответствующей насущным потребностям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FA6C12-6C73-937C-9766-4961E0E3101C}"/>
              </a:ext>
            </a:extLst>
          </p:cNvPr>
          <p:cNvSpPr txBox="1"/>
          <p:nvPr/>
        </p:nvSpPr>
        <p:spPr>
          <a:xfrm>
            <a:off x="648138" y="341586"/>
            <a:ext cx="2743200" cy="3385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ДИАГРАММА ИСИКАВЫ</a:t>
            </a:r>
            <a:endParaRPr lang="en-US" sz="16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1" name="Рисунок 3">
            <a:extLst>
              <a:ext uri="{FF2B5EF4-FFF2-40B4-BE49-F238E27FC236}">
                <a16:creationId xmlns:a16="http://schemas.microsoft.com/office/drawing/2014/main" id="{2607E5D9-BE3D-4845-A1F6-3DF6B219D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690" y="890264"/>
            <a:ext cx="11023158" cy="525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3048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901DFD4-BC88-BEC8-2442-9530B7354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44"/>
            <a:ext cx="12192000" cy="68580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4CAC815B-16BD-C06B-C8DE-386D9FCB03D9}"/>
              </a:ext>
            </a:extLst>
          </p:cNvPr>
          <p:cNvSpPr txBox="1"/>
          <p:nvPr/>
        </p:nvSpPr>
        <p:spPr>
          <a:xfrm>
            <a:off x="657438" y="345193"/>
            <a:ext cx="694451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1600" cap="all" dirty="0">
                <a:solidFill>
                  <a:schemeClr val="tx1"/>
                </a:solidFill>
              </a:rPr>
              <a:t>Цель</a:t>
            </a:r>
            <a:endParaRPr sz="1600" cap="all" dirty="0">
              <a:solidFill>
                <a:schemeClr val="tx1"/>
              </a:solidFill>
            </a:endParaRP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C6B68C62-35A5-0EB2-1E14-760A4057FE5C}"/>
              </a:ext>
            </a:extLst>
          </p:cNvPr>
          <p:cNvSpPr txBox="1"/>
          <p:nvPr/>
        </p:nvSpPr>
        <p:spPr>
          <a:xfrm>
            <a:off x="531629" y="1987984"/>
            <a:ext cx="7862615" cy="3697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ru-RU" sz="2000" b="1" noProof="1">
                <a:solidFill>
                  <a:schemeClr val="tx1"/>
                </a:solidFill>
                <a:latin typeface="Times New Roman"/>
                <a:cs typeface="Times New Roman"/>
              </a:rPr>
              <a:t>Цель по SMART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sz="1700" noProof="1">
              <a:solidFill>
                <a:schemeClr val="tx1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b="1" noProof="1">
                <a:solidFill>
                  <a:schemeClr val="tx1"/>
                </a:solidFill>
                <a:latin typeface="Aharoni"/>
                <a:cs typeface="Aharoni"/>
              </a:rPr>
              <a:t>S </a:t>
            </a:r>
            <a:r>
              <a:rPr lang="ru-RU" noProof="1">
                <a:solidFill>
                  <a:schemeClr val="tx1"/>
                </a:solidFill>
              </a:rPr>
              <a:t>разработка телеграм бота</a:t>
            </a:r>
            <a:endParaRPr lang="ru-RU" noProof="1">
              <a:solidFill>
                <a:schemeClr val="tx1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b="1" noProof="1">
                <a:solidFill>
                  <a:schemeClr val="tx1"/>
                </a:solidFill>
                <a:latin typeface="Aharoni"/>
                <a:cs typeface="Aharoni"/>
              </a:rPr>
              <a:t>M</a:t>
            </a:r>
            <a:r>
              <a:rPr lang="ru-RU" noProof="1">
                <a:solidFill>
                  <a:schemeClr val="tx1"/>
                </a:solidFill>
              </a:rPr>
              <a:t> число пользователей к 1 ноября должно достигнуть 1000 человек</a:t>
            </a:r>
            <a:endParaRPr lang="ru-RU" noProof="1">
              <a:solidFill>
                <a:schemeClr val="tx1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b="1" noProof="1">
                <a:solidFill>
                  <a:schemeClr val="tx1"/>
                </a:solidFill>
                <a:latin typeface="Aharoni"/>
                <a:cs typeface="Aharoni"/>
              </a:rPr>
              <a:t>A </a:t>
            </a:r>
            <a:r>
              <a:rPr lang="ru-RU" noProof="1">
                <a:solidFill>
                  <a:schemeClr val="tx1"/>
                </a:solidFill>
              </a:rPr>
              <a:t>мы команда профессионалов, у нас есть все инструменты, необходимые для реализации данного проекта, кроме того мы сами являемся студентами и хорошо осведомлены обо всех проблемах и пожеланиях студентов при аренде жилья</a:t>
            </a:r>
            <a:endParaRPr lang="ru-RU" noProof="1">
              <a:solidFill>
                <a:schemeClr val="tx1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b="1" noProof="1">
                <a:solidFill>
                  <a:schemeClr val="tx1"/>
                </a:solidFill>
                <a:latin typeface="Aharoni"/>
                <a:cs typeface="Aharoni"/>
              </a:rPr>
              <a:t>R</a:t>
            </a:r>
            <a:r>
              <a:rPr lang="ru-RU" noProof="1">
                <a:solidFill>
                  <a:schemeClr val="tx1"/>
                </a:solidFill>
              </a:rPr>
              <a:t> мы хотим полностью окупить все свои расходы, затраченные на создание бота и получить финансовую прибыль от его функционирования</a:t>
            </a:r>
            <a:endParaRPr lang="ru-RU" noProof="1">
              <a:solidFill>
                <a:schemeClr val="tx1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000" b="1" noProof="1">
                <a:solidFill>
                  <a:schemeClr val="tx1"/>
                </a:solidFill>
                <a:latin typeface="Aharoni"/>
                <a:cs typeface="Aharoni"/>
              </a:rPr>
              <a:t>T </a:t>
            </a:r>
            <a:r>
              <a:rPr lang="ru-RU" noProof="1">
                <a:solidFill>
                  <a:schemeClr val="tx1"/>
                </a:solidFill>
              </a:rPr>
              <a:t>к 1 ноября количество пользователей должно составить 1000</a:t>
            </a:r>
            <a:endParaRPr lang="ru-RU" noProof="1">
              <a:solidFill>
                <a:schemeClr val="tx1"/>
              </a:solidFill>
              <a:cs typeface="Calibri"/>
            </a:endParaRP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65E0BF6E-BA3A-1E7B-5928-68FC9F500BCE}"/>
              </a:ext>
            </a:extLst>
          </p:cNvPr>
          <p:cNvSpPr txBox="1"/>
          <p:nvPr/>
        </p:nvSpPr>
        <p:spPr>
          <a:xfrm>
            <a:off x="494573" y="1157381"/>
            <a:ext cx="9207830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3600" b="1" cap="all" dirty="0">
                <a:solidFill>
                  <a:srgbClr val="9F00FF"/>
                </a:solidFill>
                <a:latin typeface="Bookman Old Style"/>
              </a:rPr>
              <a:t>ЦЕЛЬ ПРОЕКТА ПО SMART</a:t>
            </a:r>
            <a:endParaRPr lang="en-US" sz="3600" b="1" dirty="0">
              <a:solidFill>
                <a:srgbClr val="9F00FF"/>
              </a:solidFill>
              <a:latin typeface="Bookman Old Style"/>
            </a:endParaRPr>
          </a:p>
          <a:p>
            <a:pPr algn="l"/>
            <a:endParaRPr sz="3600" dirty="0"/>
          </a:p>
        </p:txBody>
      </p:sp>
      <p:grpSp>
        <p:nvGrpSpPr>
          <p:cNvPr id="17" name="Прямоугольник 16">
            <a:extLst>
              <a:ext uri="{FF2B5EF4-FFF2-40B4-BE49-F238E27FC236}">
                <a16:creationId xmlns:a16="http://schemas.microsoft.com/office/drawing/2014/main" id="{0564D20A-6B69-E2A7-E80E-35078CEF7BFD}"/>
              </a:ext>
            </a:extLst>
          </p:cNvPr>
          <p:cNvGrpSpPr/>
          <p:nvPr/>
        </p:nvGrpSpPr>
        <p:grpSpPr>
          <a:xfrm>
            <a:off x="-10633" y="6361790"/>
            <a:ext cx="542262" cy="506843"/>
            <a:chOff x="-1" y="0"/>
            <a:chExt cx="542260" cy="506841"/>
          </a:xfrm>
          <a:solidFill>
            <a:srgbClr val="FCAF17"/>
          </a:solidFill>
        </p:grpSpPr>
        <p:sp>
          <p:nvSpPr>
            <p:cNvPr id="18" name="Прямоугольник">
              <a:extLst>
                <a:ext uri="{FF2B5EF4-FFF2-40B4-BE49-F238E27FC236}">
                  <a16:creationId xmlns:a16="http://schemas.microsoft.com/office/drawing/2014/main" id="{A486F812-6C18-776F-FAA4-1A45F60F6099}"/>
                </a:ext>
              </a:extLst>
            </p:cNvPr>
            <p:cNvSpPr/>
            <p:nvPr/>
          </p:nvSpPr>
          <p:spPr>
            <a:xfrm>
              <a:off x="-1" y="0"/>
              <a:ext cx="542260" cy="50684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9" name="7">
              <a:extLst>
                <a:ext uri="{FF2B5EF4-FFF2-40B4-BE49-F238E27FC236}">
                  <a16:creationId xmlns:a16="http://schemas.microsoft.com/office/drawing/2014/main" id="{6212DBF9-B74B-00F8-4499-22F39F49FCD7}"/>
                </a:ext>
              </a:extLst>
            </p:cNvPr>
            <p:cNvSpPr txBox="1"/>
            <p:nvPr/>
          </p:nvSpPr>
          <p:spPr>
            <a:xfrm>
              <a:off x="37054" y="153867"/>
              <a:ext cx="468149" cy="19910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  <a:sym typeface="Gilroy-Bold"/>
                </a:defRPr>
              </a:lvl1pPr>
            </a:lstStyle>
            <a:p>
              <a:r>
                <a:rPr lang="ru-RU" dirty="0"/>
                <a:t>3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47289278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901DFD4-BC88-BEC8-2442-9530B7354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4CAC815B-16BD-C06B-C8DE-386D9FCB03D9}"/>
              </a:ext>
            </a:extLst>
          </p:cNvPr>
          <p:cNvSpPr txBox="1"/>
          <p:nvPr/>
        </p:nvSpPr>
        <p:spPr>
          <a:xfrm>
            <a:off x="666196" y="345192"/>
            <a:ext cx="1193693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1600" cap="all" dirty="0">
                <a:solidFill>
                  <a:schemeClr val="tx1"/>
                </a:solidFill>
                <a:latin typeface="Arial"/>
              </a:rPr>
              <a:t>Команда </a:t>
            </a:r>
            <a:endParaRPr lang="en-US" sz="1600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C6B68C62-35A5-0EB2-1E14-760A4057FE5C}"/>
              </a:ext>
            </a:extLst>
          </p:cNvPr>
          <p:cNvSpPr txBox="1"/>
          <p:nvPr/>
        </p:nvSpPr>
        <p:spPr>
          <a:xfrm>
            <a:off x="556600" y="2163628"/>
            <a:ext cx="10586547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t">
            <a:spAutoFit/>
          </a:bodyPr>
          <a:lstStyle/>
          <a:p>
            <a:pPr marL="342900" lvl="8" indent="-342900">
              <a:buFont typeface="Arial"/>
              <a:buChar char="•"/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Arial"/>
            </a:endParaRP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65E0BF6E-BA3A-1E7B-5928-68FC9F500BCE}"/>
              </a:ext>
            </a:extLst>
          </p:cNvPr>
          <p:cNvSpPr txBox="1"/>
          <p:nvPr/>
        </p:nvSpPr>
        <p:spPr>
          <a:xfrm>
            <a:off x="531629" y="926274"/>
            <a:ext cx="7044451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3600" b="1" cap="all" dirty="0">
                <a:solidFill>
                  <a:srgbClr val="9F00FF"/>
                </a:solidFill>
                <a:latin typeface="Bookman Old Style"/>
              </a:rPr>
              <a:t>Команда проекта</a:t>
            </a:r>
            <a:endParaRPr lang="en-US" sz="3600" b="1" dirty="0">
              <a:solidFill>
                <a:srgbClr val="9F00FF"/>
              </a:solidFill>
              <a:latin typeface="Bookman Old Style"/>
            </a:endParaRPr>
          </a:p>
        </p:txBody>
      </p:sp>
      <p:grpSp>
        <p:nvGrpSpPr>
          <p:cNvPr id="17" name="Прямоугольник 16">
            <a:extLst>
              <a:ext uri="{FF2B5EF4-FFF2-40B4-BE49-F238E27FC236}">
                <a16:creationId xmlns:a16="http://schemas.microsoft.com/office/drawing/2014/main" id="{0564D20A-6B69-E2A7-E80E-35078CEF7BFD}"/>
              </a:ext>
            </a:extLst>
          </p:cNvPr>
          <p:cNvGrpSpPr/>
          <p:nvPr/>
        </p:nvGrpSpPr>
        <p:grpSpPr>
          <a:xfrm>
            <a:off x="-10633" y="6361790"/>
            <a:ext cx="542262" cy="506843"/>
            <a:chOff x="-1" y="0"/>
            <a:chExt cx="542260" cy="506841"/>
          </a:xfrm>
          <a:solidFill>
            <a:srgbClr val="FCAF17"/>
          </a:solidFill>
        </p:grpSpPr>
        <p:sp>
          <p:nvSpPr>
            <p:cNvPr id="18" name="Прямоугольник">
              <a:extLst>
                <a:ext uri="{FF2B5EF4-FFF2-40B4-BE49-F238E27FC236}">
                  <a16:creationId xmlns:a16="http://schemas.microsoft.com/office/drawing/2014/main" id="{A486F812-6C18-776F-FAA4-1A45F60F6099}"/>
                </a:ext>
              </a:extLst>
            </p:cNvPr>
            <p:cNvSpPr/>
            <p:nvPr/>
          </p:nvSpPr>
          <p:spPr>
            <a:xfrm>
              <a:off x="-1" y="0"/>
              <a:ext cx="542260" cy="50684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9" name="7">
              <a:extLst>
                <a:ext uri="{FF2B5EF4-FFF2-40B4-BE49-F238E27FC236}">
                  <a16:creationId xmlns:a16="http://schemas.microsoft.com/office/drawing/2014/main" id="{6212DBF9-B74B-00F8-4499-22F39F49FCD7}"/>
                </a:ext>
              </a:extLst>
            </p:cNvPr>
            <p:cNvSpPr txBox="1"/>
            <p:nvPr/>
          </p:nvSpPr>
          <p:spPr>
            <a:xfrm>
              <a:off x="37054" y="153867"/>
              <a:ext cx="468149" cy="19910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  <a:sym typeface="Gilroy-Bold"/>
                </a:defRPr>
              </a:lvl1pPr>
            </a:lstStyle>
            <a:p>
              <a:r>
                <a:rPr lang="ru-RU" dirty="0"/>
                <a:t>4</a:t>
              </a:r>
              <a:endParaRPr dirty="0"/>
            </a:p>
          </p:txBody>
        </p:sp>
      </p:grpSp>
      <p:pic>
        <p:nvPicPr>
          <p:cNvPr id="9" name="Рисунок 8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8C928E7C-CEFF-F1DB-EC87-B5A0A0DB1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96" y="1622475"/>
            <a:ext cx="7162799" cy="445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93033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901DFD4-BC88-BEC8-2442-9530B7354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58" y="0"/>
            <a:ext cx="12192000" cy="68580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4CAC815B-16BD-C06B-C8DE-386D9FCB03D9}"/>
              </a:ext>
            </a:extLst>
          </p:cNvPr>
          <p:cNvSpPr txBox="1"/>
          <p:nvPr/>
        </p:nvSpPr>
        <p:spPr>
          <a:xfrm>
            <a:off x="657438" y="345193"/>
            <a:ext cx="957210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1600" cap="all" dirty="0">
                <a:solidFill>
                  <a:schemeClr val="tx1"/>
                </a:solidFill>
              </a:rPr>
              <a:t>опрос</a:t>
            </a:r>
            <a:endParaRPr sz="1600" cap="all" dirty="0">
              <a:solidFill>
                <a:schemeClr val="tx1"/>
              </a:solidFill>
            </a:endParaRPr>
          </a:p>
        </p:txBody>
      </p:sp>
      <p:grpSp>
        <p:nvGrpSpPr>
          <p:cNvPr id="17" name="Прямоугольник 16">
            <a:extLst>
              <a:ext uri="{FF2B5EF4-FFF2-40B4-BE49-F238E27FC236}">
                <a16:creationId xmlns:a16="http://schemas.microsoft.com/office/drawing/2014/main" id="{0564D20A-6B69-E2A7-E80E-35078CEF7BFD}"/>
              </a:ext>
            </a:extLst>
          </p:cNvPr>
          <p:cNvGrpSpPr/>
          <p:nvPr/>
        </p:nvGrpSpPr>
        <p:grpSpPr>
          <a:xfrm>
            <a:off x="-10633" y="6361790"/>
            <a:ext cx="542262" cy="506843"/>
            <a:chOff x="-1" y="0"/>
            <a:chExt cx="542260" cy="506841"/>
          </a:xfrm>
          <a:solidFill>
            <a:srgbClr val="FCAF17"/>
          </a:solidFill>
        </p:grpSpPr>
        <p:sp>
          <p:nvSpPr>
            <p:cNvPr id="18" name="Прямоугольник">
              <a:extLst>
                <a:ext uri="{FF2B5EF4-FFF2-40B4-BE49-F238E27FC236}">
                  <a16:creationId xmlns:a16="http://schemas.microsoft.com/office/drawing/2014/main" id="{A486F812-6C18-776F-FAA4-1A45F60F6099}"/>
                </a:ext>
              </a:extLst>
            </p:cNvPr>
            <p:cNvSpPr/>
            <p:nvPr/>
          </p:nvSpPr>
          <p:spPr>
            <a:xfrm>
              <a:off x="-1" y="0"/>
              <a:ext cx="542260" cy="50684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9" name="7">
              <a:extLst>
                <a:ext uri="{FF2B5EF4-FFF2-40B4-BE49-F238E27FC236}">
                  <a16:creationId xmlns:a16="http://schemas.microsoft.com/office/drawing/2014/main" id="{6212DBF9-B74B-00F8-4499-22F39F49FCD7}"/>
                </a:ext>
              </a:extLst>
            </p:cNvPr>
            <p:cNvSpPr txBox="1"/>
            <p:nvPr/>
          </p:nvSpPr>
          <p:spPr>
            <a:xfrm>
              <a:off x="37054" y="153867"/>
              <a:ext cx="468149" cy="19910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  <a:sym typeface="Gilroy-Bold"/>
                </a:defRPr>
              </a:lvl1pPr>
            </a:lstStyle>
            <a:p>
              <a:r>
                <a:rPr lang="ru-RU" dirty="0"/>
                <a:t>5</a:t>
              </a:r>
              <a:endParaRPr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DF33A72-66FD-90C4-C033-23EF23E4F32D}"/>
              </a:ext>
            </a:extLst>
          </p:cNvPr>
          <p:cNvSpPr txBox="1"/>
          <p:nvPr/>
        </p:nvSpPr>
        <p:spPr>
          <a:xfrm>
            <a:off x="3118069" y="735725"/>
            <a:ext cx="5966373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9F00FF"/>
                </a:solidFill>
                <a:latin typeface="Bookman Old Style"/>
              </a:rPr>
              <a:t>РЕЗУЛЬТАТЫ ОПРОСА</a:t>
            </a:r>
            <a:endParaRPr lang="en-US" sz="3600" b="1" i="0" u="none" strike="noStrike" cap="none" spc="0" normalizeH="0" baseline="0" dirty="0">
              <a:ln>
                <a:noFill/>
              </a:ln>
              <a:solidFill>
                <a:srgbClr val="9F00FF"/>
              </a:solidFill>
              <a:effectLst/>
              <a:uFillTx/>
              <a:latin typeface="Bookman Old Style"/>
              <a:ea typeface="+mn-ea"/>
              <a:cs typeface="+mn-cs"/>
            </a:endParaRPr>
          </a:p>
        </p:txBody>
      </p:sp>
      <p:sp>
        <p:nvSpPr>
          <p:cNvPr id="2" name="AutoShape 2">
            <a:extLst>
              <a:ext uri="{FF2B5EF4-FFF2-40B4-BE49-F238E27FC236}">
                <a16:creationId xmlns:a16="http://schemas.microsoft.com/office/drawing/2014/main" id="{12777EB5-BDEF-4172-9BB2-3932D693E2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3818709" cy="381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FDE4758C-3E5C-44A8-B80B-C0EEE95989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" name="Рисунок 14" descr="Изображение выглядит как диаграмма, круговая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7D3D3F8A-95D1-7833-411A-124399A30D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2" y="1382052"/>
            <a:ext cx="5559535" cy="2336567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иаграмма, круговая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03E2CA2D-B47C-2043-3D2E-1C98F0B576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137" y="1391822"/>
            <a:ext cx="5969841" cy="232679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диаграмма, круговая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271F6D1D-19B5-BF95-7230-8E9110C417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70" y="3657294"/>
            <a:ext cx="6047997" cy="256125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диаграмма, круговая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BAFC6288-FD6A-EC2B-1F84-1141AC9B0C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8785" y="3559602"/>
            <a:ext cx="6233611" cy="265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20273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901DFD4-BC88-BEC8-2442-9530B7354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045" y="0"/>
            <a:ext cx="12192000" cy="68580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4CAC815B-16BD-C06B-C8DE-386D9FCB03D9}"/>
              </a:ext>
            </a:extLst>
          </p:cNvPr>
          <p:cNvSpPr txBox="1"/>
          <p:nvPr/>
        </p:nvSpPr>
        <p:spPr>
          <a:xfrm>
            <a:off x="648679" y="345193"/>
            <a:ext cx="869624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1600" cap="all" dirty="0">
                <a:solidFill>
                  <a:schemeClr val="tx1"/>
                </a:solidFill>
              </a:rPr>
              <a:t>опрос</a:t>
            </a:r>
            <a:endParaRPr sz="1600" cap="all" dirty="0">
              <a:solidFill>
                <a:schemeClr val="tx1"/>
              </a:solidFill>
            </a:endParaRPr>
          </a:p>
        </p:txBody>
      </p:sp>
      <p:grpSp>
        <p:nvGrpSpPr>
          <p:cNvPr id="17" name="Прямоугольник 16">
            <a:extLst>
              <a:ext uri="{FF2B5EF4-FFF2-40B4-BE49-F238E27FC236}">
                <a16:creationId xmlns:a16="http://schemas.microsoft.com/office/drawing/2014/main" id="{0564D20A-6B69-E2A7-E80E-35078CEF7BFD}"/>
              </a:ext>
            </a:extLst>
          </p:cNvPr>
          <p:cNvGrpSpPr/>
          <p:nvPr/>
        </p:nvGrpSpPr>
        <p:grpSpPr>
          <a:xfrm>
            <a:off x="-10633" y="6361790"/>
            <a:ext cx="542262" cy="506843"/>
            <a:chOff x="-1" y="0"/>
            <a:chExt cx="542260" cy="506841"/>
          </a:xfrm>
          <a:solidFill>
            <a:srgbClr val="FCAF17"/>
          </a:solidFill>
        </p:grpSpPr>
        <p:sp>
          <p:nvSpPr>
            <p:cNvPr id="18" name="Прямоугольник">
              <a:extLst>
                <a:ext uri="{FF2B5EF4-FFF2-40B4-BE49-F238E27FC236}">
                  <a16:creationId xmlns:a16="http://schemas.microsoft.com/office/drawing/2014/main" id="{A486F812-6C18-776F-FAA4-1A45F60F6099}"/>
                </a:ext>
              </a:extLst>
            </p:cNvPr>
            <p:cNvSpPr/>
            <p:nvPr/>
          </p:nvSpPr>
          <p:spPr>
            <a:xfrm>
              <a:off x="-1" y="0"/>
              <a:ext cx="542260" cy="50684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9" name="7">
              <a:extLst>
                <a:ext uri="{FF2B5EF4-FFF2-40B4-BE49-F238E27FC236}">
                  <a16:creationId xmlns:a16="http://schemas.microsoft.com/office/drawing/2014/main" id="{6212DBF9-B74B-00F8-4499-22F39F49FCD7}"/>
                </a:ext>
              </a:extLst>
            </p:cNvPr>
            <p:cNvSpPr txBox="1"/>
            <p:nvPr/>
          </p:nvSpPr>
          <p:spPr>
            <a:xfrm>
              <a:off x="37054" y="153867"/>
              <a:ext cx="468149" cy="19910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  <a:sym typeface="Gilroy-Bold"/>
                </a:defRPr>
              </a:lvl1pPr>
            </a:lstStyle>
            <a:p>
              <a:r>
                <a:rPr lang="ru-RU" dirty="0"/>
                <a:t>6</a:t>
              </a:r>
              <a:endParaRPr dirty="0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B2ECFB4-90B4-B521-D212-52A39B841002}"/>
              </a:ext>
            </a:extLst>
          </p:cNvPr>
          <p:cNvSpPr txBox="1"/>
          <p:nvPr/>
        </p:nvSpPr>
        <p:spPr>
          <a:xfrm>
            <a:off x="3258206" y="700688"/>
            <a:ext cx="5677338" cy="646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rgbClr val="9F00FF"/>
                </a:solidFill>
                <a:latin typeface="Bookman Old Style"/>
              </a:rPr>
              <a:t>РЕЗУЛЬТАТЫ ОПРОСА</a:t>
            </a:r>
            <a:endParaRPr kumimoji="0" lang="en-US" sz="3600" b="1" i="0" u="none" strike="noStrike" cap="none" spc="0" normalizeH="0" baseline="0" dirty="0">
              <a:ln>
                <a:noFill/>
              </a:ln>
              <a:solidFill>
                <a:srgbClr val="9F00FF"/>
              </a:solidFill>
              <a:effectLst/>
              <a:uFillTx/>
              <a:latin typeface="Bookman Old Style"/>
              <a:ea typeface="+mn-ea"/>
              <a:cs typeface="+mn-cs"/>
              <a:sym typeface="Helvetica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8B09B17-CCE9-4A48-B359-68D4799B80B7}"/>
              </a:ext>
            </a:extLst>
          </p:cNvPr>
          <p:cNvSpPr/>
          <p:nvPr/>
        </p:nvSpPr>
        <p:spPr>
          <a:xfrm>
            <a:off x="148045" y="1347015"/>
            <a:ext cx="73761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cs typeface="Calibri"/>
                <a:hlinkClick r:id="rId3"/>
              </a:rPr>
              <a:t>https://docs.google.com/forms/d/1MGRyx-OnmKKOUG3h81Ax47tW3KfmVXWIYEGHs8js8RA/viewform?edit_requested=true</a:t>
            </a:r>
            <a:endParaRPr lang="ru-RU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54E6AB-B1BE-4733-B023-5B72E6026110}"/>
              </a:ext>
            </a:extLst>
          </p:cNvPr>
          <p:cNvSpPr txBox="1"/>
          <p:nvPr/>
        </p:nvSpPr>
        <p:spPr>
          <a:xfrm flipH="1">
            <a:off x="148045" y="2417433"/>
            <a:ext cx="10509830" cy="35194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457200" lvl="8" indent="-457200">
              <a:buFont typeface="Arial"/>
              <a:buChar char="•"/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sz="1700" b="1" dirty="0">
                <a:solidFill>
                  <a:srgbClr val="9F00FF"/>
                </a:solidFill>
                <a:latin typeface="Arial"/>
                <a:ea typeface="+mn-lt"/>
                <a:cs typeface="+mn-lt"/>
              </a:rPr>
              <a:t>50%-Людей готовы прямо сейчас воспользоваться нашим предложением для съема жилья.</a:t>
            </a:r>
            <a:endParaRPr lang="en-US" sz="1700" b="1" dirty="0">
              <a:solidFill>
                <a:srgbClr val="9F00FF"/>
              </a:solidFill>
            </a:endParaRPr>
          </a:p>
          <a:p>
            <a:pPr lvl="8"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endParaRPr lang="ru-RU" sz="1700" b="1" dirty="0">
              <a:solidFill>
                <a:srgbClr val="1B1B1B"/>
              </a:solidFill>
              <a:latin typeface="Gilroy-Light"/>
              <a:ea typeface="+mn-lt"/>
              <a:cs typeface="+mn-lt"/>
            </a:endParaRPr>
          </a:p>
          <a:p>
            <a:pPr marL="342900" lvl="8" indent="-342900">
              <a:buFont typeface="Arial"/>
              <a:buChar char="•"/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sz="1700" b="1" dirty="0">
                <a:solidFill>
                  <a:srgbClr val="9F00FF"/>
                </a:solidFill>
                <a:latin typeface="Arial"/>
                <a:ea typeface="+mn-lt"/>
                <a:cs typeface="+mn-lt"/>
              </a:rPr>
              <a:t>  87%-Людей не готовы жить с сожителям</a:t>
            </a:r>
            <a:endParaRPr lang="ru-RU" sz="1700" dirty="0">
              <a:solidFill>
                <a:srgbClr val="1B1B1B"/>
              </a:solidFill>
              <a:latin typeface="Gilroy-Light"/>
              <a:ea typeface="+mn-lt"/>
              <a:cs typeface="+mn-lt"/>
            </a:endParaRPr>
          </a:p>
          <a:p>
            <a:pPr lvl="8"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endParaRPr lang="ru-RU" sz="1700" b="1" dirty="0">
              <a:solidFill>
                <a:srgbClr val="1B1B1B"/>
              </a:solidFill>
              <a:latin typeface="Gilroy-Light"/>
              <a:ea typeface="+mn-lt"/>
              <a:cs typeface="+mn-lt"/>
            </a:endParaRPr>
          </a:p>
          <a:p>
            <a:pPr marL="342900" lvl="8" indent="-342900">
              <a:buFont typeface="Arial"/>
              <a:buChar char="•"/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sz="1700" b="1" dirty="0">
                <a:solidFill>
                  <a:srgbClr val="9F00FF"/>
                </a:solidFill>
                <a:latin typeface="Arial"/>
                <a:ea typeface="+mn-lt"/>
                <a:cs typeface="+mn-lt"/>
              </a:rPr>
              <a:t>  60%-Людей не имеют собственного </a:t>
            </a:r>
            <a:r>
              <a:rPr lang="ru-RU" sz="1700" b="1" dirty="0" err="1">
                <a:solidFill>
                  <a:srgbClr val="9F00FF"/>
                </a:solidFill>
                <a:latin typeface="Arial"/>
                <a:ea typeface="+mn-lt"/>
                <a:cs typeface="+mn-lt"/>
              </a:rPr>
              <a:t>дохода,что</a:t>
            </a:r>
            <a:r>
              <a:rPr lang="ru-RU" sz="1700" b="1" dirty="0">
                <a:solidFill>
                  <a:srgbClr val="9F00FF"/>
                </a:solidFill>
                <a:latin typeface="Arial"/>
                <a:ea typeface="+mn-lt"/>
                <a:cs typeface="+mn-lt"/>
              </a:rPr>
              <a:t> не позволяет сейчас воспользоваться нашими услугами(следовательно спрос падает)</a:t>
            </a:r>
          </a:p>
          <a:p>
            <a:pPr marL="342900" lvl="8" indent="-342900">
              <a:buFont typeface="Arial"/>
              <a:buChar char="•"/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endParaRPr lang="ru-RU" sz="1700" b="1" dirty="0">
              <a:solidFill>
                <a:srgbClr val="9F00FF"/>
              </a:solidFill>
              <a:latin typeface="Arial"/>
              <a:ea typeface="+mn-lt"/>
              <a:cs typeface="+mn-lt"/>
            </a:endParaRPr>
          </a:p>
          <a:p>
            <a:pPr marL="342900" lvl="8" indent="-342900">
              <a:buFont typeface="Arial"/>
              <a:buChar char="•"/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endParaRPr lang="ru-RU" sz="1700" b="1" dirty="0">
              <a:solidFill>
                <a:srgbClr val="9F00FF"/>
              </a:solidFill>
              <a:latin typeface="Arial"/>
              <a:ea typeface="+mn-lt"/>
              <a:cs typeface="+mn-lt"/>
            </a:endParaRPr>
          </a:p>
          <a:p>
            <a:pPr marL="342900" lvl="8" indent="-342900">
              <a:buFont typeface="Arial"/>
              <a:buChar char="•"/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r>
              <a:rPr lang="ru-RU" sz="1700" b="1" dirty="0">
                <a:solidFill>
                  <a:srgbClr val="9F00FF"/>
                </a:solidFill>
                <a:latin typeface="Arial"/>
                <a:ea typeface="+mn-lt"/>
                <a:cs typeface="+mn-lt"/>
              </a:rPr>
              <a:t>На данный момент мы </a:t>
            </a:r>
            <a:r>
              <a:rPr lang="ru-RU" sz="1700" b="1" dirty="0" err="1">
                <a:solidFill>
                  <a:srgbClr val="9F00FF"/>
                </a:solidFill>
                <a:latin typeface="Arial"/>
                <a:ea typeface="+mn-lt"/>
                <a:cs typeface="+mn-lt"/>
              </a:rPr>
              <a:t>имеем,определенный</a:t>
            </a:r>
            <a:r>
              <a:rPr lang="ru-RU" sz="1700" b="1" dirty="0">
                <a:solidFill>
                  <a:srgbClr val="9F00FF"/>
                </a:solidFill>
                <a:latin typeface="Arial"/>
                <a:ea typeface="+mn-lt"/>
                <a:cs typeface="+mn-lt"/>
              </a:rPr>
              <a:t> процент людей(50%)готовые прямо сейчас воспользоваться нашими услугами.</a:t>
            </a:r>
            <a:r>
              <a:rPr lang="ru-RU" b="1" noProof="1">
                <a:solidFill>
                  <a:schemeClr val="bg1"/>
                </a:solidFill>
              </a:rPr>
              <a:t> </a:t>
            </a:r>
            <a:r>
              <a:rPr lang="ru-RU" b="1" noProof="1">
                <a:solidFill>
                  <a:srgbClr val="9F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Бот должен находить оптимальное жилое место для потребителя относительно интересующих его характеристик </a:t>
            </a:r>
          </a:p>
          <a:p>
            <a:pPr marL="342900" lvl="8" indent="-342900">
              <a:buFont typeface="Arial"/>
              <a:buChar char="•"/>
              <a:defRPr sz="1600">
                <a:solidFill>
                  <a:srgbClr val="1B1B1B"/>
                </a:solidFill>
                <a:latin typeface="Gilroy-Light"/>
                <a:ea typeface="Gilroy-Light"/>
                <a:cs typeface="Gilroy-Light"/>
                <a:sym typeface="Gilroy-Light"/>
              </a:defRPr>
            </a:pPr>
            <a:endParaRPr lang="ru-RU" sz="1700" b="1" dirty="0">
              <a:solidFill>
                <a:srgbClr val="9F00FF"/>
              </a:solidFill>
              <a:latin typeface="Arial"/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0598147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901DFD4-BC88-BEC8-2442-9530B7354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4CAC815B-16BD-C06B-C8DE-386D9FCB03D9}"/>
              </a:ext>
            </a:extLst>
          </p:cNvPr>
          <p:cNvSpPr txBox="1"/>
          <p:nvPr/>
        </p:nvSpPr>
        <p:spPr>
          <a:xfrm>
            <a:off x="657438" y="362709"/>
            <a:ext cx="2630107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endParaRPr lang="ru-RU" sz="1600" cap="all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65E0BF6E-BA3A-1E7B-5928-68FC9F500BCE}"/>
              </a:ext>
            </a:extLst>
          </p:cNvPr>
          <p:cNvSpPr txBox="1"/>
          <p:nvPr/>
        </p:nvSpPr>
        <p:spPr>
          <a:xfrm>
            <a:off x="480862" y="1112412"/>
            <a:ext cx="7508658" cy="1754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3600" b="1" cap="all" dirty="0">
                <a:solidFill>
                  <a:srgbClr val="9F00FF"/>
                </a:solidFill>
                <a:latin typeface="Bookman Old Style"/>
              </a:rPr>
              <a:t>Характеристический портрет потребителя</a:t>
            </a:r>
            <a:endParaRPr lang="en-US" sz="3600" b="1">
              <a:solidFill>
                <a:srgbClr val="9F00FF"/>
              </a:solidFill>
              <a:latin typeface="Bookman Old Style"/>
            </a:endParaRPr>
          </a:p>
          <a:p>
            <a:pPr algn="l"/>
            <a:endParaRPr sz="3600" dirty="0">
              <a:solidFill>
                <a:srgbClr val="9F00FF"/>
              </a:solidFill>
            </a:endParaRPr>
          </a:p>
        </p:txBody>
      </p:sp>
      <p:grpSp>
        <p:nvGrpSpPr>
          <p:cNvPr id="17" name="Прямоугольник 16">
            <a:extLst>
              <a:ext uri="{FF2B5EF4-FFF2-40B4-BE49-F238E27FC236}">
                <a16:creationId xmlns:a16="http://schemas.microsoft.com/office/drawing/2014/main" id="{0564D20A-6B69-E2A7-E80E-35078CEF7BFD}"/>
              </a:ext>
            </a:extLst>
          </p:cNvPr>
          <p:cNvGrpSpPr/>
          <p:nvPr/>
        </p:nvGrpSpPr>
        <p:grpSpPr>
          <a:xfrm>
            <a:off x="-10633" y="6361790"/>
            <a:ext cx="542262" cy="506843"/>
            <a:chOff x="-1" y="0"/>
            <a:chExt cx="542260" cy="506841"/>
          </a:xfrm>
          <a:solidFill>
            <a:srgbClr val="FCAF17"/>
          </a:solidFill>
        </p:grpSpPr>
        <p:sp>
          <p:nvSpPr>
            <p:cNvPr id="18" name="Прямоугольник">
              <a:extLst>
                <a:ext uri="{FF2B5EF4-FFF2-40B4-BE49-F238E27FC236}">
                  <a16:creationId xmlns:a16="http://schemas.microsoft.com/office/drawing/2014/main" id="{A486F812-6C18-776F-FAA4-1A45F60F6099}"/>
                </a:ext>
              </a:extLst>
            </p:cNvPr>
            <p:cNvSpPr/>
            <p:nvPr/>
          </p:nvSpPr>
          <p:spPr>
            <a:xfrm>
              <a:off x="-1" y="0"/>
              <a:ext cx="542260" cy="50684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9" name="7">
              <a:extLst>
                <a:ext uri="{FF2B5EF4-FFF2-40B4-BE49-F238E27FC236}">
                  <a16:creationId xmlns:a16="http://schemas.microsoft.com/office/drawing/2014/main" id="{6212DBF9-B74B-00F8-4499-22F39F49FCD7}"/>
                </a:ext>
              </a:extLst>
            </p:cNvPr>
            <p:cNvSpPr txBox="1"/>
            <p:nvPr/>
          </p:nvSpPr>
          <p:spPr>
            <a:xfrm>
              <a:off x="37054" y="153867"/>
              <a:ext cx="468149" cy="19910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  <a:sym typeface="Gilroy-Bold"/>
                </a:defRPr>
              </a:lvl1pPr>
            </a:lstStyle>
            <a:p>
              <a:r>
                <a:rPr lang="ru-RU" dirty="0"/>
                <a:t>7</a:t>
              </a:r>
              <a:endParaRPr lang="en-US" dirty="0"/>
            </a:p>
          </p:txBody>
        </p:sp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90E2C0-9BE0-4B71-B555-C7841698A5C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14"/>
          <a:stretch/>
        </p:blipFill>
        <p:spPr>
          <a:xfrm>
            <a:off x="2140887" y="2430555"/>
            <a:ext cx="7949873" cy="27245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3CFE8E3-850F-4F99-9CE1-BF70D32AF8DE}"/>
              </a:ext>
            </a:extLst>
          </p:cNvPr>
          <p:cNvSpPr txBox="1"/>
          <p:nvPr/>
        </p:nvSpPr>
        <p:spPr>
          <a:xfrm>
            <a:off x="2795451" y="5112625"/>
            <a:ext cx="9849394" cy="369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Студенты колледжей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Helvetica"/>
              </a:rPr>
              <a:t>/</a:t>
            </a:r>
            <a:r>
              <a:rPr lang="ru-RU" dirty="0"/>
              <a:t>ВУЗов (25 </a:t>
            </a:r>
            <a:r>
              <a:rPr lang="ru-RU" dirty="0" err="1"/>
              <a:t>лет,с</a:t>
            </a:r>
            <a:r>
              <a:rPr lang="ru-RU" dirty="0"/>
              <a:t> собственным доходом)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76005307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901DFD4-BC88-BEC8-2442-9530B7354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4CAC815B-16BD-C06B-C8DE-386D9FCB03D9}"/>
              </a:ext>
            </a:extLst>
          </p:cNvPr>
          <p:cNvSpPr txBox="1"/>
          <p:nvPr/>
        </p:nvSpPr>
        <p:spPr>
          <a:xfrm>
            <a:off x="666196" y="353951"/>
            <a:ext cx="6518934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1600" cap="all" dirty="0">
                <a:solidFill>
                  <a:schemeClr val="tx1"/>
                </a:solidFill>
                <a:latin typeface="Arial"/>
              </a:rPr>
              <a:t>о продукте</a:t>
            </a:r>
            <a:endParaRPr sz="1600" cap="all" dirty="0">
              <a:solidFill>
                <a:schemeClr val="tx1"/>
              </a:solidFill>
              <a:latin typeface="Arial"/>
            </a:endParaRPr>
          </a:p>
        </p:txBody>
      </p:sp>
      <p:sp>
        <p:nvSpPr>
          <p:cNvPr id="4" name="Текст 2">
            <a:extLst>
              <a:ext uri="{FF2B5EF4-FFF2-40B4-BE49-F238E27FC236}">
                <a16:creationId xmlns:a16="http://schemas.microsoft.com/office/drawing/2014/main" id="{C6B68C62-35A5-0EB2-1E14-760A4057FE5C}"/>
              </a:ext>
            </a:extLst>
          </p:cNvPr>
          <p:cNvSpPr txBox="1"/>
          <p:nvPr/>
        </p:nvSpPr>
        <p:spPr>
          <a:xfrm>
            <a:off x="556600" y="2689145"/>
            <a:ext cx="8896133" cy="26437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t">
            <a:sp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noProof="1">
                <a:solidFill>
                  <a:schemeClr val="tx1"/>
                </a:solidFill>
              </a:rPr>
              <a:t>Бот должен находить максимально подходящего человека для совместного пользования арендным жильем </a:t>
            </a:r>
            <a:endParaRPr lang="ru-RU" b="1" noProof="1">
              <a:solidFill>
                <a:schemeClr val="tx1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b="1" noProof="1">
              <a:solidFill>
                <a:schemeClr val="tx1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noProof="1">
                <a:solidFill>
                  <a:schemeClr val="tx1"/>
                </a:solidFill>
              </a:rPr>
              <a:t>Бот должен находить оптимальное жилое место для потребителя относительно интересующих его характеристик 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b="1" noProof="1">
              <a:solidFill>
                <a:schemeClr val="tx1"/>
              </a:solidFill>
              <a:cs typeface="Calibri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b="1" noProof="1">
                <a:solidFill>
                  <a:schemeClr val="tx1"/>
                </a:solidFill>
                <a:cs typeface="Calibri"/>
              </a:rPr>
              <a:t>Бот должен подходить для </a:t>
            </a:r>
            <a:r>
              <a:rPr lang="ru-RU" b="1" noProof="1">
                <a:solidFill>
                  <a:schemeClr val="tx1"/>
                </a:solidFill>
                <a:cs typeface="Times New Roman"/>
              </a:rPr>
              <a:t>студентов возрастной группы 22-27 лет. Готовые снимать жилье. Аванс заплатить сразу готовы чуть больше половины опрошенных. </a:t>
            </a:r>
            <a:endParaRPr lang="ru-RU" b="1" noProof="1">
              <a:solidFill>
                <a:schemeClr val="tx1"/>
              </a:solidFill>
              <a:cs typeface="Calibri"/>
            </a:endParaRP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65E0BF6E-BA3A-1E7B-5928-68FC9F500BCE}"/>
              </a:ext>
            </a:extLst>
          </p:cNvPr>
          <p:cNvSpPr txBox="1"/>
          <p:nvPr/>
        </p:nvSpPr>
        <p:spPr>
          <a:xfrm>
            <a:off x="559690" y="1420065"/>
            <a:ext cx="8183071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3600" b="1" cap="all" dirty="0">
                <a:solidFill>
                  <a:srgbClr val="9F00FF"/>
                </a:solidFill>
                <a:latin typeface="Bookman Old Style"/>
              </a:rPr>
              <a:t>Идеальный образ продукта</a:t>
            </a:r>
            <a:endParaRPr lang="en-US" sz="3600" b="1" dirty="0">
              <a:solidFill>
                <a:srgbClr val="9F00FF"/>
              </a:solidFill>
              <a:latin typeface="Bookman Old Style"/>
            </a:endParaRPr>
          </a:p>
          <a:p>
            <a:pPr algn="l"/>
            <a:endParaRPr sz="3600" dirty="0"/>
          </a:p>
        </p:txBody>
      </p:sp>
      <p:grpSp>
        <p:nvGrpSpPr>
          <p:cNvPr id="17" name="Прямоугольник 16">
            <a:extLst>
              <a:ext uri="{FF2B5EF4-FFF2-40B4-BE49-F238E27FC236}">
                <a16:creationId xmlns:a16="http://schemas.microsoft.com/office/drawing/2014/main" id="{0564D20A-6B69-E2A7-E80E-35078CEF7BFD}"/>
              </a:ext>
            </a:extLst>
          </p:cNvPr>
          <p:cNvGrpSpPr/>
          <p:nvPr/>
        </p:nvGrpSpPr>
        <p:grpSpPr>
          <a:xfrm>
            <a:off x="-10633" y="6361790"/>
            <a:ext cx="542262" cy="506843"/>
            <a:chOff x="-1" y="0"/>
            <a:chExt cx="542260" cy="506841"/>
          </a:xfrm>
          <a:solidFill>
            <a:srgbClr val="FCAF17"/>
          </a:solidFill>
        </p:grpSpPr>
        <p:sp>
          <p:nvSpPr>
            <p:cNvPr id="18" name="Прямоугольник">
              <a:extLst>
                <a:ext uri="{FF2B5EF4-FFF2-40B4-BE49-F238E27FC236}">
                  <a16:creationId xmlns:a16="http://schemas.microsoft.com/office/drawing/2014/main" id="{A486F812-6C18-776F-FAA4-1A45F60F6099}"/>
                </a:ext>
              </a:extLst>
            </p:cNvPr>
            <p:cNvSpPr/>
            <p:nvPr/>
          </p:nvSpPr>
          <p:spPr>
            <a:xfrm>
              <a:off x="-1" y="0"/>
              <a:ext cx="542260" cy="50684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9" name="7">
              <a:extLst>
                <a:ext uri="{FF2B5EF4-FFF2-40B4-BE49-F238E27FC236}">
                  <a16:creationId xmlns:a16="http://schemas.microsoft.com/office/drawing/2014/main" id="{6212DBF9-B74B-00F8-4499-22F39F49FCD7}"/>
                </a:ext>
              </a:extLst>
            </p:cNvPr>
            <p:cNvSpPr txBox="1"/>
            <p:nvPr/>
          </p:nvSpPr>
          <p:spPr>
            <a:xfrm>
              <a:off x="37054" y="153867"/>
              <a:ext cx="468149" cy="19910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  <a:sym typeface="Gilroy-Bold"/>
                </a:defRPr>
              </a:lvl1pPr>
            </a:lstStyle>
            <a:p>
              <a:r>
                <a:rPr lang="ru-RU" dirty="0"/>
                <a:t>8</a:t>
              </a: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3501954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901DFD4-BC88-BEC8-2442-9530B73541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4CAC815B-16BD-C06B-C8DE-386D9FCB03D9}"/>
              </a:ext>
            </a:extLst>
          </p:cNvPr>
          <p:cNvSpPr txBox="1"/>
          <p:nvPr/>
        </p:nvSpPr>
        <p:spPr>
          <a:xfrm>
            <a:off x="683714" y="353951"/>
            <a:ext cx="6518934" cy="3385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1600" cap="all" dirty="0" err="1">
                <a:solidFill>
                  <a:schemeClr val="tx1"/>
                </a:solidFill>
              </a:rPr>
              <a:t>сдр</a:t>
            </a:r>
            <a:endParaRPr sz="1600" cap="all" dirty="0" err="1">
              <a:solidFill>
                <a:schemeClr val="tx1"/>
              </a:solidFill>
            </a:endParaRPr>
          </a:p>
        </p:txBody>
      </p:sp>
      <p:sp>
        <p:nvSpPr>
          <p:cNvPr id="12" name="Текст 2">
            <a:extLst>
              <a:ext uri="{FF2B5EF4-FFF2-40B4-BE49-F238E27FC236}">
                <a16:creationId xmlns:a16="http://schemas.microsoft.com/office/drawing/2014/main" id="{65E0BF6E-BA3A-1E7B-5928-68FC9F500BCE}"/>
              </a:ext>
            </a:extLst>
          </p:cNvPr>
          <p:cNvSpPr txBox="1"/>
          <p:nvPr/>
        </p:nvSpPr>
        <p:spPr>
          <a:xfrm>
            <a:off x="489839" y="846369"/>
            <a:ext cx="1202452" cy="12003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 anchor="ctr">
            <a:spAutoFit/>
          </a:bodyPr>
          <a:lstStyle>
            <a:lvl1pPr algn="ctr">
              <a:defRPr sz="4800">
                <a:solidFill>
                  <a:srgbClr val="8F00FF"/>
                </a:solidFill>
                <a:latin typeface="Gilroy-ExtraBold"/>
                <a:ea typeface="Gilroy-ExtraBold"/>
                <a:cs typeface="Gilroy-ExtraBold"/>
                <a:sym typeface="Gilroy-ExtraBold"/>
              </a:defRPr>
            </a:lvl1pPr>
          </a:lstStyle>
          <a:p>
            <a:pPr algn="l"/>
            <a:r>
              <a:rPr lang="ru-RU" sz="3600" b="1" cap="all" dirty="0" err="1">
                <a:solidFill>
                  <a:srgbClr val="9F00FF"/>
                </a:solidFill>
                <a:latin typeface="Bookman Old Style"/>
              </a:rPr>
              <a:t>сдр</a:t>
            </a:r>
            <a:endParaRPr lang="en-US" dirty="0">
              <a:solidFill>
                <a:srgbClr val="9F00FF"/>
              </a:solidFill>
            </a:endParaRPr>
          </a:p>
          <a:p>
            <a:pPr algn="l"/>
            <a:endParaRPr sz="3600" dirty="0"/>
          </a:p>
        </p:txBody>
      </p:sp>
      <p:grpSp>
        <p:nvGrpSpPr>
          <p:cNvPr id="17" name="Прямоугольник 16">
            <a:extLst>
              <a:ext uri="{FF2B5EF4-FFF2-40B4-BE49-F238E27FC236}">
                <a16:creationId xmlns:a16="http://schemas.microsoft.com/office/drawing/2014/main" id="{0564D20A-6B69-E2A7-E80E-35078CEF7BFD}"/>
              </a:ext>
            </a:extLst>
          </p:cNvPr>
          <p:cNvGrpSpPr/>
          <p:nvPr/>
        </p:nvGrpSpPr>
        <p:grpSpPr>
          <a:xfrm>
            <a:off x="-10633" y="6361790"/>
            <a:ext cx="542262" cy="506843"/>
            <a:chOff x="-1" y="0"/>
            <a:chExt cx="542260" cy="506841"/>
          </a:xfrm>
          <a:solidFill>
            <a:srgbClr val="FCAF17"/>
          </a:solidFill>
        </p:grpSpPr>
        <p:sp>
          <p:nvSpPr>
            <p:cNvPr id="18" name="Прямоугольник">
              <a:extLst>
                <a:ext uri="{FF2B5EF4-FFF2-40B4-BE49-F238E27FC236}">
                  <a16:creationId xmlns:a16="http://schemas.microsoft.com/office/drawing/2014/main" id="{A486F812-6C18-776F-FAA4-1A45F60F6099}"/>
                </a:ext>
              </a:extLst>
            </p:cNvPr>
            <p:cNvSpPr/>
            <p:nvPr/>
          </p:nvSpPr>
          <p:spPr>
            <a:xfrm>
              <a:off x="-1" y="0"/>
              <a:ext cx="542260" cy="506841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Calibri"/>
                </a:defRPr>
              </a:pPr>
              <a:endParaRPr/>
            </a:p>
          </p:txBody>
        </p:sp>
        <p:sp>
          <p:nvSpPr>
            <p:cNvPr id="19" name="7">
              <a:extLst>
                <a:ext uri="{FF2B5EF4-FFF2-40B4-BE49-F238E27FC236}">
                  <a16:creationId xmlns:a16="http://schemas.microsoft.com/office/drawing/2014/main" id="{6212DBF9-B74B-00F8-4499-22F39F49FCD7}"/>
                </a:ext>
              </a:extLst>
            </p:cNvPr>
            <p:cNvSpPr txBox="1"/>
            <p:nvPr/>
          </p:nvSpPr>
          <p:spPr>
            <a:xfrm>
              <a:off x="37054" y="153867"/>
              <a:ext cx="468149" cy="199103"/>
            </a:xfrm>
            <a:prstGeom prst="rect">
              <a:avLst/>
            </a:prstGeom>
            <a:grp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1200">
                  <a:solidFill>
                    <a:srgbClr val="FFFFFF"/>
                  </a:solidFill>
                  <a:latin typeface="Gilroy-Bold"/>
                  <a:ea typeface="Gilroy-Bold"/>
                  <a:cs typeface="Gilroy-Bold"/>
                  <a:sym typeface="Gilroy-Bold"/>
                </a:defRPr>
              </a:lvl1pPr>
            </a:lstStyle>
            <a:p>
              <a:r>
                <a:rPr lang="ru-RU" dirty="0"/>
                <a:t>9</a:t>
              </a:r>
              <a:endParaRPr dirty="0"/>
            </a:p>
          </p:txBody>
        </p:sp>
      </p:grpSp>
      <p:pic>
        <p:nvPicPr>
          <p:cNvPr id="9" name="Рисунок 8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9B73440D-4B16-8FF8-C393-D647A1318A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181" y="182513"/>
            <a:ext cx="4203110" cy="6117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94409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3486</TotalTime>
  <Words>483</Words>
  <Application>Microsoft Office PowerPoint</Application>
  <PresentationFormat>Широкоэкранный</PresentationFormat>
  <Paragraphs>100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Бокарева</dc:creator>
  <cp:lastModifiedBy>Жуть</cp:lastModifiedBy>
  <cp:revision>572</cp:revision>
  <dcterms:modified xsi:type="dcterms:W3CDTF">2023-06-23T08:38:52Z</dcterms:modified>
</cp:coreProperties>
</file>