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308" r:id="rId3"/>
    <p:sldId id="266" r:id="rId4"/>
    <p:sldId id="270" r:id="rId5"/>
    <p:sldId id="258" r:id="rId6"/>
    <p:sldId id="259" r:id="rId7"/>
    <p:sldId id="273" r:id="rId8"/>
    <p:sldId id="261" r:id="rId9"/>
    <p:sldId id="276" r:id="rId10"/>
    <p:sldId id="277" r:id="rId11"/>
    <p:sldId id="294" r:id="rId12"/>
    <p:sldId id="307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6lFpuDE7mVLaFOw4vyhahVBLP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9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510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992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00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084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0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3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54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42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28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687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847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7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13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11248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Слайд think-cell" r:id="rId13" imgW="592" imgH="595" progId="TCLayout.ActiveDocument.1">
                  <p:embed/>
                </p:oleObj>
              </mc:Choice>
              <mc:Fallback>
                <p:oleObj name="Слайд think-cell" r:id="rId1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Слайд think-cell" r:id="rId10" imgW="592" imgH="595" progId="TCLayout.ActiveDocument.1">
                  <p:embed/>
                </p:oleObj>
              </mc:Choice>
              <mc:Fallback>
                <p:oleObj name="Слайд think-cell" r:id="rId10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222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6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51800" y="0"/>
            <a:ext cx="4140200" cy="6858000"/>
          </a:xfrm>
          <a:prstGeom prst="rect">
            <a:avLst/>
          </a:prstGeom>
          <a:solidFill>
            <a:srgbClr val="EA630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1845" r="7385"/>
          <a:stretch>
            <a:fillRect/>
          </a:stretch>
        </p:blipFill>
        <p:spPr>
          <a:xfrm>
            <a:off x="8051800" y="3440658"/>
            <a:ext cx="4140200" cy="34173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11200" y="2924734"/>
            <a:ext cx="69850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ct val="50720"/>
            </a:pPr>
            <a:r>
              <a:rPr lang="ru-RU" sz="4000" b="1" dirty="0">
                <a:solidFill>
                  <a:srgbClr val="EA630E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Наука</a:t>
            </a:r>
            <a:r>
              <a:rPr lang="ru-RU" sz="4000" b="1" dirty="0"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для  </a:t>
            </a:r>
            <a:r>
              <a:rPr lang="ru-RU" sz="4000" b="1" dirty="0">
                <a:solidFill>
                  <a:srgbClr val="EA630E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бизнеса</a:t>
            </a:r>
            <a:endParaRPr lang="ru-RU" sz="4000" b="1" dirty="0"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07399" y="670349"/>
            <a:ext cx="3618051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3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Технологии, которые работают</a:t>
            </a:r>
          </a:p>
          <a:p>
            <a:endParaRPr lang="en-US" sz="4400" dirty="0">
              <a:solidFill>
                <a:schemeClr val="bg1"/>
              </a:solidFill>
              <a:latin typeface="Open Sans Light"/>
            </a:endParaRPr>
          </a:p>
        </p:txBody>
      </p:sp>
      <p:pic>
        <p:nvPicPr>
          <p:cNvPr id="9" name="Google Shape;82;p15"/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2224" y="4090213"/>
            <a:ext cx="2235200" cy="208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Урал Грузовик - 72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/>
          <a:stretch/>
        </p:blipFill>
        <p:spPr bwMode="auto">
          <a:xfrm>
            <a:off x="8051801" y="3429000"/>
            <a:ext cx="1996347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к работает трактор и зачем он нуже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" t="752" r="8258" b="-752"/>
          <a:stretch/>
        </p:blipFill>
        <p:spPr bwMode="auto">
          <a:xfrm>
            <a:off x="10048148" y="3440657"/>
            <a:ext cx="2143853" cy="15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"/>
          <p:cNvSpPr txBox="1"/>
          <p:nvPr/>
        </p:nvSpPr>
        <p:spPr>
          <a:xfrm>
            <a:off x="711200" y="3976386"/>
            <a:ext cx="6807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0" spc="-10" dirty="0">
                <a:solidFill>
                  <a:srgbClr val="1B4587"/>
                </a:solidFill>
                <a:latin typeface="Microsoft Sans Serif"/>
                <a:cs typeface="Microsoft Sans Serif"/>
              </a:rPr>
              <a:t>Сервисная</a:t>
            </a:r>
            <a:r>
              <a:rPr lang="ru-RU" sz="1400" b="0" spc="20" dirty="0">
                <a:solidFill>
                  <a:srgbClr val="1B4587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b="0" spc="-35" dirty="0">
                <a:solidFill>
                  <a:srgbClr val="1B4587"/>
                </a:solidFill>
                <a:latin typeface="Microsoft Sans Serif"/>
                <a:cs typeface="Microsoft Sans Serif"/>
              </a:rPr>
              <a:t>модель</a:t>
            </a:r>
            <a:r>
              <a:rPr lang="ru-RU" sz="1400" b="0" spc="20" dirty="0">
                <a:solidFill>
                  <a:srgbClr val="1B4587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b="0" spc="5" dirty="0">
                <a:solidFill>
                  <a:srgbClr val="1B4587"/>
                </a:solidFill>
                <a:latin typeface="Microsoft Sans Serif"/>
                <a:cs typeface="Microsoft Sans Serif"/>
              </a:rPr>
              <a:t>для</a:t>
            </a:r>
            <a:r>
              <a:rPr lang="ru-RU" sz="1400" b="0" spc="20" dirty="0">
                <a:solidFill>
                  <a:srgbClr val="1B4587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b="0" spc="-25" dirty="0">
                <a:solidFill>
                  <a:srgbClr val="1B4587"/>
                </a:solidFill>
                <a:latin typeface="Microsoft Sans Serif"/>
                <a:cs typeface="Microsoft Sans Serif"/>
              </a:rPr>
              <a:t>технологических </a:t>
            </a:r>
            <a:r>
              <a:rPr lang="ru-RU" sz="1400" b="0" spc="-20" dirty="0">
                <a:solidFill>
                  <a:srgbClr val="1B4587"/>
                </a:solidFill>
                <a:latin typeface="Microsoft Sans Serif"/>
                <a:cs typeface="Microsoft Sans Serif"/>
              </a:rPr>
              <a:t> </a:t>
            </a:r>
            <a:r>
              <a:rPr lang="ru-RU" spc="-5" dirty="0">
                <a:solidFill>
                  <a:srgbClr val="1B4587"/>
                </a:solidFill>
                <a:latin typeface="Microsoft Sans Serif"/>
                <a:cs typeface="Microsoft Sans Serif"/>
              </a:rPr>
              <a:t>компаний по взаимодействию с Вузами  в рамках научно-исследовательских разработок и конструкторских работ</a:t>
            </a:r>
            <a:endParaRPr lang="en-US" sz="1333" dirty="0">
              <a:solidFill>
                <a:srgbClr val="191919"/>
              </a:solidFill>
              <a:latin typeface="Open Sans 1 Bold"/>
            </a:endParaRPr>
          </a:p>
        </p:txBody>
      </p:sp>
      <p:sp>
        <p:nvSpPr>
          <p:cNvPr id="13" name="Google Shape;71;p15"/>
          <p:cNvSpPr txBox="1">
            <a:spLocks/>
          </p:cNvSpPr>
          <p:nvPr/>
        </p:nvSpPr>
        <p:spPr>
          <a:xfrm>
            <a:off x="658869" y="5627648"/>
            <a:ext cx="2247900" cy="3528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700"/>
            </a:pPr>
            <a:r>
              <a:rPr lang="en-US" sz="1667" b="1" dirty="0">
                <a:solidFill>
                  <a:srgbClr val="050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</a:t>
            </a:r>
            <a:r>
              <a:rPr lang="ru-RU" sz="1667" b="1" dirty="0">
                <a:solidFill>
                  <a:srgbClr val="050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реверсивный инжиниринг</a:t>
            </a:r>
          </a:p>
        </p:txBody>
      </p:sp>
      <p:sp>
        <p:nvSpPr>
          <p:cNvPr id="14" name="Google Shape;71;p15"/>
          <p:cNvSpPr txBox="1">
            <a:spLocks/>
          </p:cNvSpPr>
          <p:nvPr/>
        </p:nvSpPr>
        <p:spPr>
          <a:xfrm>
            <a:off x="2825577" y="5746121"/>
            <a:ext cx="2247900" cy="24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700"/>
            </a:pPr>
            <a:r>
              <a:rPr lang="en-US" sz="1667" b="1" dirty="0">
                <a:solidFill>
                  <a:srgbClr val="050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</a:t>
            </a:r>
            <a:r>
              <a:rPr lang="ru-RU" sz="1667" b="1" dirty="0">
                <a:solidFill>
                  <a:srgbClr val="050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библиотека решений</a:t>
            </a:r>
          </a:p>
        </p:txBody>
      </p:sp>
      <p:sp>
        <p:nvSpPr>
          <p:cNvPr id="15" name="Google Shape;71;p15"/>
          <p:cNvSpPr txBox="1">
            <a:spLocks/>
          </p:cNvSpPr>
          <p:nvPr/>
        </p:nvSpPr>
        <p:spPr>
          <a:xfrm>
            <a:off x="4567742" y="5590373"/>
            <a:ext cx="2247900" cy="24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700"/>
            </a:pPr>
            <a:r>
              <a:rPr lang="en-US" sz="1667" b="1" dirty="0">
                <a:solidFill>
                  <a:srgbClr val="050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</a:t>
            </a:r>
            <a:r>
              <a:rPr lang="ru-RU" sz="1667" b="1" dirty="0">
                <a:solidFill>
                  <a:srgbClr val="05031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приборостроение</a:t>
            </a:r>
          </a:p>
        </p:txBody>
      </p:sp>
      <p:pic>
        <p:nvPicPr>
          <p:cNvPr id="16" name="Изображение" descr="Изображение">
            <a:extLst>
              <a:ext uri="{FF2B5EF4-FFF2-40B4-BE49-F238E27FC236}">
                <a16:creationId xmlns:a16="http://schemas.microsoft.com/office/drawing/2014/main" id="{5DAAE72D-C864-4745-B43A-9715D09A4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741" y="279634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id="{8678694A-AE98-463A-97D9-1CFC1F116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19" y="6131555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Google Shape;300;p21">
            <a:extLst>
              <a:ext uri="{FF2B5EF4-FFF2-40B4-BE49-F238E27FC236}">
                <a16:creationId xmlns:a16="http://schemas.microsoft.com/office/drawing/2014/main" id="{57471531-B627-44E4-A81D-4B0EA1AFB867}"/>
              </a:ext>
            </a:extLst>
          </p:cNvPr>
          <p:cNvSpPr txBox="1"/>
          <p:nvPr/>
        </p:nvSpPr>
        <p:spPr>
          <a:xfrm>
            <a:off x="4401681" y="6307768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98D3EC-5D62-4ED4-9544-9D469723E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550" y="197222"/>
            <a:ext cx="2391719" cy="1178011"/>
          </a:xfrm>
          <a:prstGeom prst="rect">
            <a:avLst/>
          </a:prstGeom>
        </p:spPr>
      </p:pic>
      <p:grpSp>
        <p:nvGrpSpPr>
          <p:cNvPr id="21" name="Group 8">
            <a:extLst>
              <a:ext uri="{FF2B5EF4-FFF2-40B4-BE49-F238E27FC236}">
                <a16:creationId xmlns:a16="http://schemas.microsoft.com/office/drawing/2014/main" id="{C701E290-B7D6-4D55-8388-F9E59064DFC5}"/>
              </a:ext>
            </a:extLst>
          </p:cNvPr>
          <p:cNvGrpSpPr>
            <a:grpSpLocks/>
          </p:cNvGrpSpPr>
          <p:nvPr/>
        </p:nvGrpSpPr>
        <p:grpSpPr bwMode="auto">
          <a:xfrm>
            <a:off x="8051799" y="4889822"/>
            <a:ext cx="4140201" cy="1931951"/>
            <a:chOff x="0" y="0"/>
            <a:chExt cx="10353244" cy="3903128"/>
          </a:xfrm>
        </p:grpSpPr>
        <p:pic>
          <p:nvPicPr>
            <p:cNvPr id="22" name="Picture 9">
              <a:extLst>
                <a:ext uri="{FF2B5EF4-FFF2-40B4-BE49-F238E27FC236}">
                  <a16:creationId xmlns:a16="http://schemas.microsoft.com/office/drawing/2014/main" id="{8A78DC2A-15AB-454B-BDBB-FED9E4A53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15485" b="15485"/>
            <a:stretch>
              <a:fillRect/>
            </a:stretch>
          </p:blipFill>
          <p:spPr bwMode="auto">
            <a:xfrm>
              <a:off x="0" y="0"/>
              <a:ext cx="10353244" cy="390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16200000">
            <a:off x="-901890" y="2083358"/>
            <a:ext cx="3847885" cy="1573357"/>
          </a:xfrm>
          <a:prstGeom prst="rect">
            <a:avLst/>
          </a:prstGeom>
          <a:noFill/>
          <a:ln w="38100">
            <a:solidFill>
              <a:srgbClr val="EA630E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33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861019" y="2119973"/>
            <a:ext cx="3753450" cy="15077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33" b="1" dirty="0">
                <a:solidFill>
                  <a:schemeClr val="bg1"/>
                </a:solidFill>
              </a:rPr>
              <a:t>НАУЧНО-ТЕХНОЛОГИЧЕСКОЕ ЯДРО</a:t>
            </a:r>
          </a:p>
          <a:p>
            <a:pPr algn="ctr"/>
            <a:r>
              <a:rPr lang="ru-RU" sz="1533" dirty="0">
                <a:solidFill>
                  <a:schemeClr val="bg1"/>
                </a:solidFill>
              </a:rPr>
              <a:t>(цифровое моделирование,</a:t>
            </a:r>
            <a:r>
              <a:rPr lang="en-US" sz="1533" dirty="0">
                <a:solidFill>
                  <a:schemeClr val="bg1"/>
                </a:solidFill>
              </a:rPr>
              <a:t> </a:t>
            </a:r>
            <a:r>
              <a:rPr lang="ru-RU" sz="1533" dirty="0">
                <a:solidFill>
                  <a:schemeClr val="bg1"/>
                </a:solidFill>
              </a:rPr>
              <a:t>реинжиниринг, разработка,</a:t>
            </a:r>
          </a:p>
          <a:p>
            <a:pPr algn="ctr"/>
            <a:r>
              <a:rPr lang="ru-RU" sz="1533" dirty="0">
                <a:solidFill>
                  <a:schemeClr val="bg1"/>
                </a:solidFill>
              </a:rPr>
              <a:t>производство и испытание опытных образцов )</a:t>
            </a:r>
          </a:p>
          <a:p>
            <a:endParaRPr lang="ru-RU" sz="1533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56877" y="2330469"/>
            <a:ext cx="1096775" cy="283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u-RU" sz="93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"/>
              </a:rPr>
              <a:t>Электромашина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98212" y="1123973"/>
            <a:ext cx="755335" cy="283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u-RU" sz="93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"/>
              </a:rPr>
              <a:t>НПК </a:t>
            </a:r>
            <a:r>
              <a:rPr lang="ru-RU" sz="93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1"/>
              </a:rPr>
              <a:t>Теко</a:t>
            </a:r>
            <a:r>
              <a:rPr lang="ru-RU" sz="93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"/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684787" y="1156285"/>
            <a:ext cx="4465272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3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"/>
              </a:rPr>
              <a:t>ФГУП «Приборостроительный </a:t>
            </a:r>
          </a:p>
          <a:p>
            <a:r>
              <a:rPr lang="ru-RU" sz="93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"/>
              </a:rPr>
              <a:t>завод Володина»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55366" y="2353988"/>
            <a:ext cx="707245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3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"/>
              </a:rPr>
              <a:t>ЗАО ЗМЗ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144353" y="1842962"/>
            <a:ext cx="1974541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33" dirty="0"/>
              <a:t> </a:t>
            </a:r>
            <a:r>
              <a:rPr lang="ru-RU" sz="93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"/>
              </a:rPr>
              <a:t>НПО   электромеханики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665849" y="1830158"/>
            <a:ext cx="123623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3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"/>
              </a:rPr>
              <a:t>Завод </a:t>
            </a:r>
            <a:r>
              <a:rPr lang="ru-RU" sz="93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1"/>
              </a:rPr>
              <a:t>Автоагрегат</a:t>
            </a:r>
            <a:endParaRPr lang="ru-RU" sz="933" dirty="0">
              <a:solidFill>
                <a:schemeClr val="tx1">
                  <a:lumMod val="65000"/>
                  <a:lumOff val="35000"/>
                </a:schemeClr>
              </a:solidFill>
              <a:latin typeface="Open Sans 1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56877" y="2855941"/>
            <a:ext cx="250260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3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1"/>
              </a:rPr>
              <a:t>Катав-Ивановский приборостроительный</a:t>
            </a:r>
          </a:p>
        </p:txBody>
      </p:sp>
      <p:pic>
        <p:nvPicPr>
          <p:cNvPr id="44" name="Picture 2" descr="logo-kamaz | ГК Альтек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35" y="1465897"/>
            <a:ext cx="646271" cy="3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24" y="1524599"/>
            <a:ext cx="791317" cy="283833"/>
          </a:xfrm>
          <a:prstGeom prst="rect">
            <a:avLst/>
          </a:prstGeom>
        </p:spPr>
      </p:pic>
      <p:pic>
        <p:nvPicPr>
          <p:cNvPr id="46" name="Picture 4" descr="Логотип УАЗ: значение эмблемы Ульяновского автомобильного завода, история,  информация - Автолого.р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844" y="2060376"/>
            <a:ext cx="1330537" cy="71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Логотип ГАЗ: значение эмблемы Горьковского автомобильного завода, история,  информация - Автолого.р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938" y="2185349"/>
            <a:ext cx="860062" cy="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апчасти для автобуса ПАЗ, купить оптом запчасти ПА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03" y="3410535"/>
            <a:ext cx="654756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айл:ЛиАЗ лого.svg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729" y="3456246"/>
            <a:ext cx="417056" cy="3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АО «АвтоВАЗ»: финансовые показатели - топ 100 компаний - Коммерсантъ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25153" r="11605" b="21906"/>
          <a:stretch/>
        </p:blipFill>
        <p:spPr bwMode="auto">
          <a:xfrm>
            <a:off x="9661454" y="4148826"/>
            <a:ext cx="791317" cy="29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ортжурнал ИЖ Москвич 4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6" b="24444"/>
          <a:stretch/>
        </p:blipFill>
        <p:spPr bwMode="auto">
          <a:xfrm>
            <a:off x="10774778" y="4226550"/>
            <a:ext cx="765894" cy="19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9827506" y="640623"/>
            <a:ext cx="1778051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Рынок сбыта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794714" y="631426"/>
            <a:ext cx="3562194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Технологические партнеры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769478" y="684485"/>
            <a:ext cx="809837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ВУЗЫ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1097629" y="5555293"/>
            <a:ext cx="987872" cy="759866"/>
          </a:xfrm>
          <a:prstGeom prst="rect">
            <a:avLst/>
          </a:prstGeom>
          <a:noFill/>
          <a:ln>
            <a:solidFill>
              <a:srgbClr val="EA6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33" b="1" dirty="0">
                <a:solidFill>
                  <a:schemeClr val="tx1"/>
                </a:solidFill>
              </a:rPr>
              <a:t>Библиотека решений 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06499" y="5645683"/>
            <a:ext cx="1123327" cy="6370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33" b="1" dirty="0">
                <a:solidFill>
                  <a:schemeClr val="tx1"/>
                </a:solidFill>
              </a:rPr>
              <a:t>Формирование запроса - техзадания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262208" y="5774588"/>
            <a:ext cx="1050150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33" dirty="0">
                <a:solidFill>
                  <a:srgbClr val="202124"/>
                </a:solidFill>
                <a:latin typeface="arial" panose="020B0604020202020204" pitchFamily="34" charset="0"/>
              </a:rPr>
              <a:t>Вузы</a:t>
            </a:r>
          </a:p>
          <a:p>
            <a:endParaRPr lang="ru-RU" sz="933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08731" y="5643838"/>
            <a:ext cx="1123327" cy="6370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Определение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</a:rPr>
              <a:t>проектных параметров, компетенций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987500" y="5748682"/>
            <a:ext cx="599824" cy="52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33" dirty="0">
                <a:solidFill>
                  <a:srgbClr val="202124"/>
                </a:solidFill>
                <a:latin typeface="arial" panose="020B0604020202020204" pitchFamily="34" charset="0"/>
              </a:rPr>
              <a:t>Между Вузами</a:t>
            </a:r>
          </a:p>
          <a:p>
            <a:endParaRPr lang="ru-RU" sz="933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667156" y="5566858"/>
            <a:ext cx="1123327" cy="938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Разработка предложения по срокам предоставления решения и запрос необходимых вводных 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308932" y="5656210"/>
            <a:ext cx="1123327" cy="6370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Согласование. Подписание соглашения. Предоплата 30%  от стоимости 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725920" y="5754590"/>
            <a:ext cx="709419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33" dirty="0">
                <a:solidFill>
                  <a:srgbClr val="202124"/>
                </a:solidFill>
                <a:latin typeface="arial" panose="020B0604020202020204" pitchFamily="34" charset="0"/>
              </a:rPr>
              <a:t>Бизнес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6448868" y="5832898"/>
            <a:ext cx="1026585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33" dirty="0">
                <a:solidFill>
                  <a:srgbClr val="202124"/>
                </a:solidFill>
                <a:latin typeface="arial" panose="020B0604020202020204" pitchFamily="34" charset="0"/>
              </a:rPr>
              <a:t>Вуз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7025500" y="5656209"/>
            <a:ext cx="1123327" cy="791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Изготовление опытных образцов компонентов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ru-RU" sz="800" b="1" dirty="0">
                <a:solidFill>
                  <a:schemeClr val="tx1"/>
                </a:solidFill>
              </a:rPr>
              <a:t>или конструкторских решений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265821" y="5856768"/>
            <a:ext cx="904273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33" dirty="0">
                <a:solidFill>
                  <a:srgbClr val="202124"/>
                </a:solidFill>
                <a:latin typeface="arial" panose="020B0604020202020204" pitchFamily="34" charset="0"/>
              </a:rPr>
              <a:t>Бизнес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8973706" y="5555292"/>
            <a:ext cx="1123327" cy="882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Стендовые испытания компонентов и системы. Обратная связь. Полный расчет 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 flipV="1">
            <a:off x="1357866" y="6092666"/>
            <a:ext cx="203200" cy="3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10452771" y="5913425"/>
            <a:ext cx="644858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33" dirty="0">
                <a:solidFill>
                  <a:srgbClr val="202124"/>
                </a:solidFill>
                <a:latin typeface="arial" panose="020B0604020202020204" pitchFamily="34" charset="0"/>
              </a:rPr>
              <a:t>Вуз</a:t>
            </a:r>
          </a:p>
        </p:txBody>
      </p:sp>
      <p:cxnSp>
        <p:nvCxnSpPr>
          <p:cNvPr id="106" name="Прямая со стрелкой 105"/>
          <p:cNvCxnSpPr/>
          <p:nvPr/>
        </p:nvCxnSpPr>
        <p:spPr>
          <a:xfrm flipV="1">
            <a:off x="3103132" y="6140461"/>
            <a:ext cx="203200" cy="3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4877429" y="6147781"/>
            <a:ext cx="203200" cy="3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6539898" y="6140461"/>
            <a:ext cx="203200" cy="3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8358066" y="6218009"/>
            <a:ext cx="203200" cy="3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10270038" y="6221717"/>
            <a:ext cx="203200" cy="3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235374" y="4975276"/>
            <a:ext cx="6314549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ЦЕПОЧКА от формирования запроса от бизнеса 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9387553" y="978836"/>
            <a:ext cx="4879" cy="3723585"/>
          </a:xfrm>
          <a:prstGeom prst="line">
            <a:avLst/>
          </a:prstGeom>
          <a:ln w="28575">
            <a:solidFill>
              <a:srgbClr val="EA630E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5621386" y="955898"/>
            <a:ext cx="15720" cy="3779569"/>
          </a:xfrm>
          <a:prstGeom prst="line">
            <a:avLst/>
          </a:prstGeom>
          <a:ln w="28575">
            <a:solidFill>
              <a:srgbClr val="EA630E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5" name="Picture 4" descr="Виртуальный ЮУрГУ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19" y="1291142"/>
            <a:ext cx="1595978" cy="5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Символика ЧелГУ - Челябинский государственный университе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85" y="2085838"/>
            <a:ext cx="1130583" cy="3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33" y="1909919"/>
            <a:ext cx="729093" cy="130195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47" b="-5634"/>
          <a:stretch/>
        </p:blipFill>
        <p:spPr>
          <a:xfrm>
            <a:off x="3846771" y="2699919"/>
            <a:ext cx="1374208" cy="302973"/>
          </a:xfrm>
          <a:prstGeom prst="rect">
            <a:avLst/>
          </a:prstGeom>
        </p:spPr>
      </p:pic>
      <p:pic>
        <p:nvPicPr>
          <p:cNvPr id="2050" name="Picture 2" descr="Файл:Герб МГТУ имени Н. Э. Баумана.svg — Википедия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32" y="3392069"/>
            <a:ext cx="1081379" cy="12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49" y="3840500"/>
            <a:ext cx="1833863" cy="4241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92054" y="3418789"/>
            <a:ext cx="1301959" cy="283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u-RU" sz="933" u="sng" dirty="0">
                <a:solidFill>
                  <a:srgbClr val="EA630E"/>
                </a:solidFill>
                <a:latin typeface="Open Sans 1"/>
              </a:rPr>
              <a:t>ТНК БВС (Таганрог)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98961" y="3922971"/>
            <a:ext cx="1545616" cy="283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u-RU" sz="933" u="sng" dirty="0">
                <a:solidFill>
                  <a:srgbClr val="EA630E"/>
                </a:solidFill>
                <a:latin typeface="Open Sans 1"/>
              </a:rPr>
              <a:t>ООО ЭКРАН (Беларусь)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92279" y="3444404"/>
            <a:ext cx="1172116" cy="283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u-RU" sz="933" u="sng" dirty="0">
                <a:solidFill>
                  <a:srgbClr val="EA630E"/>
                </a:solidFill>
                <a:latin typeface="Open Sans 1"/>
              </a:rPr>
              <a:t>ЯМЗ (Ярославль)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1136737" y="4946674"/>
            <a:ext cx="10518395" cy="1907"/>
          </a:xfrm>
          <a:prstGeom prst="line">
            <a:avLst/>
          </a:prstGeom>
          <a:ln w="28575">
            <a:solidFill>
              <a:srgbClr val="EA630E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1879600" y="3294328"/>
            <a:ext cx="9875289" cy="15285"/>
          </a:xfrm>
          <a:prstGeom prst="line">
            <a:avLst/>
          </a:prstGeom>
          <a:ln w="28575">
            <a:solidFill>
              <a:srgbClr val="EA630E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1224187" y="964312"/>
            <a:ext cx="10518395" cy="1907"/>
          </a:xfrm>
          <a:prstGeom prst="line">
            <a:avLst/>
          </a:prstGeom>
          <a:ln w="28575">
            <a:solidFill>
              <a:srgbClr val="EA630E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8" name="Picture 2" descr="Уральский межрегиональный научно-образовательный центр мирового уровня  «Передовые производственные технологии и материалы» - Южно-Уральский  государственный университет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73" y="1244600"/>
            <a:ext cx="1262749" cy="5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 rot="16200000">
            <a:off x="1157485" y="3963478"/>
            <a:ext cx="1787700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33" dirty="0"/>
              <a:t>Новые материалы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H="1">
            <a:off x="2279801" y="1005302"/>
            <a:ext cx="15720" cy="3779569"/>
          </a:xfrm>
          <a:prstGeom prst="line">
            <a:avLst/>
          </a:prstGeom>
          <a:ln w="28575">
            <a:solidFill>
              <a:srgbClr val="EA630E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 rot="16200000">
            <a:off x="846484" y="2034638"/>
            <a:ext cx="2451226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33" dirty="0"/>
              <a:t>Разработка новых продуктов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97005" y="3927637"/>
            <a:ext cx="1176925" cy="283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ru-RU" sz="933" u="sng" dirty="0">
                <a:solidFill>
                  <a:srgbClr val="EA630E"/>
                </a:solidFill>
                <a:latin typeface="Open Sans 1"/>
              </a:rPr>
              <a:t>Гост Групп (НТИ)</a:t>
            </a:r>
            <a:r>
              <a:rPr lang="ru-RU" sz="933" dirty="0">
                <a:solidFill>
                  <a:srgbClr val="EA630E"/>
                </a:solidFill>
                <a:latin typeface="Open Sans 1"/>
              </a:rPr>
              <a:t>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9749379" y="2844114"/>
            <a:ext cx="1787700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33" b="1" dirty="0">
                <a:solidFill>
                  <a:srgbClr val="FF0000"/>
                </a:solidFill>
              </a:rPr>
              <a:t>РАЗВИТЫЙ ЭКСПОРТ!!!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C0838083-6A80-44AC-8003-07F3450F46D1}"/>
              </a:ext>
            </a:extLst>
          </p:cNvPr>
          <p:cNvCxnSpPr>
            <a:cxnSpLocks/>
          </p:cNvCxnSpPr>
          <p:nvPr/>
        </p:nvCxnSpPr>
        <p:spPr>
          <a:xfrm flipV="1">
            <a:off x="10759446" y="6219551"/>
            <a:ext cx="299943" cy="3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C6461BF-EFCE-44EA-B1FA-1649E3C34060}"/>
              </a:ext>
            </a:extLst>
          </p:cNvPr>
          <p:cNvSpPr txBox="1"/>
          <p:nvPr/>
        </p:nvSpPr>
        <p:spPr>
          <a:xfrm>
            <a:off x="3048000" y="327757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Ресурсное обеспечение</a:t>
            </a:r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91B800B-4EEF-4285-A3DA-1AC4B4E671F3}"/>
              </a:ext>
            </a:extLst>
          </p:cNvPr>
          <p:cNvSpPr txBox="1"/>
          <p:nvPr/>
        </p:nvSpPr>
        <p:spPr>
          <a:xfrm>
            <a:off x="293888" y="54918"/>
            <a:ext cx="7623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Ресурсное обеспечение</a:t>
            </a:r>
            <a:endParaRPr lang="ru-RU" sz="3600" dirty="0"/>
          </a:p>
        </p:txBody>
      </p:sp>
      <p:pic>
        <p:nvPicPr>
          <p:cNvPr id="93" name="Изображение" descr="Изображение">
            <a:extLst>
              <a:ext uri="{FF2B5EF4-FFF2-40B4-BE49-F238E27FC236}">
                <a16:creationId xmlns:a16="http://schemas.microsoft.com/office/drawing/2014/main" id="{6F88877F-C3FE-477B-835E-63A827A05E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27506" y="29867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Изображение" descr="Изображение">
            <a:extLst>
              <a:ext uri="{FF2B5EF4-FFF2-40B4-BE49-F238E27FC236}">
                <a16:creationId xmlns:a16="http://schemas.microsoft.com/office/drawing/2014/main" id="{84CC8164-5F8D-4527-B698-FBA7350053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457" y="6316364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Google Shape;300;p21">
            <a:extLst>
              <a:ext uri="{FF2B5EF4-FFF2-40B4-BE49-F238E27FC236}">
                <a16:creationId xmlns:a16="http://schemas.microsoft.com/office/drawing/2014/main" id="{FA7D0417-F365-425B-9B9A-5A8D0C5C6B2D}"/>
              </a:ext>
            </a:extLst>
          </p:cNvPr>
          <p:cNvSpPr txBox="1"/>
          <p:nvPr/>
        </p:nvSpPr>
        <p:spPr>
          <a:xfrm>
            <a:off x="4660778" y="6512606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7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17500" t="17407" r="45692" b="16666"/>
          <a:stretch/>
        </p:blipFill>
        <p:spPr>
          <a:xfrm>
            <a:off x="84168" y="941690"/>
            <a:ext cx="5096494" cy="4437562"/>
          </a:xfrm>
          <a:prstGeom prst="rect">
            <a:avLst/>
          </a:prstGeom>
        </p:spPr>
      </p:pic>
      <p:sp>
        <p:nvSpPr>
          <p:cNvPr id="15" name="TextBox 37"/>
          <p:cNvSpPr txBox="1"/>
          <p:nvPr/>
        </p:nvSpPr>
        <p:spPr>
          <a:xfrm>
            <a:off x="-1258150" y="620374"/>
            <a:ext cx="11297626" cy="233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8"/>
              </a:lnSpc>
            </a:pPr>
            <a:r>
              <a:rPr lang="ru-RU" sz="3000" dirty="0">
                <a:solidFill>
                  <a:srgbClr val="FFFFFF"/>
                </a:solidFill>
                <a:latin typeface="Open Sans Light"/>
              </a:rPr>
              <a:t>РАЗВИТИЕ ИНФРАСТРУКТУРЫ И СЕРВИСОВ</a:t>
            </a:r>
            <a:endParaRPr lang="en-US" sz="300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5502045" y="3137384"/>
            <a:ext cx="3747399" cy="26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7"/>
              </a:lnSpc>
            </a:pPr>
            <a:r>
              <a:rPr lang="ru-RU" sz="1667" spc="-50" dirty="0">
                <a:solidFill>
                  <a:srgbClr val="EA630E"/>
                </a:solidFill>
                <a:latin typeface="Open Sans 2 Bold"/>
              </a:rPr>
              <a:t>ЭКСПЕРТНАЯ</a:t>
            </a:r>
            <a:endParaRPr lang="en-US" sz="1667" spc="-50" dirty="0">
              <a:solidFill>
                <a:srgbClr val="EA630E"/>
              </a:solidFill>
              <a:latin typeface="Open Sans 2 Bold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5486401" y="1581285"/>
            <a:ext cx="3747399" cy="26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7"/>
              </a:lnSpc>
            </a:pPr>
            <a:r>
              <a:rPr lang="ru-RU" sz="1667" spc="-50" dirty="0">
                <a:solidFill>
                  <a:srgbClr val="EA630E"/>
                </a:solidFill>
                <a:latin typeface="Open Sans 2 Bold"/>
              </a:rPr>
              <a:t>ФИНАНСОВАЯ </a:t>
            </a:r>
            <a:endParaRPr lang="en-US" sz="1667" spc="-50" dirty="0">
              <a:solidFill>
                <a:srgbClr val="EA630E"/>
              </a:solidFill>
              <a:latin typeface="Open Sans 2 Bold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633801" y="3807525"/>
            <a:ext cx="6304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1305" marR="82550">
              <a:tabLst>
                <a:tab pos="737235" algn="l"/>
                <a:tab pos="737870" algn="l"/>
                <a:tab pos="1644650" algn="l"/>
                <a:tab pos="6816725" algn="l"/>
                <a:tab pos="9587865" algn="l"/>
              </a:tabLst>
            </a:pPr>
            <a:r>
              <a:rPr lang="ru-RU" sz="1600" spc="-20" dirty="0"/>
              <a:t>долгосрочный </a:t>
            </a:r>
            <a:r>
              <a:rPr lang="ru-RU" sz="1600" spc="-30" dirty="0"/>
              <a:t>горизонт</a:t>
            </a:r>
            <a:r>
              <a:rPr lang="ru-RU" sz="1600" spc="35" dirty="0"/>
              <a:t> </a:t>
            </a:r>
            <a:r>
              <a:rPr lang="ru-RU" sz="1600" spc="-10" dirty="0"/>
              <a:t>планирования </a:t>
            </a:r>
            <a:r>
              <a:rPr lang="ru-RU" sz="1600" spc="-5" dirty="0"/>
              <a:t>и</a:t>
            </a:r>
            <a:r>
              <a:rPr lang="ru-RU" sz="1600" spc="15" dirty="0"/>
              <a:t> </a:t>
            </a:r>
            <a:r>
              <a:rPr lang="ru-RU" sz="1600" spc="-10" dirty="0"/>
              <a:t>согласование</a:t>
            </a:r>
            <a:r>
              <a:rPr lang="ru-RU" sz="1600" spc="20" dirty="0"/>
              <a:t> </a:t>
            </a:r>
            <a:r>
              <a:rPr lang="ru-RU" sz="1600" spc="-20" dirty="0"/>
              <a:t>архитектуры</a:t>
            </a:r>
            <a:r>
              <a:rPr lang="ru-RU" sz="1600" spc="20" dirty="0"/>
              <a:t> </a:t>
            </a:r>
            <a:r>
              <a:rPr lang="ru-RU" sz="1600" spc="-25" dirty="0"/>
              <a:t>модели.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532201" y="4049878"/>
            <a:ext cx="101600" cy="10380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3"/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1B42085E-F27F-4532-946E-8F849262455D}"/>
              </a:ext>
            </a:extLst>
          </p:cNvPr>
          <p:cNvSpPr txBox="1">
            <a:spLocks/>
          </p:cNvSpPr>
          <p:nvPr/>
        </p:nvSpPr>
        <p:spPr>
          <a:xfrm>
            <a:off x="359863" y="199986"/>
            <a:ext cx="769747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ru-RU" sz="4400" b="1" cap="all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ЗАПРОС НА ПОДДЕРЖКУ</a:t>
            </a:r>
            <a:endParaRPr lang="ru-RU" spc="-10" dirty="0"/>
          </a:p>
        </p:txBody>
      </p:sp>
      <p:pic>
        <p:nvPicPr>
          <p:cNvPr id="37" name="object 3">
            <a:extLst>
              <a:ext uri="{FF2B5EF4-FFF2-40B4-BE49-F238E27FC236}">
                <a16:creationId xmlns:a16="http://schemas.microsoft.com/office/drawing/2014/main" id="{383B2CA8-73FA-4C9F-A618-E844EDC3A46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7686" y="252871"/>
            <a:ext cx="2046223" cy="780251"/>
          </a:xfrm>
          <a:prstGeom prst="rect">
            <a:avLst/>
          </a:prstGeom>
        </p:spPr>
      </p:pic>
      <p:pic>
        <p:nvPicPr>
          <p:cNvPr id="38" name="object 4">
            <a:extLst>
              <a:ext uri="{FF2B5EF4-FFF2-40B4-BE49-F238E27FC236}">
                <a16:creationId xmlns:a16="http://schemas.microsoft.com/office/drawing/2014/main" id="{B858B4CF-066C-4FDB-8FE5-619EE5CB098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999" y="6178409"/>
            <a:ext cx="3445105" cy="472389"/>
          </a:xfrm>
          <a:prstGeom prst="rect">
            <a:avLst/>
          </a:prstGeom>
        </p:spPr>
      </p:pic>
      <p:sp>
        <p:nvSpPr>
          <p:cNvPr id="39" name="object 7">
            <a:extLst>
              <a:ext uri="{FF2B5EF4-FFF2-40B4-BE49-F238E27FC236}">
                <a16:creationId xmlns:a16="http://schemas.microsoft.com/office/drawing/2014/main" id="{81E2C057-AEEE-4D6C-870C-0E73EEAE675B}"/>
              </a:ext>
            </a:extLst>
          </p:cNvPr>
          <p:cNvSpPr txBox="1">
            <a:spLocks/>
          </p:cNvSpPr>
          <p:nvPr/>
        </p:nvSpPr>
        <p:spPr>
          <a:xfrm>
            <a:off x="4598692" y="6362012"/>
            <a:ext cx="2213609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kern="1200" cap="none">
                <a:solidFill>
                  <a:srgbClr val="A5A5A5"/>
                </a:solidFill>
                <a:latin typeface="Microsoft Sans Serif"/>
                <a:ea typeface="+mn-ea"/>
                <a:cs typeface="Microsoft Sans Serif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2700">
              <a:lnSpc>
                <a:spcPts val="1870"/>
              </a:lnSpc>
            </a:pPr>
            <a:r>
              <a:rPr lang="ru-RU" spc="-10"/>
              <a:t>#страну_меняют_люди</a:t>
            </a:r>
            <a:endParaRPr lang="ru-RU" spc="-10" dirty="0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1C8389F2-8D59-47E6-9F2E-C93BBB84BC68}"/>
              </a:ext>
            </a:extLst>
          </p:cNvPr>
          <p:cNvSpPr txBox="1">
            <a:spLocks/>
          </p:cNvSpPr>
          <p:nvPr/>
        </p:nvSpPr>
        <p:spPr>
          <a:xfrm>
            <a:off x="5705496" y="2216807"/>
            <a:ext cx="63042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1305" marR="895985">
              <a:tabLst>
                <a:tab pos="737235" algn="l"/>
                <a:tab pos="737870" algn="l"/>
                <a:tab pos="3016250" algn="l"/>
                <a:tab pos="6856095" algn="l"/>
              </a:tabLst>
            </a:pPr>
            <a:r>
              <a:rPr lang="ru-RU" sz="1600" spc="-30" dirty="0"/>
              <a:t>Грант в размере 500 </a:t>
            </a:r>
            <a:r>
              <a:rPr lang="ru-RU" sz="1600" spc="-30" dirty="0" err="1"/>
              <a:t>тыс.рублей</a:t>
            </a:r>
            <a:r>
              <a:rPr lang="ru-RU" sz="1600" spc="-30" dirty="0"/>
              <a:t> на создание цифровой платформы.</a:t>
            </a:r>
          </a:p>
          <a:p>
            <a:pPr marL="269240">
              <a:spcBef>
                <a:spcPts val="50"/>
              </a:spcBef>
            </a:pPr>
            <a:endParaRPr lang="ru-RU" sz="12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327B606-2C60-4892-B698-87E5C5E4CC18}"/>
              </a:ext>
            </a:extLst>
          </p:cNvPr>
          <p:cNvSpPr/>
          <p:nvPr/>
        </p:nvSpPr>
        <p:spPr>
          <a:xfrm>
            <a:off x="5532201" y="2335046"/>
            <a:ext cx="101600" cy="10380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3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B1A888E-3505-4785-ABE9-0D419189611F}"/>
              </a:ext>
            </a:extLst>
          </p:cNvPr>
          <p:cNvSpPr/>
          <p:nvPr/>
        </p:nvSpPr>
        <p:spPr>
          <a:xfrm>
            <a:off x="7390850" y="5045916"/>
            <a:ext cx="4801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spc="250" dirty="0">
              <a:solidFill>
                <a:srgbClr val="EA630E"/>
              </a:solidFill>
              <a:latin typeface="Open Sans Light"/>
            </a:endParaRPr>
          </a:p>
          <a:p>
            <a:pPr lvl="0"/>
            <a:r>
              <a:rPr lang="ru-RU" sz="1200" b="1" dirty="0">
                <a:solidFill>
                  <a:srgbClr val="EA630E"/>
                </a:solidFill>
                <a:latin typeface="Century Gothic" panose="020B0502020202020204" pitchFamily="34" charset="0"/>
              </a:rPr>
              <a:t>Решение о взаимодействие?</a:t>
            </a:r>
          </a:p>
          <a:p>
            <a:pPr lvl="0"/>
            <a:r>
              <a:rPr lang="ru-RU" sz="1200" dirty="0">
                <a:solidFill>
                  <a:srgbClr val="191919"/>
                </a:solidFill>
                <a:latin typeface="Century Gothic" panose="020B0502020202020204" pitchFamily="34" charset="0"/>
              </a:rPr>
              <a:t>Интеграция компетенций</a:t>
            </a:r>
          </a:p>
          <a:p>
            <a:pPr lvl="0"/>
            <a:endParaRPr lang="ru-RU" sz="1200" b="1" spc="250" dirty="0">
              <a:solidFill>
                <a:srgbClr val="EA630E"/>
              </a:solidFill>
              <a:latin typeface="Open Sans Light"/>
            </a:endParaRPr>
          </a:p>
          <a:p>
            <a:r>
              <a:rPr lang="ru-RU" sz="1200" b="1" dirty="0">
                <a:solidFill>
                  <a:srgbClr val="EA630E"/>
                </a:solidFill>
                <a:latin typeface="Century Gothic" panose="020B0502020202020204" pitchFamily="34" charset="0"/>
              </a:rPr>
              <a:t>Формирование ядра цепочки?</a:t>
            </a:r>
          </a:p>
          <a:p>
            <a:r>
              <a:rPr lang="ru-RU" sz="1200" dirty="0">
                <a:solidFill>
                  <a:srgbClr val="191919"/>
                </a:solidFill>
                <a:latin typeface="Century Gothic" panose="020B0502020202020204" pitchFamily="34" charset="0"/>
              </a:rPr>
              <a:t>Создание на базе платформы интеграционного центра и библиотеки решений.</a:t>
            </a:r>
            <a:endParaRPr lang="en-US" sz="1200" dirty="0">
              <a:solidFill>
                <a:srgbClr val="191919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5840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Команда проекта 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dirty="0">
                <a:latin typeface="Gilroy Light"/>
                <a:ea typeface="Gilroy Light"/>
                <a:cs typeface="Gilroy Light"/>
              </a:rPr>
              <a:t>Инициатор идеи, ключевые участники проекта, зоны ответственности и опыт</a:t>
            </a:r>
            <a:r>
              <a:rPr lang="en-US" sz="1800" dirty="0">
                <a:latin typeface="Gilroy Light"/>
                <a:ea typeface="Gilroy Light"/>
                <a:cs typeface="Gilroy Light"/>
              </a:rPr>
              <a:t> </a:t>
            </a:r>
            <a:r>
              <a:rPr lang="ru-RU" sz="1800" dirty="0">
                <a:latin typeface="Gilroy Light"/>
                <a:ea typeface="Gilroy Light"/>
                <a:cs typeface="Gilroy Light"/>
              </a:rPr>
              <a:t>участников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roup 24">
            <a:extLst>
              <a:ext uri="{FF2B5EF4-FFF2-40B4-BE49-F238E27FC236}">
                <a16:creationId xmlns:a16="http://schemas.microsoft.com/office/drawing/2014/main" id="{6962EB80-97CD-40F8-B2E8-C42C630B9B7D}"/>
              </a:ext>
            </a:extLst>
          </p:cNvPr>
          <p:cNvGrpSpPr>
            <a:grpSpLocks noGrp="1" noChangeAspect="1"/>
          </p:cNvGrpSpPr>
          <p:nvPr/>
        </p:nvGrpSpPr>
        <p:grpSpPr bwMode="auto">
          <a:xfrm>
            <a:off x="1165803" y="2177185"/>
            <a:ext cx="1923498" cy="1924517"/>
            <a:chOff x="0" y="0"/>
            <a:chExt cx="6350000" cy="6350000"/>
          </a:xfrm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69C84A8C-B16B-4BBB-AA4F-400BA40D3788}"/>
                </a:ext>
              </a:extLst>
            </p:cNvPr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9"/>
              <a:stretch>
                <a:fillRect t="-16221" b="-16241"/>
              </a:stretch>
            </a:blipFill>
          </p:spPr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0129FA-D24F-4F82-BB11-4F96A62203C4}"/>
              </a:ext>
            </a:extLst>
          </p:cNvPr>
          <p:cNvPicPr/>
          <p:nvPr/>
        </p:nvPicPr>
        <p:blipFill>
          <a:blip r:embed="rId10" cstate="print"/>
          <a:srcRect l="47941" t="29487" r="26216" b="23077"/>
          <a:stretch>
            <a:fillRect/>
          </a:stretch>
        </p:blipFill>
        <p:spPr bwMode="auto">
          <a:xfrm>
            <a:off x="4034117" y="2024200"/>
            <a:ext cx="1946615" cy="213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Google Shape;273;p25">
            <a:extLst>
              <a:ext uri="{FF2B5EF4-FFF2-40B4-BE49-F238E27FC236}">
                <a16:creationId xmlns:a16="http://schemas.microsoft.com/office/drawing/2014/main" id="{619A62BB-0171-4BAE-8B50-16FD4B5D55A9}"/>
              </a:ext>
            </a:extLst>
          </p:cNvPr>
          <p:cNvSpPr txBox="1">
            <a:spLocks/>
          </p:cNvSpPr>
          <p:nvPr/>
        </p:nvSpPr>
        <p:spPr>
          <a:xfrm>
            <a:off x="1165803" y="4673481"/>
            <a:ext cx="1994777" cy="12748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146" indent="0" algn="ctr">
              <a:spcBef>
                <a:spcPct val="0"/>
              </a:spcBef>
              <a:spcAft>
                <a:spcPct val="0"/>
              </a:spcAft>
              <a:buClr>
                <a:srgbClr val="000034"/>
              </a:buClr>
              <a:buSzPts val="1600"/>
              <a:buFont typeface="Arial"/>
              <a:buNone/>
            </a:pPr>
            <a:r>
              <a:rPr lang="en-US" sz="1411" b="1" dirty="0" err="1">
                <a:solidFill>
                  <a:srgbClr val="14110F"/>
                </a:solidFill>
                <a:latin typeface="Arial Narrow" pitchFamily="34" charset="0"/>
                <a:cs typeface="Miriam" pitchFamily="34" charset="-79"/>
                <a:sym typeface="Arial" charset="0"/>
              </a:rPr>
              <a:t>Руководитель</a:t>
            </a:r>
            <a:r>
              <a:rPr lang="en-US" sz="1411" b="1" dirty="0">
                <a:solidFill>
                  <a:srgbClr val="14110F"/>
                </a:solidFill>
                <a:latin typeface="Arial Narrow" pitchFamily="34" charset="0"/>
                <a:cs typeface="Miriam" pitchFamily="34" charset="-79"/>
                <a:sym typeface="Arial" charset="0"/>
              </a:rPr>
              <a:t> </a:t>
            </a:r>
            <a:r>
              <a:rPr lang="en-US" sz="1411" b="1" dirty="0" err="1">
                <a:solidFill>
                  <a:srgbClr val="14110F"/>
                </a:solidFill>
                <a:latin typeface="Arial Narrow" pitchFamily="34" charset="0"/>
                <a:cs typeface="Miriam" pitchFamily="34" charset="-79"/>
                <a:sym typeface="Arial" charset="0"/>
              </a:rPr>
              <a:t>проектного</a:t>
            </a:r>
            <a:r>
              <a:rPr lang="en-US" sz="1411" b="1" dirty="0">
                <a:solidFill>
                  <a:srgbClr val="14110F"/>
                </a:solidFill>
                <a:latin typeface="Arial Narrow" pitchFamily="34" charset="0"/>
                <a:cs typeface="Miriam" pitchFamily="34" charset="-79"/>
                <a:sym typeface="Arial" charset="0"/>
              </a:rPr>
              <a:t> </a:t>
            </a:r>
            <a:r>
              <a:rPr lang="en-US" sz="1411" b="1" dirty="0" err="1">
                <a:solidFill>
                  <a:srgbClr val="14110F"/>
                </a:solidFill>
                <a:latin typeface="Arial Narrow" pitchFamily="34" charset="0"/>
                <a:cs typeface="Miriam" pitchFamily="34" charset="-79"/>
                <a:sym typeface="Arial" charset="0"/>
              </a:rPr>
              <a:t>офиса</a:t>
            </a:r>
            <a:r>
              <a:rPr lang="ru-RU" sz="1411" b="1" dirty="0">
                <a:solidFill>
                  <a:srgbClr val="14110F"/>
                </a:solidFill>
                <a:latin typeface="Arial Narrow" pitchFamily="34" charset="0"/>
                <a:cs typeface="Miriam" pitchFamily="34" charset="-79"/>
                <a:sym typeface="Arial" charset="0"/>
              </a:rPr>
              <a:t> по улучшению делового климата Челябинский регион </a:t>
            </a:r>
          </a:p>
          <a:p>
            <a:pPr marL="8146" indent="0" algn="ctr">
              <a:spcBef>
                <a:spcPct val="0"/>
              </a:spcBef>
              <a:spcAft>
                <a:spcPct val="0"/>
              </a:spcAft>
              <a:buClr>
                <a:srgbClr val="000034"/>
              </a:buClr>
              <a:buSzPts val="1600"/>
              <a:buFont typeface="Arial"/>
              <a:buNone/>
            </a:pPr>
            <a:endParaRPr lang="ru-RU" sz="1411" b="1" dirty="0">
              <a:solidFill>
                <a:srgbClr val="14110F"/>
              </a:solidFill>
              <a:latin typeface="Arial Narrow" pitchFamily="34" charset="0"/>
              <a:cs typeface="Miriam" pitchFamily="34" charset="-79"/>
              <a:sym typeface="Arial" charset="0"/>
            </a:endParaRPr>
          </a:p>
          <a:p>
            <a:pPr marL="8146" indent="0" algn="ctr">
              <a:spcBef>
                <a:spcPct val="0"/>
              </a:spcBef>
              <a:spcAft>
                <a:spcPct val="0"/>
              </a:spcAft>
              <a:buClr>
                <a:srgbClr val="000034"/>
              </a:buClr>
              <a:buSzPts val="1600"/>
              <a:buFont typeface="Arial"/>
              <a:buNone/>
            </a:pPr>
            <a:r>
              <a:rPr lang="ru-RU" sz="1411" b="1" dirty="0">
                <a:solidFill>
                  <a:srgbClr val="14110F"/>
                </a:solidFill>
                <a:latin typeface="Arial Narrow" pitchFamily="34" charset="0"/>
                <a:cs typeface="Miriam" pitchFamily="34" charset="-79"/>
                <a:sym typeface="Arial" charset="0"/>
              </a:rPr>
              <a:t>Полуфиналист конкурса Лидеры России</a:t>
            </a:r>
            <a:endParaRPr lang="en-US" sz="1411" b="1" dirty="0">
              <a:solidFill>
                <a:srgbClr val="14110F"/>
              </a:solidFill>
              <a:latin typeface="Arial Narrow" pitchFamily="34" charset="0"/>
              <a:cs typeface="Miriam" pitchFamily="34" charset="-79"/>
              <a:sym typeface="Arial" charset="0"/>
            </a:endParaRPr>
          </a:p>
          <a:p>
            <a:pPr marL="8146" indent="0" algn="ctr">
              <a:spcBef>
                <a:spcPct val="0"/>
              </a:spcBef>
              <a:spcAft>
                <a:spcPct val="0"/>
              </a:spcAft>
              <a:buClr>
                <a:srgbClr val="000034"/>
              </a:buClr>
              <a:buSzPts val="1600"/>
              <a:buFont typeface="Arial"/>
              <a:buNone/>
            </a:pPr>
            <a:endParaRPr lang="ru-RU" sz="1411" b="1" dirty="0">
              <a:solidFill>
                <a:srgbClr val="000034"/>
              </a:solidFill>
              <a:latin typeface="Arial Narrow" pitchFamily="34" charset="0"/>
              <a:cs typeface="Miriam" pitchFamily="34" charset="-79"/>
              <a:sym typeface="Arial" charset="0"/>
            </a:endParaRPr>
          </a:p>
        </p:txBody>
      </p:sp>
      <p:sp>
        <p:nvSpPr>
          <p:cNvPr id="16" name="Google Shape;273;p25">
            <a:extLst>
              <a:ext uri="{FF2B5EF4-FFF2-40B4-BE49-F238E27FC236}">
                <a16:creationId xmlns:a16="http://schemas.microsoft.com/office/drawing/2014/main" id="{F58C93EE-7624-4E91-AD44-B52D95E8B1D4}"/>
              </a:ext>
            </a:extLst>
          </p:cNvPr>
          <p:cNvSpPr txBox="1">
            <a:spLocks/>
          </p:cNvSpPr>
          <p:nvPr/>
        </p:nvSpPr>
        <p:spPr>
          <a:xfrm>
            <a:off x="3985955" y="4685098"/>
            <a:ext cx="1994777" cy="13650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8146" algn="ctr">
              <a:lnSpc>
                <a:spcPct val="90000"/>
              </a:lnSpc>
              <a:buClr>
                <a:srgbClr val="000034"/>
              </a:buClr>
              <a:buSzPts val="1600"/>
            </a:pPr>
            <a:r>
              <a:rPr lang="ru-RU" sz="1411" b="1" dirty="0">
                <a:solidFill>
                  <a:srgbClr val="14110F"/>
                </a:solidFill>
                <a:latin typeface="Arial Narrow" pitchFamily="34" charset="0"/>
              </a:rPr>
              <a:t>Доцент кафедры прикладной математики и программирования</a:t>
            </a:r>
          </a:p>
          <a:p>
            <a:pPr marL="8146" algn="ctr">
              <a:lnSpc>
                <a:spcPct val="90000"/>
              </a:lnSpc>
              <a:buClr>
                <a:srgbClr val="000034"/>
              </a:buClr>
              <a:buSzPts val="1600"/>
            </a:pPr>
            <a:r>
              <a:rPr lang="ru-RU" sz="1411" b="1" dirty="0">
                <a:solidFill>
                  <a:srgbClr val="14110F"/>
                </a:solidFill>
                <a:latin typeface="Arial Narrow" pitchFamily="34" charset="0"/>
              </a:rPr>
              <a:t>ЮУРГУ</a:t>
            </a:r>
          </a:p>
          <a:p>
            <a:pPr marL="8146" algn="ctr">
              <a:lnSpc>
                <a:spcPct val="90000"/>
              </a:lnSpc>
              <a:buClr>
                <a:srgbClr val="000034"/>
              </a:buClr>
              <a:buSzPts val="1600"/>
            </a:pPr>
            <a:endParaRPr lang="ru-RU" sz="1411" b="1" dirty="0">
              <a:solidFill>
                <a:srgbClr val="14110F"/>
              </a:solidFill>
              <a:latin typeface="Arial Narrow" pitchFamily="34" charset="0"/>
            </a:endParaRPr>
          </a:p>
          <a:p>
            <a:pPr marL="8146" algn="ctr">
              <a:lnSpc>
                <a:spcPct val="90000"/>
              </a:lnSpc>
              <a:buClr>
                <a:srgbClr val="000034"/>
              </a:buClr>
              <a:buSzPts val="1600"/>
            </a:pPr>
            <a:r>
              <a:rPr lang="ru-RU" sz="1411" b="1" dirty="0">
                <a:solidFill>
                  <a:srgbClr val="14110F"/>
                </a:solidFill>
                <a:latin typeface="Arial Narrow" pitchFamily="34" charset="0"/>
              </a:rPr>
              <a:t>Кандидат технических наук </a:t>
            </a:r>
            <a:endParaRPr lang="ru-RU" sz="1411" b="1" dirty="0">
              <a:solidFill>
                <a:srgbClr val="000034"/>
              </a:solidFill>
              <a:latin typeface="Arial Narrow" pitchFamily="34" charset="0"/>
              <a:sym typeface="Arial" charset="0"/>
            </a:endParaRPr>
          </a:p>
        </p:txBody>
      </p:sp>
      <p:sp>
        <p:nvSpPr>
          <p:cNvPr id="17" name="Google Shape;275;p25">
            <a:extLst>
              <a:ext uri="{FF2B5EF4-FFF2-40B4-BE49-F238E27FC236}">
                <a16:creationId xmlns:a16="http://schemas.microsoft.com/office/drawing/2014/main" id="{EEFC46C8-AE94-49EB-A91E-D823F880C921}"/>
              </a:ext>
            </a:extLst>
          </p:cNvPr>
          <p:cNvSpPr txBox="1">
            <a:spLocks/>
          </p:cNvSpPr>
          <p:nvPr/>
        </p:nvSpPr>
        <p:spPr>
          <a:xfrm>
            <a:off x="1130163" y="4239289"/>
            <a:ext cx="1994777" cy="2657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146" indent="0" algn="ctr">
              <a:spcBef>
                <a:spcPct val="0"/>
              </a:spcBef>
              <a:spcAft>
                <a:spcPct val="0"/>
              </a:spcAft>
              <a:buClr>
                <a:srgbClr val="000034"/>
              </a:buClr>
              <a:buSzPts val="2300"/>
              <a:buFont typeface="Arial"/>
              <a:buNone/>
            </a:pPr>
            <a:r>
              <a:rPr lang="en-US" sz="1539" b="1">
                <a:solidFill>
                  <a:srgbClr val="14110F"/>
                </a:solidFill>
                <a:latin typeface="Roboto Bold"/>
                <a:cs typeface="Arial" charset="0"/>
                <a:sym typeface="Arial" charset="0"/>
              </a:rPr>
              <a:t>Наталья Огаркова</a:t>
            </a:r>
          </a:p>
          <a:p>
            <a:pPr marL="8146" indent="0" algn="ctr">
              <a:spcBef>
                <a:spcPct val="0"/>
              </a:spcBef>
              <a:spcAft>
                <a:spcPct val="0"/>
              </a:spcAft>
              <a:buClr>
                <a:srgbClr val="000034"/>
              </a:buClr>
              <a:buSzPts val="2300"/>
              <a:buFont typeface="Arial"/>
              <a:buNone/>
            </a:pPr>
            <a:endParaRPr lang="ru-RU" sz="1539" b="1" dirty="0">
              <a:solidFill>
                <a:srgbClr val="000034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9" name="Google Shape;275;p25">
            <a:extLst>
              <a:ext uri="{FF2B5EF4-FFF2-40B4-BE49-F238E27FC236}">
                <a16:creationId xmlns:a16="http://schemas.microsoft.com/office/drawing/2014/main" id="{8F866863-97F0-47B3-B780-E1E40579D3B9}"/>
              </a:ext>
            </a:extLst>
          </p:cNvPr>
          <p:cNvSpPr txBox="1">
            <a:spLocks/>
          </p:cNvSpPr>
          <p:nvPr/>
        </p:nvSpPr>
        <p:spPr>
          <a:xfrm>
            <a:off x="4034117" y="4347018"/>
            <a:ext cx="1994777" cy="2657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8146" algn="ctr">
              <a:lnSpc>
                <a:spcPct val="90000"/>
              </a:lnSpc>
              <a:buClr>
                <a:srgbClr val="000034"/>
              </a:buClr>
              <a:buSzPts val="2300"/>
              <a:defRPr/>
            </a:pPr>
            <a:r>
              <a:rPr lang="ru-RU" sz="1539" b="1" dirty="0">
                <a:solidFill>
                  <a:srgbClr val="14110F"/>
                </a:solidFill>
                <a:latin typeface="Roboto Bold"/>
              </a:rPr>
              <a:t>Елена </a:t>
            </a:r>
            <a:r>
              <a:rPr lang="ru-RU" sz="1539" b="1" dirty="0" err="1">
                <a:solidFill>
                  <a:srgbClr val="14110F"/>
                </a:solidFill>
                <a:latin typeface="Roboto Bold"/>
              </a:rPr>
              <a:t>Бунова</a:t>
            </a:r>
            <a:endParaRPr lang="en-US" sz="1539" b="1" dirty="0">
              <a:solidFill>
                <a:srgbClr val="14110F"/>
              </a:solidFill>
              <a:latin typeface="Roboto Bold"/>
              <a:cs typeface="Arial" charset="0"/>
              <a:sym typeface="Arial" charset="0"/>
            </a:endParaRPr>
          </a:p>
          <a:p>
            <a:pPr marL="8146" algn="ctr" defTabSz="58649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34"/>
              </a:buClr>
              <a:buSzPts val="2300"/>
              <a:defRPr/>
            </a:pPr>
            <a:endParaRPr lang="ru-RU" sz="1539" b="1" dirty="0">
              <a:solidFill>
                <a:srgbClr val="000034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20" name="Group 42">
            <a:extLst>
              <a:ext uri="{FF2B5EF4-FFF2-40B4-BE49-F238E27FC236}">
                <a16:creationId xmlns:a16="http://schemas.microsoft.com/office/drawing/2014/main" id="{94EA3079-4FA8-4D60-96FD-4DC38BBE7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95915"/>
              </p:ext>
            </p:extLst>
          </p:nvPr>
        </p:nvGraphicFramePr>
        <p:xfrm>
          <a:off x="6697562" y="1636549"/>
          <a:ext cx="4328635" cy="1530918"/>
        </p:xfrm>
        <a:graphic>
          <a:graphicData uri="http://schemas.openxmlformats.org/drawingml/2006/table">
            <a:tbl>
              <a:tblPr/>
              <a:tblGrid>
                <a:gridCol w="139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226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34"/>
                        </a:buClr>
                        <a:buSzPts val="15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4"/>
                          </a:solidFill>
                          <a:effectLst/>
                          <a:latin typeface="Arial Narrow" pitchFamily="34" charset="0"/>
                          <a:cs typeface="Arial" charset="0"/>
                          <a:sym typeface="Arial" charset="0"/>
                        </a:rPr>
                        <a:t>Сайт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8642" marR="58642" marT="58642" marB="58642" anchor="ctr" horzOverflow="overflow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34"/>
                        </a:buClr>
                        <a:buSzPts val="2300"/>
                        <a:buFont typeface="Arial" charset="0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  <a:sym typeface="Arial" charset="0"/>
                        </a:rPr>
                        <a:t>https://innovation-bank.susu.ru</a:t>
                      </a:r>
                    </a:p>
                  </a:txBody>
                  <a:tcPr marL="58642" marR="58642" marT="58642" marB="58642" horzOverflow="overflow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74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4"/>
                          </a:solidFill>
                          <a:effectLst/>
                          <a:latin typeface="Arial Narrow" pitchFamily="34" charset="0"/>
                          <a:cs typeface="Arial" charset="0"/>
                          <a:sym typeface="Arial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8642" marR="58642" marT="58642" marB="58642" anchor="ctr" horzOverflow="overflow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4"/>
                          </a:solidFill>
                          <a:effectLst/>
                          <a:latin typeface="Arial Narrow" pitchFamily="34" charset="0"/>
                          <a:cs typeface="Arial" charset="0"/>
                          <a:sym typeface="Arial" charset="0"/>
                        </a:rPr>
                        <a:t>+7 (912) 794-49-21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8642" marR="58642" marT="58642" marB="58642" horzOverflow="overflow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18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4"/>
                          </a:solidFill>
                          <a:effectLst/>
                          <a:latin typeface="Arial Narrow" pitchFamily="34" charset="0"/>
                          <a:cs typeface="Arial" charset="0"/>
                          <a:sym typeface="Arial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4"/>
                          </a:solidFill>
                          <a:effectLst/>
                          <a:latin typeface="Arial Narrow" pitchFamily="34" charset="0"/>
                          <a:cs typeface="Arial" charset="0"/>
                          <a:sym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34"/>
                          </a:solidFill>
                          <a:effectLst/>
                          <a:latin typeface="Arial Narrow" pitchFamily="34" charset="0"/>
                          <a:cs typeface="Arial" charset="0"/>
                          <a:sym typeface="Arial" charset="0"/>
                        </a:rPr>
                        <a:t>mail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8642" marR="58642" marT="58642" marB="58642" anchor="ctr" horzOverflow="overflow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34"/>
                          </a:solidFill>
                          <a:effectLst/>
                          <a:latin typeface="Arial Narrow" pitchFamily="34" charset="0"/>
                          <a:cs typeface="Arial" charset="0"/>
                          <a:sym typeface="Arial" charset="0"/>
                        </a:rPr>
                        <a:t>nogarkova@yandex.ru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58642" marR="58642" marT="58642" marB="58642" horzOverflow="overflow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6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Проблема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Отсутствие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регулируемого</a:t>
            </a:r>
            <a:r>
              <a:rPr lang="ru-RU"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и оперативного </a:t>
            </a:r>
            <a:r>
              <a:rPr lang="ru-RU"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взаимодействия</a:t>
            </a:r>
            <a:r>
              <a:rPr lang="ru-RU"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технологических</a:t>
            </a:r>
            <a:r>
              <a:rPr lang="ru-RU"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компаний,</a:t>
            </a:r>
            <a:r>
              <a:rPr lang="ru-RU"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вузов</a:t>
            </a:r>
            <a:r>
              <a:rPr lang="ru-RU"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быстрого решения запросов бизнеса</a:t>
            </a:r>
            <a:endParaRPr lang="ru-RU" sz="1800" dirty="0">
              <a:latin typeface="Gilroy Light"/>
              <a:ea typeface="Gilroy Light"/>
              <a:cs typeface="Gilroy Light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39;gab519f0cec_0_0">
            <a:extLst>
              <a:ext uri="{FF2B5EF4-FFF2-40B4-BE49-F238E27FC236}">
                <a16:creationId xmlns:a16="http://schemas.microsoft.com/office/drawing/2014/main" id="{6D72860F-8CCC-4572-89A5-3DD66AC30035}"/>
              </a:ext>
            </a:extLst>
          </p:cNvPr>
          <p:cNvSpPr txBox="1">
            <a:spLocks/>
          </p:cNvSpPr>
          <p:nvPr/>
        </p:nvSpPr>
        <p:spPr>
          <a:xfrm>
            <a:off x="7568408" y="1840706"/>
            <a:ext cx="3883146" cy="4223904"/>
          </a:xfrm>
          <a:prstGeom prst="rect">
            <a:avLst/>
          </a:prstGeom>
          <a:noFill/>
          <a:ln>
            <a:noFill/>
          </a:ln>
        </p:spPr>
        <p:txBody>
          <a:bodyPr lIns="37395" tIns="37395" rIns="37395" bIns="37395"/>
          <a:lstStyle/>
          <a:p>
            <a:pPr marL="143570" indent="-121169"/>
            <a:endParaRPr lang="ru-RU" sz="1539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205681" indent="-183280">
              <a:buFont typeface="Wingdings" panose="05000000000000000000" pitchFamily="2" charset="2"/>
              <a:buChar char="q"/>
            </a:pPr>
            <a:r>
              <a:rPr lang="ru-RU" sz="1539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Биржы</a:t>
            </a:r>
            <a:r>
              <a:rPr lang="ru-RU" sz="1539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539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импортозамещения</a:t>
            </a:r>
            <a:r>
              <a:rPr lang="ru-RU" sz="1539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 </a:t>
            </a:r>
            <a:r>
              <a:rPr lang="ru-RU" sz="1539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работают по принципу  смены поставщиков, а не кооперации с целью создания законченного технологичного цикла по производству конечного продукта внутри страны </a:t>
            </a:r>
          </a:p>
          <a:p>
            <a:pPr marL="205681" indent="-183280">
              <a:buFont typeface="Wingdings" panose="05000000000000000000" pitchFamily="2" charset="2"/>
              <a:buChar char="q"/>
            </a:pPr>
            <a:endParaRPr lang="ru-RU" sz="1539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205681" indent="-183280">
              <a:buFont typeface="Wingdings" panose="05000000000000000000" pitchFamily="2" charset="2"/>
              <a:buChar char="q"/>
            </a:pPr>
            <a:r>
              <a:rPr lang="ru-RU" sz="1539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Риск замены одних внешних поставщиков на другие с учетом переориентации на новые рынки </a:t>
            </a:r>
            <a:r>
              <a:rPr lang="ru-RU" sz="1539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не снимает угрозы зависимости</a:t>
            </a:r>
            <a:r>
              <a:rPr lang="ru-RU" sz="1539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так как любое изменение внешнеполитической ситуации приведет к разрыву  связей либо манипулятивным действиям с ценой. </a:t>
            </a:r>
          </a:p>
          <a:p>
            <a:pPr marL="143570" indent="-121169"/>
            <a:endParaRPr lang="ru-RU" sz="1539" dirty="0">
              <a:solidFill>
                <a:srgbClr val="000034"/>
              </a:solidFill>
              <a:latin typeface="Arial Narrow" pitchFamily="34" charset="0"/>
            </a:endParaRPr>
          </a:p>
        </p:txBody>
      </p:sp>
      <p:pic>
        <p:nvPicPr>
          <p:cNvPr id="13" name="Picture 6" descr="Человечки для презентации">
            <a:extLst>
              <a:ext uri="{FF2B5EF4-FFF2-40B4-BE49-F238E27FC236}">
                <a16:creationId xmlns:a16="http://schemas.microsoft.com/office/drawing/2014/main" id="{ADD26333-F00D-4415-A2B8-C30F0FCE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6219" y="2897976"/>
            <a:ext cx="1372618" cy="114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329E7A36-13BA-44EE-8177-71EB220E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17062" y="4287905"/>
            <a:ext cx="1969320" cy="176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ject 11">
            <a:extLst>
              <a:ext uri="{FF2B5EF4-FFF2-40B4-BE49-F238E27FC236}">
                <a16:creationId xmlns:a16="http://schemas.microsoft.com/office/drawing/2014/main" id="{C4A3DEC3-37D6-43D6-9F3D-4415A7C2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33354" y="1521285"/>
            <a:ext cx="1418440" cy="180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http://ohranatruda31.ru/wp-content/uploads/2022/01/Specialist-po-ohrane-truda.jpg">
            <a:extLst>
              <a:ext uri="{FF2B5EF4-FFF2-40B4-BE49-F238E27FC236}">
                <a16:creationId xmlns:a16="http://schemas.microsoft.com/office/drawing/2014/main" id="{8A08AAC1-D64D-49FF-8222-48153A13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030" y="2274799"/>
            <a:ext cx="894035" cy="89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ject 16">
            <a:extLst>
              <a:ext uri="{FF2B5EF4-FFF2-40B4-BE49-F238E27FC236}">
                <a16:creationId xmlns:a16="http://schemas.microsoft.com/office/drawing/2014/main" id="{71B6E598-748E-413C-9B08-BD7EC314D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542" y="3829427"/>
            <a:ext cx="1446951" cy="4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146" rIns="0" bIns="0" anchor="ctr">
            <a:spAutoFit/>
          </a:bodyPr>
          <a:lstStyle/>
          <a:p>
            <a:pPr indent="53966" algn="ctr">
              <a:spcBef>
                <a:spcPts val="698"/>
              </a:spcBef>
            </a:pPr>
            <a:r>
              <a:rPr lang="ru-RU" sz="1411" b="1">
                <a:latin typeface="Arial Narrow" pitchFamily="34" charset="0"/>
                <a:cs typeface="Microsoft Sans Serif" pitchFamily="34" charset="0"/>
              </a:rPr>
              <a:t>Технологические компании</a:t>
            </a: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D590FD57-B271-448D-9DDA-04ED18738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885" y="2603549"/>
            <a:ext cx="936802" cy="2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146" rIns="0" bIns="0" anchor="ctr">
            <a:spAutoFit/>
          </a:bodyPr>
          <a:lstStyle/>
          <a:p>
            <a:pPr marL="245392">
              <a:spcBef>
                <a:spcPts val="698"/>
              </a:spcBef>
            </a:pPr>
            <a:r>
              <a:rPr lang="ru-RU" sz="1411" b="1">
                <a:latin typeface="Arial Narrow" pitchFamily="34" charset="0"/>
                <a:cs typeface="Microsoft Sans Serif" pitchFamily="34" charset="0"/>
              </a:rPr>
              <a:t>ВУЗ</a:t>
            </a: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3FF7021D-6420-4246-A9E8-1517C032E97A}"/>
              </a:ext>
            </a:extLst>
          </p:cNvPr>
          <p:cNvSpPr txBox="1"/>
          <p:nvPr/>
        </p:nvSpPr>
        <p:spPr>
          <a:xfrm>
            <a:off x="3098234" y="1738252"/>
            <a:ext cx="1973393" cy="403077"/>
          </a:xfrm>
          <a:prstGeom prst="rect">
            <a:avLst/>
          </a:prstGeom>
        </p:spPr>
        <p:txBody>
          <a:bodyPr lIns="0" tIns="8146" rIns="0" bIns="0" anchor="ctr">
            <a:spAutoFit/>
          </a:bodyPr>
          <a:lstStyle/>
          <a:p>
            <a:pPr indent="8146" algn="ctr">
              <a:spcBef>
                <a:spcPts val="64"/>
              </a:spcBef>
            </a:pPr>
            <a:r>
              <a:rPr lang="ru-RU" sz="1283" b="1" dirty="0">
                <a:solidFill>
                  <a:srgbClr val="14110F"/>
                </a:solidFill>
                <a:latin typeface="Arial Narrow" pitchFamily="34" charset="0"/>
                <a:cs typeface="Times New Roman" pitchFamily="18" charset="0"/>
              </a:rPr>
              <a:t>ПРОМЫШЛЕННЫЕ ПРЕДПРИЯТИЯ</a:t>
            </a:r>
            <a:endParaRPr lang="ru-RU" sz="1283" b="1" dirty="0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49006BB-4191-44CB-8A6C-C18A778B662F}"/>
              </a:ext>
            </a:extLst>
          </p:cNvPr>
          <p:cNvCxnSpPr/>
          <p:nvPr/>
        </p:nvCxnSpPr>
        <p:spPr>
          <a:xfrm>
            <a:off x="3006591" y="3622979"/>
            <a:ext cx="1446952" cy="88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7E852FC-21E3-4EE3-92D3-4EAFCC0CFCE3}"/>
              </a:ext>
            </a:extLst>
          </p:cNvPr>
          <p:cNvCxnSpPr/>
          <p:nvPr/>
        </p:nvCxnSpPr>
        <p:spPr>
          <a:xfrm flipV="1">
            <a:off x="3167477" y="2897976"/>
            <a:ext cx="1248390" cy="554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0D22A38-92AB-4FF7-A182-71D598C63E53}"/>
              </a:ext>
            </a:extLst>
          </p:cNvPr>
          <p:cNvCxnSpPr/>
          <p:nvPr/>
        </p:nvCxnSpPr>
        <p:spPr>
          <a:xfrm>
            <a:off x="4501401" y="3112830"/>
            <a:ext cx="103863" cy="1173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Умножение 43">
            <a:extLst>
              <a:ext uri="{FF2B5EF4-FFF2-40B4-BE49-F238E27FC236}">
                <a16:creationId xmlns:a16="http://schemas.microsoft.com/office/drawing/2014/main" id="{8C4D3D26-29EE-46E0-B395-593DBD59F3C1}"/>
              </a:ext>
            </a:extLst>
          </p:cNvPr>
          <p:cNvSpPr/>
          <p:nvPr/>
        </p:nvSpPr>
        <p:spPr>
          <a:xfrm>
            <a:off x="3498412" y="2897976"/>
            <a:ext cx="586519" cy="58651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98"/>
          </a:p>
        </p:txBody>
      </p:sp>
      <p:sp>
        <p:nvSpPr>
          <p:cNvPr id="24" name="Умножение 44">
            <a:extLst>
              <a:ext uri="{FF2B5EF4-FFF2-40B4-BE49-F238E27FC236}">
                <a16:creationId xmlns:a16="http://schemas.microsoft.com/office/drawing/2014/main" id="{335C702D-F707-44CF-9556-090C41545B91}"/>
              </a:ext>
            </a:extLst>
          </p:cNvPr>
          <p:cNvSpPr/>
          <p:nvPr/>
        </p:nvSpPr>
        <p:spPr>
          <a:xfrm>
            <a:off x="3416951" y="3800157"/>
            <a:ext cx="586519" cy="58651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98"/>
          </a:p>
        </p:txBody>
      </p:sp>
      <p:sp>
        <p:nvSpPr>
          <p:cNvPr id="25" name="Умножение 45">
            <a:extLst>
              <a:ext uri="{FF2B5EF4-FFF2-40B4-BE49-F238E27FC236}">
                <a16:creationId xmlns:a16="http://schemas.microsoft.com/office/drawing/2014/main" id="{F0DF6FD7-8BA6-4165-A3A7-DEAB444AD246}"/>
              </a:ext>
            </a:extLst>
          </p:cNvPr>
          <p:cNvSpPr/>
          <p:nvPr/>
        </p:nvSpPr>
        <p:spPr>
          <a:xfrm>
            <a:off x="4262109" y="3395907"/>
            <a:ext cx="586519" cy="58651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98"/>
          </a:p>
        </p:txBody>
      </p:sp>
      <p:sp>
        <p:nvSpPr>
          <p:cNvPr id="26" name="Google Shape;110;p12">
            <a:extLst>
              <a:ext uri="{FF2B5EF4-FFF2-40B4-BE49-F238E27FC236}">
                <a16:creationId xmlns:a16="http://schemas.microsoft.com/office/drawing/2014/main" id="{E169861C-A2BA-4DE3-BD63-9AC87A5E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38" y="4266522"/>
            <a:ext cx="2535474" cy="13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539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Низкая востребованность студенческих инновационных  стартапов</a:t>
            </a:r>
            <a:r>
              <a:rPr lang="ru-RU" sz="1539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отсутствие конгломерации науки и  реального бизнеса</a:t>
            </a:r>
            <a:br>
              <a:rPr lang="ru-RU" sz="1539" dirty="0">
                <a:latin typeface="Arial Narrow" pitchFamily="34" charset="0"/>
              </a:rPr>
            </a:br>
            <a:endParaRPr lang="ru-RU" sz="1539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024" y="425242"/>
            <a:ext cx="4785995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Цель проекта </a:t>
            </a:r>
            <a:endParaRPr spc="-4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9776" y="424656"/>
            <a:ext cx="2046223" cy="7802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999" y="6178409"/>
            <a:ext cx="3445105" cy="47238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36000" y="1391675"/>
            <a:ext cx="11520170" cy="16510"/>
          </a:xfrm>
          <a:custGeom>
            <a:avLst/>
            <a:gdLst/>
            <a:ahLst/>
            <a:cxnLst/>
            <a:rect l="l" t="t" r="r" b="b"/>
            <a:pathLst>
              <a:path w="11520170" h="16509">
                <a:moveTo>
                  <a:pt x="0" y="15899"/>
                </a:moveTo>
                <a:lnTo>
                  <a:pt x="11519999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03649" y="1655955"/>
            <a:ext cx="55130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0B5394"/>
                </a:solidFill>
                <a:latin typeface="Microsoft Sans Serif"/>
                <a:cs typeface="Microsoft Sans Serif"/>
              </a:rPr>
              <a:t>Создание</a:t>
            </a:r>
            <a:r>
              <a:rPr sz="1800" spc="25" dirty="0">
                <a:solidFill>
                  <a:srgbClr val="0B539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B5394"/>
                </a:solidFill>
                <a:latin typeface="Microsoft Sans Serif"/>
                <a:cs typeface="Microsoft Sans Serif"/>
              </a:rPr>
              <a:t>и</a:t>
            </a:r>
            <a:r>
              <a:rPr sz="1800" spc="25" dirty="0">
                <a:solidFill>
                  <a:srgbClr val="0B539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B5394"/>
                </a:solidFill>
                <a:latin typeface="Microsoft Sans Serif"/>
                <a:cs typeface="Microsoft Sans Serif"/>
              </a:rPr>
              <a:t>согласование</a:t>
            </a:r>
            <a:r>
              <a:rPr sz="1800" spc="35" dirty="0">
                <a:solidFill>
                  <a:srgbClr val="0B5394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B5394"/>
                </a:solidFill>
                <a:latin typeface="Microsoft Sans Serif"/>
                <a:cs typeface="Microsoft Sans Serif"/>
              </a:rPr>
              <a:t>механизма</a:t>
            </a:r>
            <a:r>
              <a:rPr sz="1800" spc="30" dirty="0">
                <a:solidFill>
                  <a:srgbClr val="0B539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 err="1">
                <a:solidFill>
                  <a:srgbClr val="0B5394"/>
                </a:solidFill>
                <a:latin typeface="Microsoft Sans Serif"/>
                <a:cs typeface="Microsoft Sans Serif"/>
              </a:rPr>
              <a:t>взаимодействия</a:t>
            </a:r>
            <a:r>
              <a:rPr sz="1800" spc="-30" dirty="0">
                <a:solidFill>
                  <a:srgbClr val="0B5394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-30" dirty="0">
                <a:solidFill>
                  <a:srgbClr val="0B5394"/>
                </a:solidFill>
                <a:latin typeface="Microsoft Sans Serif"/>
                <a:cs typeface="Microsoft Sans Serif"/>
              </a:rPr>
              <a:t> в рамках цифровой платформы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598692" y="6362012"/>
            <a:ext cx="2213609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rgbClr val="A5A5A5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70"/>
              </a:lnSpc>
            </a:pPr>
            <a:r>
              <a:rPr lang="ru-RU" spc="-10"/>
              <a:t>#страну_меняют_люди</a:t>
            </a:r>
            <a:endParaRPr spc="-10" dirty="0"/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E89707D9-2DB3-4742-9E95-38757FAB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37" y="1375655"/>
            <a:ext cx="4848967" cy="12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1539" b="1" dirty="0">
              <a:solidFill>
                <a:srgbClr val="002060"/>
              </a:solidFill>
            </a:endParaRPr>
          </a:p>
          <a:p>
            <a:pPr algn="ctr"/>
            <a:r>
              <a:rPr lang="ru-RU" sz="1539" b="1" dirty="0">
                <a:solidFill>
                  <a:srgbClr val="002060"/>
                </a:solidFill>
              </a:rPr>
              <a:t> Объединение технических компетенций ВУЗов и запросов от реального сектора бизнеса для выработки простых, оптимальных решений для промышленного и с/х сектора.</a:t>
            </a: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D7D0DC8F-EDDB-4157-98FB-5EB87A22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999" y="2668307"/>
            <a:ext cx="7997436" cy="291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5F43B1-6EA0-4961-A4DE-B2B25507125C}"/>
              </a:ext>
            </a:extLst>
          </p:cNvPr>
          <p:cNvSpPr txBox="1"/>
          <p:nvPr/>
        </p:nvSpPr>
        <p:spPr>
          <a:xfrm>
            <a:off x="8799871" y="2668307"/>
            <a:ext cx="16813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6"/>
            <a:r>
              <a:rPr lang="ru-RU" sz="1400" b="1" dirty="0">
                <a:latin typeface="Arial Narrow" pitchFamily="34" charset="0"/>
              </a:rPr>
              <a:t>Запрос</a:t>
            </a:r>
            <a:r>
              <a:rPr lang="ru-RU" sz="1400" dirty="0">
                <a:latin typeface="Arial Narrow" pitchFamily="34" charset="0"/>
              </a:rPr>
              <a:t> от бизнеса на разработку через сервисную платформу </a:t>
            </a: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3D9E8322-D828-4BD3-A50D-4EAC6FB7E9B8}"/>
              </a:ext>
            </a:extLst>
          </p:cNvPr>
          <p:cNvSpPr txBox="1"/>
          <p:nvPr/>
        </p:nvSpPr>
        <p:spPr>
          <a:xfrm>
            <a:off x="8892601" y="3779888"/>
            <a:ext cx="1495855" cy="693172"/>
          </a:xfrm>
          <a:prstGeom prst="rect">
            <a:avLst/>
          </a:prstGeom>
        </p:spPr>
        <p:txBody>
          <a:bodyPr wrap="square" lIns="0" tIns="26068" rIns="0" bIns="0">
            <a:spAutoFit/>
          </a:bodyPr>
          <a:lstStyle/>
          <a:p>
            <a:pPr marL="8146">
              <a:lnSpc>
                <a:spcPts val="1267"/>
              </a:lnSpc>
              <a:spcBef>
                <a:spcPts val="208"/>
              </a:spcBef>
            </a:pPr>
            <a:r>
              <a:rPr lang="ru-RU" sz="1283" dirty="0">
                <a:latin typeface="Arial Narrow" pitchFamily="34" charset="0"/>
              </a:rPr>
              <a:t>Сортировка и интеграция  данных, </a:t>
            </a:r>
            <a:r>
              <a:rPr lang="ru-RU" sz="1283" b="1" dirty="0">
                <a:latin typeface="Arial Narrow" pitchFamily="34" charset="0"/>
              </a:rPr>
              <a:t>подбор вуза</a:t>
            </a:r>
            <a:r>
              <a:rPr lang="ru-RU" sz="1283" dirty="0">
                <a:latin typeface="Arial Narrow" pitchFamily="34" charset="0"/>
              </a:rPr>
              <a:t> с ТЗ под запрос </a:t>
            </a: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F4A5C660-5AC7-49AD-810D-C46E192A73F9}"/>
              </a:ext>
            </a:extLst>
          </p:cNvPr>
          <p:cNvSpPr txBox="1"/>
          <p:nvPr/>
        </p:nvSpPr>
        <p:spPr>
          <a:xfrm>
            <a:off x="8892601" y="4773153"/>
            <a:ext cx="1495855" cy="693172"/>
          </a:xfrm>
          <a:prstGeom prst="rect">
            <a:avLst/>
          </a:prstGeom>
        </p:spPr>
        <p:txBody>
          <a:bodyPr wrap="square" lIns="0" tIns="26068" rIns="0" bIns="0">
            <a:spAutoFit/>
          </a:bodyPr>
          <a:lstStyle/>
          <a:p>
            <a:pPr marL="8146">
              <a:lnSpc>
                <a:spcPts val="1267"/>
              </a:lnSpc>
              <a:spcBef>
                <a:spcPts val="208"/>
              </a:spcBef>
            </a:pPr>
            <a:r>
              <a:rPr lang="ru-RU" sz="1283" dirty="0">
                <a:latin typeface="Arial Narrow" pitchFamily="34" charset="0"/>
              </a:rPr>
              <a:t>Подписание </a:t>
            </a:r>
            <a:r>
              <a:rPr lang="ru-RU" sz="1283" b="1" dirty="0">
                <a:latin typeface="Arial Narrow" pitchFamily="34" charset="0"/>
              </a:rPr>
              <a:t>соглашения</a:t>
            </a:r>
            <a:r>
              <a:rPr lang="ru-RU" sz="1283" dirty="0">
                <a:latin typeface="Arial Narrow" pitchFamily="34" charset="0"/>
              </a:rPr>
              <a:t> Вуза  с бизнесом на разработку</a:t>
            </a: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922DBBE3-A4E3-4C62-B5DF-C8EB84CC9E2B}"/>
              </a:ext>
            </a:extLst>
          </p:cNvPr>
          <p:cNvSpPr txBox="1"/>
          <p:nvPr/>
        </p:nvSpPr>
        <p:spPr>
          <a:xfrm>
            <a:off x="8892601" y="5662356"/>
            <a:ext cx="1495855" cy="526459"/>
          </a:xfrm>
          <a:prstGeom prst="rect">
            <a:avLst/>
          </a:prstGeom>
        </p:spPr>
        <p:txBody>
          <a:bodyPr wrap="square" lIns="0" tIns="26068" rIns="0" bIns="0">
            <a:spAutoFit/>
          </a:bodyPr>
          <a:lstStyle/>
          <a:p>
            <a:pPr marL="8146">
              <a:lnSpc>
                <a:spcPts val="1267"/>
              </a:lnSpc>
              <a:spcBef>
                <a:spcPts val="208"/>
              </a:spcBef>
            </a:pPr>
            <a:r>
              <a:rPr lang="ru-RU" sz="1283" dirty="0">
                <a:latin typeface="Arial Narrow" pitchFamily="34" charset="0"/>
              </a:rPr>
              <a:t>Формирование </a:t>
            </a:r>
            <a:r>
              <a:rPr lang="ru-RU" sz="1283" b="1" dirty="0">
                <a:latin typeface="Arial Narrow" pitchFamily="34" charset="0"/>
              </a:rPr>
              <a:t>библиотеки  решений </a:t>
            </a:r>
            <a:r>
              <a:rPr lang="ru-RU" sz="1283" dirty="0">
                <a:latin typeface="Arial Narrow" pitchFamily="34" charset="0"/>
              </a:rPr>
              <a:t>на платформе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049" y="396222"/>
            <a:ext cx="469265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Суть проекта</a:t>
            </a:r>
            <a:endParaRPr spc="-4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9776" y="424656"/>
            <a:ext cx="2046223" cy="7802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999" y="6178409"/>
            <a:ext cx="3445105" cy="47238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36000" y="1231899"/>
            <a:ext cx="11520170" cy="16510"/>
          </a:xfrm>
          <a:custGeom>
            <a:avLst/>
            <a:gdLst/>
            <a:ahLst/>
            <a:cxnLst/>
            <a:rect l="l" t="t" r="r" b="b"/>
            <a:pathLst>
              <a:path w="11520170" h="16509">
                <a:moveTo>
                  <a:pt x="0" y="15899"/>
                </a:moveTo>
                <a:lnTo>
                  <a:pt x="11519999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6000" y="1302454"/>
            <a:ext cx="11172190" cy="1105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Sans Serif"/>
                <a:cs typeface="Microsoft Sans Serif"/>
              </a:rPr>
              <a:t>Проект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представляет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собой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разработку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сервисной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платформы,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объединяющей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вузы,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технологические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инженерные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компании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решения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25" dirty="0" err="1">
                <a:latin typeface="Microsoft Sans Serif"/>
                <a:cs typeface="Microsoft Sans Serif"/>
              </a:rPr>
              <a:t>конкретных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 err="1">
                <a:latin typeface="Microsoft Sans Serif"/>
                <a:cs typeface="Microsoft Sans Serif"/>
              </a:rPr>
              <a:t>задач</a:t>
            </a:r>
            <a:r>
              <a:rPr sz="1400" spc="-5" dirty="0">
                <a:latin typeface="Microsoft Sans Serif"/>
                <a:cs typeface="Microsoft Sans Serif"/>
              </a:rPr>
              <a:t>.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175260">
              <a:lnSpc>
                <a:spcPct val="100000"/>
              </a:lnSpc>
            </a:pPr>
            <a:r>
              <a:rPr sz="1400" spc="-15" dirty="0">
                <a:latin typeface="Microsoft Sans Serif"/>
                <a:cs typeface="Microsoft Sans Serif"/>
              </a:rPr>
              <a:t>Запрос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разработку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через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сервисную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платформу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направляется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именно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тому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вузу,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который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имеет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компетенции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возможности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быстрого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решений,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либо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задача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дробится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составляющие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между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вузами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под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контролем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технологических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компаний.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4598692" y="6362012"/>
            <a:ext cx="2213609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rgbClr val="A5A5A5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70"/>
              </a:lnSpc>
            </a:pPr>
            <a:r>
              <a:rPr lang="ru-RU" spc="-10"/>
              <a:t>#страну_меняют_люди</a:t>
            </a:r>
            <a:endParaRPr spc="-10" dirty="0"/>
          </a:p>
        </p:txBody>
      </p:sp>
      <p:sp>
        <p:nvSpPr>
          <p:cNvPr id="18" name="Google Shape;159;p16">
            <a:extLst>
              <a:ext uri="{FF2B5EF4-FFF2-40B4-BE49-F238E27FC236}">
                <a16:creationId xmlns:a16="http://schemas.microsoft.com/office/drawing/2014/main" id="{93FCA9C6-4F44-4162-A59F-4233683877C5}"/>
              </a:ext>
            </a:extLst>
          </p:cNvPr>
          <p:cNvSpPr txBox="1">
            <a:spLocks/>
          </p:cNvSpPr>
          <p:nvPr/>
        </p:nvSpPr>
        <p:spPr bwMode="auto">
          <a:xfrm>
            <a:off x="9124336" y="3195308"/>
            <a:ext cx="2491216" cy="4673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rgbClr val="000034"/>
              </a:buClr>
              <a:buSzPts val="9400"/>
              <a:buFont typeface="Arial" charset="0"/>
              <a:buNone/>
            </a:pPr>
            <a:r>
              <a:rPr lang="ru-RU" sz="2245" dirty="0">
                <a:solidFill>
                  <a:srgbClr val="000034"/>
                </a:solidFill>
                <a:latin typeface="Arial Black" pitchFamily="34" charset="0"/>
                <a:cs typeface="Arial" charset="0"/>
                <a:sym typeface="Arial Black" pitchFamily="34" charset="0"/>
              </a:rPr>
              <a:t>Преимущества или почему работает?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71C539E3-E5B9-434C-805D-3D51B4185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89032"/>
              </p:ext>
            </p:extLst>
          </p:nvPr>
        </p:nvGraphicFramePr>
        <p:xfrm>
          <a:off x="336000" y="2296147"/>
          <a:ext cx="8357420" cy="4011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43855">
                  <a:extLst>
                    <a:ext uri="{9D8B030D-6E8A-4147-A177-3AD203B41FA5}">
                      <a16:colId xmlns:a16="http://schemas.microsoft.com/office/drawing/2014/main" val="2004250038"/>
                    </a:ext>
                  </a:extLst>
                </a:gridCol>
                <a:gridCol w="1171104">
                  <a:extLst>
                    <a:ext uri="{9D8B030D-6E8A-4147-A177-3AD203B41FA5}">
                      <a16:colId xmlns:a16="http://schemas.microsoft.com/office/drawing/2014/main" val="3888535907"/>
                    </a:ext>
                  </a:extLst>
                </a:gridCol>
                <a:gridCol w="1038024">
                  <a:extLst>
                    <a:ext uri="{9D8B030D-6E8A-4147-A177-3AD203B41FA5}">
                      <a16:colId xmlns:a16="http://schemas.microsoft.com/office/drawing/2014/main" val="2398029982"/>
                    </a:ext>
                  </a:extLst>
                </a:gridCol>
                <a:gridCol w="1224335">
                  <a:extLst>
                    <a:ext uri="{9D8B030D-6E8A-4147-A177-3AD203B41FA5}">
                      <a16:colId xmlns:a16="http://schemas.microsoft.com/office/drawing/2014/main" val="2941552068"/>
                    </a:ext>
                  </a:extLst>
                </a:gridCol>
                <a:gridCol w="1126743">
                  <a:extLst>
                    <a:ext uri="{9D8B030D-6E8A-4147-A177-3AD203B41FA5}">
                      <a16:colId xmlns:a16="http://schemas.microsoft.com/office/drawing/2014/main" val="1143628090"/>
                    </a:ext>
                  </a:extLst>
                </a:gridCol>
                <a:gridCol w="1153359">
                  <a:extLst>
                    <a:ext uri="{9D8B030D-6E8A-4147-A177-3AD203B41FA5}">
                      <a16:colId xmlns:a16="http://schemas.microsoft.com/office/drawing/2014/main" val="854300097"/>
                    </a:ext>
                  </a:extLst>
                </a:gridCol>
              </a:tblGrid>
              <a:tr h="833177">
                <a:tc>
                  <a:txBody>
                    <a:bodyPr/>
                    <a:lstStyle/>
                    <a:p>
                      <a:endParaRPr lang="ru-RU" sz="900" dirty="0">
                        <a:latin typeface="Arial Narrow" pitchFamily="34" charset="0"/>
                      </a:endParaRPr>
                    </a:p>
                  </a:txBody>
                  <a:tcPr marL="58652" marR="58652" marT="29326" marB="293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Процесс взаимодействия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Отсутствие</a:t>
                      </a:r>
                      <a:r>
                        <a:rPr lang="ru-RU" sz="1200" baseline="0" dirty="0">
                          <a:latin typeface="Arial Narrow" pitchFamily="34" charset="0"/>
                        </a:rPr>
                        <a:t> о</a:t>
                      </a:r>
                      <a:r>
                        <a:rPr lang="ru-RU" sz="1200" dirty="0">
                          <a:latin typeface="Arial Narrow" pitchFamily="34" charset="0"/>
                        </a:rPr>
                        <a:t>граничений по участию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Возможность индивидуального запроса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Библиотека</a:t>
                      </a:r>
                      <a:r>
                        <a:rPr lang="ru-RU" sz="1200" baseline="0" dirty="0">
                          <a:latin typeface="Arial Narrow" pitchFamily="34" charset="0"/>
                        </a:rPr>
                        <a:t> реализованных проектов и экспертные статьи</a:t>
                      </a:r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Законченный</a:t>
                      </a:r>
                      <a:r>
                        <a:rPr lang="ru-RU" sz="1200" baseline="0" dirty="0">
                          <a:latin typeface="Arial Narrow" pitchFamily="34" charset="0"/>
                        </a:rPr>
                        <a:t> суверенный продукт внутри страны </a:t>
                      </a:r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extLst>
                  <a:ext uri="{0D108BD9-81ED-4DB2-BD59-A6C34878D82A}">
                    <a16:rowId xmlns:a16="http://schemas.microsoft.com/office/drawing/2014/main" val="1346445328"/>
                  </a:ext>
                </a:extLst>
              </a:tr>
              <a:tr h="44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Биржы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импортозамещения </a:t>
                      </a:r>
                    </a:p>
                    <a:p>
                      <a:pPr algn="l"/>
                      <a:endParaRPr lang="ru-RU" sz="15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однократно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Arial Narrow" pitchFamily="34" charset="0"/>
                        </a:rPr>
                        <a:t>V</a:t>
                      </a:r>
                      <a:endParaRPr lang="ru-RU" sz="2300" b="1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Arial Narrow" pitchFamily="34" charset="0"/>
                        </a:rPr>
                        <a:t>V</a:t>
                      </a:r>
                      <a:endParaRPr lang="ru-RU" sz="2300" b="1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Arial Narrow" pitchFamily="34" charset="0"/>
                        </a:rPr>
                        <a:t>—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300" b="1" dirty="0">
                          <a:latin typeface="Arial Narrow" pitchFamily="34" charset="0"/>
                        </a:rPr>
                        <a:t>—</a:t>
                      </a:r>
                    </a:p>
                  </a:txBody>
                  <a:tcPr marL="58652" marR="58652" marT="29326" marB="29326"/>
                </a:tc>
                <a:extLst>
                  <a:ext uri="{0D108BD9-81ED-4DB2-BD59-A6C34878D82A}">
                    <a16:rowId xmlns:a16="http://schemas.microsoft.com/office/drawing/2014/main" val="3670496348"/>
                  </a:ext>
                </a:extLst>
              </a:tr>
              <a:tr h="650487">
                <a:tc>
                  <a:txBody>
                    <a:bodyPr/>
                    <a:lstStyle/>
                    <a:p>
                      <a:pPr algn="l">
                        <a:buClr>
                          <a:srgbClr val="3622C1"/>
                        </a:buClr>
                        <a:buSzPts val="1300"/>
                        <a:buFont typeface="Wingdings" pitchFamily="2" charset="2"/>
                        <a:buNone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Компенсация затрат на НИОКР по 218 Постановлению 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однократно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Arial Narrow" pitchFamily="34" charset="0"/>
                        </a:rPr>
                        <a:t>—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Arial Narrow" pitchFamily="34" charset="0"/>
                        </a:rPr>
                        <a:t>V</a:t>
                      </a:r>
                      <a:endParaRPr lang="ru-RU" sz="2300" b="1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300" b="1" dirty="0">
                          <a:latin typeface="Arial Narrow" pitchFamily="34" charset="0"/>
                        </a:rPr>
                        <a:t>—</a:t>
                      </a:r>
                    </a:p>
                    <a:p>
                      <a:pPr algn="ctr"/>
                      <a:endParaRPr lang="ru-RU" sz="2300" b="1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300" b="1" dirty="0">
                          <a:latin typeface="Arial Narrow" pitchFamily="34" charset="0"/>
                        </a:rPr>
                        <a:t>—</a:t>
                      </a:r>
                    </a:p>
                    <a:p>
                      <a:pPr algn="ctr"/>
                      <a:endParaRPr lang="ru-RU" sz="2300" b="1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extLst>
                  <a:ext uri="{0D108BD9-81ED-4DB2-BD59-A6C34878D82A}">
                    <a16:rowId xmlns:a16="http://schemas.microsoft.com/office/drawing/2014/main" val="1462658294"/>
                  </a:ext>
                </a:extLst>
              </a:tr>
              <a:tr h="807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Разовые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проф. конкурсы (</a:t>
                      </a:r>
                      <a:r>
                        <a:rPr lang="ru-RU" sz="13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World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 AI &amp; </a:t>
                      </a:r>
                      <a:r>
                        <a:rPr lang="ru-RU" sz="13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Data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 </a:t>
                      </a:r>
                      <a:r>
                        <a:rPr lang="ru-RU" sz="13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Challenge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, Платформа НТИ)</a:t>
                      </a:r>
                    </a:p>
                    <a:p>
                      <a:pPr algn="l"/>
                      <a:endParaRPr lang="ru-RU" sz="15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однократно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Arial Narrow" pitchFamily="34" charset="0"/>
                        </a:rPr>
                        <a:t>—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Arial Narrow" pitchFamily="34" charset="0"/>
                        </a:rPr>
                        <a:t>V</a:t>
                      </a:r>
                      <a:endParaRPr lang="ru-RU" sz="2300" b="1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>
                          <a:latin typeface="Arial Narrow" pitchFamily="34" charset="0"/>
                        </a:rPr>
                        <a:t>—</a:t>
                      </a:r>
                      <a:endParaRPr lang="ru-RU" sz="2300" b="1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>
                          <a:latin typeface="Arial Narrow" pitchFamily="34" charset="0"/>
                        </a:rPr>
                        <a:t>—</a:t>
                      </a:r>
                    </a:p>
                  </a:txBody>
                  <a:tcPr marL="58652" marR="58652" marT="29326" marB="29326"/>
                </a:tc>
                <a:extLst>
                  <a:ext uri="{0D108BD9-81ED-4DB2-BD59-A6C34878D82A}">
                    <a16:rowId xmlns:a16="http://schemas.microsoft.com/office/drawing/2014/main" val="3970360822"/>
                  </a:ext>
                </a:extLst>
              </a:tr>
              <a:tr h="702684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Цифровая платформа «Бизнес-Наука</a:t>
                      </a:r>
                      <a:r>
                        <a:rPr lang="ru-RU" sz="1500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2.0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»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Выстраивание законченного производственного цикла внутри страны</a:t>
                      </a: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latin typeface="Arial Narrow" pitchFamily="34" charset="0"/>
                        </a:rPr>
                        <a:t>V</a:t>
                      </a:r>
                      <a:endParaRPr lang="ru-RU" sz="2300" b="1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latin typeface="Arial Narrow" pitchFamily="34" charset="0"/>
                        </a:rPr>
                        <a:t>V</a:t>
                      </a:r>
                      <a:endParaRPr lang="ru-RU" sz="2300" b="1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latin typeface="Arial Narrow" pitchFamily="34" charset="0"/>
                        </a:rPr>
                        <a:t>V</a:t>
                      </a:r>
                      <a:endParaRPr lang="ru-RU" sz="2300" b="1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Arial Narrow" pitchFamily="34" charset="0"/>
                        </a:rPr>
                        <a:t>V</a:t>
                      </a:r>
                      <a:endParaRPr lang="ru-RU" sz="2300" b="1" dirty="0">
                        <a:latin typeface="Arial Narrow" pitchFamily="34" charset="0"/>
                      </a:endParaRPr>
                    </a:p>
                  </a:txBody>
                  <a:tcPr marL="58652" marR="58652" marT="29326" marB="29326"/>
                </a:tc>
                <a:extLst>
                  <a:ext uri="{0D108BD9-81ED-4DB2-BD59-A6C34878D82A}">
                    <a16:rowId xmlns:a16="http://schemas.microsoft.com/office/drawing/2014/main" val="2944986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Целевая аудитория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Rectangle 31">
            <a:extLst>
              <a:ext uri="{FF2B5EF4-FFF2-40B4-BE49-F238E27FC236}">
                <a16:creationId xmlns:a16="http://schemas.microsoft.com/office/drawing/2014/main" id="{8E51F871-4867-45CB-B232-7F641186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51" y="1840706"/>
            <a:ext cx="8500154" cy="230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796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Вузы – </a:t>
            </a:r>
            <a:r>
              <a:rPr lang="ru-RU" sz="1796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дополнительное финансирование, трудоустройство будущих выпускников в реальный сектор, новые компетенции.</a:t>
            </a:r>
          </a:p>
          <a:p>
            <a:endParaRPr lang="ru-RU" sz="1796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r>
              <a:rPr lang="ru-RU" sz="1796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Бизнес , промышленные предприятия – </a:t>
            </a:r>
            <a:r>
              <a:rPr lang="ru-RU" sz="1796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возможность продолжить работу в условиях ограничения рынка, произвести </a:t>
            </a:r>
            <a:r>
              <a:rPr lang="ru-RU" sz="1796" b="1" dirty="0" err="1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импортозамещение</a:t>
            </a:r>
            <a:r>
              <a:rPr lang="ru-RU" sz="1796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в производственном процессе, вводить точные инновационные разработки под заказ.   </a:t>
            </a:r>
          </a:p>
          <a:p>
            <a:endParaRPr lang="ru-RU" sz="1796" b="1" dirty="0">
              <a:solidFill>
                <a:srgbClr val="000034"/>
              </a:solidFill>
              <a:latin typeface="Arial Narrow" pitchFamily="34" charset="0"/>
            </a:endParaRPr>
          </a:p>
          <a:p>
            <a:endParaRPr lang="ru-RU" sz="1796" b="1" dirty="0">
              <a:solidFill>
                <a:srgbClr val="000034"/>
              </a:solidFill>
              <a:latin typeface="Arial Narrow" pitchFamily="34" charset="0"/>
            </a:endParaRP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BB0F04E0-734E-43A7-ADEF-F9D2C126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193" y="4474292"/>
            <a:ext cx="3974326" cy="182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796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Государство  </a:t>
            </a:r>
          </a:p>
          <a:p>
            <a:r>
              <a:rPr lang="ru-RU" sz="1796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- </a:t>
            </a:r>
            <a:r>
              <a:rPr lang="ru-RU" sz="1539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Создание технологически независимой страны с  производством  основных видов товаров по собственным конкурентным технологиям на собственном оборудовании.</a:t>
            </a:r>
          </a:p>
          <a:p>
            <a:pPr>
              <a:buFontTx/>
              <a:buChar char="-"/>
            </a:pPr>
            <a:r>
              <a:rPr lang="ru-RU" sz="1539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Сохранение занятости населения </a:t>
            </a:r>
          </a:p>
          <a:p>
            <a:pPr>
              <a:buFontTx/>
              <a:buChar char="-"/>
            </a:pPr>
            <a:r>
              <a:rPr lang="ru-RU" sz="1539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Увеличение ВРП  </a:t>
            </a:r>
            <a:endParaRPr lang="ru-RU" sz="1796" b="1" dirty="0">
              <a:solidFill>
                <a:srgbClr val="000034"/>
              </a:solidFill>
              <a:latin typeface="Arial Narrow" pitchFamily="34" charset="0"/>
            </a:endParaRPr>
          </a:p>
        </p:txBody>
      </p:sp>
      <p:grpSp>
        <p:nvGrpSpPr>
          <p:cNvPr id="14" name="object 4">
            <a:extLst>
              <a:ext uri="{FF2B5EF4-FFF2-40B4-BE49-F238E27FC236}">
                <a16:creationId xmlns:a16="http://schemas.microsoft.com/office/drawing/2014/main" id="{4CA3BA00-E61F-4AC0-8882-1C3B5964EF63}"/>
              </a:ext>
            </a:extLst>
          </p:cNvPr>
          <p:cNvGrpSpPr>
            <a:grpSpLocks/>
          </p:cNvGrpSpPr>
          <p:nvPr/>
        </p:nvGrpSpPr>
        <p:grpSpPr bwMode="auto">
          <a:xfrm>
            <a:off x="980697" y="3537763"/>
            <a:ext cx="4851687" cy="2810042"/>
            <a:chOff x="2116667" y="263771"/>
            <a:chExt cx="8703945" cy="5641975"/>
          </a:xfrm>
        </p:grpSpPr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69D4E7DC-3074-489C-8747-D4D05BD69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16667" y="1117600"/>
              <a:ext cx="7996765" cy="2671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id="{9F903D9D-12C8-4651-89D1-BA184F095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96267" y="3780366"/>
              <a:ext cx="4237567" cy="2125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65B21AF4-F736-41C7-9582-1A846CAD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855" y="263771"/>
              <a:ext cx="8192134" cy="849630"/>
            </a:xfrm>
            <a:custGeom>
              <a:avLst/>
              <a:gdLst/>
              <a:ahLst/>
              <a:cxnLst>
                <a:cxn ang="0">
                  <a:pos x="8191544" y="0"/>
                </a:cxn>
                <a:cxn ang="0">
                  <a:pos x="0" y="0"/>
                </a:cxn>
                <a:cxn ang="0">
                  <a:pos x="0" y="849099"/>
                </a:cxn>
                <a:cxn ang="0">
                  <a:pos x="8191544" y="849099"/>
                </a:cxn>
                <a:cxn ang="0">
                  <a:pos x="8191544" y="0"/>
                </a:cxn>
              </a:cxnLst>
              <a:rect l="0" t="0" r="r" b="b"/>
              <a:pathLst>
                <a:path w="8192134" h="849630">
                  <a:moveTo>
                    <a:pt x="8191544" y="0"/>
                  </a:moveTo>
                  <a:lnTo>
                    <a:pt x="0" y="0"/>
                  </a:lnTo>
                  <a:lnTo>
                    <a:pt x="0" y="849099"/>
                  </a:lnTo>
                  <a:lnTo>
                    <a:pt x="8191544" y="849099"/>
                  </a:lnTo>
                  <a:lnTo>
                    <a:pt x="81915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 sz="898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8752105-F649-404E-BB3B-6C3728AC4542}"/>
              </a:ext>
            </a:extLst>
          </p:cNvPr>
          <p:cNvSpPr txBox="1"/>
          <p:nvPr/>
        </p:nvSpPr>
        <p:spPr>
          <a:xfrm>
            <a:off x="8786191" y="1930558"/>
            <a:ext cx="299560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Инвестор – промышленный партнер</a:t>
            </a:r>
          </a:p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200" b="1" i="0" u="none" strike="noStrike" cap="none" dirty="0">
                <a:solidFill>
                  <a:srgbClr val="191919"/>
                </a:solidFill>
                <a:latin typeface="Open Sans Light"/>
                <a:ea typeface="+mn-ea"/>
                <a:cs typeface="+mn-cs"/>
                <a:sym typeface="Arial"/>
              </a:rPr>
              <a:t>Приоритет в постановке задач Вузам</a:t>
            </a:r>
          </a:p>
          <a:p>
            <a:pPr>
              <a:buFontTx/>
              <a:buChar char="-"/>
            </a:pPr>
            <a:r>
              <a:rPr lang="ru-RU" sz="1200" b="1" i="0" u="none" strike="noStrike" cap="none" dirty="0">
                <a:solidFill>
                  <a:srgbClr val="191919"/>
                </a:solidFill>
                <a:latin typeface="Open Sans Light"/>
                <a:ea typeface="+mn-ea"/>
                <a:cs typeface="+mn-cs"/>
                <a:sym typeface="Arial"/>
              </a:rPr>
              <a:t>Участие в экспертной комиссии по принятию финальных решений</a:t>
            </a:r>
          </a:p>
          <a:p>
            <a:pPr>
              <a:buFontTx/>
              <a:buChar char="-"/>
            </a:pPr>
            <a:r>
              <a:rPr lang="ru-RU" sz="1200" b="1" i="0" u="none" strike="noStrike" cap="none" dirty="0">
                <a:solidFill>
                  <a:srgbClr val="191919"/>
                </a:solidFill>
                <a:latin typeface="Open Sans Light"/>
                <a:ea typeface="+mn-ea"/>
                <a:cs typeface="+mn-cs"/>
                <a:sym typeface="Arial"/>
              </a:rPr>
              <a:t>Привлечение и взращивание квалифицированных кадров из будущих студентов под решение точечных задач </a:t>
            </a:r>
          </a:p>
          <a:p>
            <a:pPr>
              <a:buFontTx/>
              <a:buChar char="-"/>
            </a:pPr>
            <a:r>
              <a:rPr lang="ru-RU" sz="1200" b="1" i="0" u="none" strike="noStrike" cap="none" dirty="0">
                <a:solidFill>
                  <a:srgbClr val="191919"/>
                </a:solidFill>
                <a:latin typeface="Open Sans Light"/>
                <a:ea typeface="+mn-ea"/>
                <a:cs typeface="+mn-cs"/>
                <a:sym typeface="Arial"/>
              </a:rPr>
              <a:t>Ежегодный доход в качестве комиссионного вознаграждения от работы платформы.</a:t>
            </a:r>
          </a:p>
        </p:txBody>
      </p:sp>
    </p:spTree>
    <p:extLst>
      <p:ext uri="{BB962C8B-B14F-4D97-AF65-F5344CB8AC3E}">
        <p14:creationId xmlns:p14="http://schemas.microsoft.com/office/powerpoint/2010/main" val="125673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024" y="425242"/>
            <a:ext cx="88138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Текущая стадия проекта</a:t>
            </a:r>
            <a:endParaRPr spc="-4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9776" y="424656"/>
            <a:ext cx="2046223" cy="7802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999" y="6178409"/>
            <a:ext cx="3445105" cy="47238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36000" y="1391675"/>
            <a:ext cx="11520170" cy="16510"/>
          </a:xfrm>
          <a:custGeom>
            <a:avLst/>
            <a:gdLst/>
            <a:ahLst/>
            <a:cxnLst/>
            <a:rect l="l" t="t" r="r" b="b"/>
            <a:pathLst>
              <a:path w="11520170" h="16509">
                <a:moveTo>
                  <a:pt x="0" y="15899"/>
                </a:moveTo>
                <a:lnTo>
                  <a:pt x="11519999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598692" y="6362012"/>
            <a:ext cx="2213609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rgbClr val="A5A5A5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70"/>
              </a:lnSpc>
            </a:pPr>
            <a:r>
              <a:rPr lang="ru-RU" spc="-10"/>
              <a:t>#страну_меняют_люди</a:t>
            </a:r>
            <a:endParaRPr spc="-1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338CA94-6AAF-4CFB-B7CB-6FB4EAED4786}"/>
              </a:ext>
            </a:extLst>
          </p:cNvPr>
          <p:cNvSpPr txBox="1"/>
          <p:nvPr/>
        </p:nvSpPr>
        <p:spPr>
          <a:xfrm>
            <a:off x="591276" y="1468584"/>
            <a:ext cx="9218500" cy="2008773"/>
          </a:xfrm>
          <a:prstGeom prst="rect">
            <a:avLst/>
          </a:prstGeom>
        </p:spPr>
        <p:txBody>
          <a:bodyPr wrap="square" lIns="0" tIns="8146" rIns="0" bIns="0">
            <a:spAutoFit/>
          </a:bodyPr>
          <a:lstStyle/>
          <a:p>
            <a:pPr marL="276957" indent="-268811">
              <a:spcBef>
                <a:spcPts val="64"/>
              </a:spcBef>
              <a:buFont typeface="Wingdings" pitchFamily="2" charset="2"/>
              <a:buChar char="Ø"/>
              <a:tabLst>
                <a:tab pos="276957" algn="l"/>
              </a:tabLst>
            </a:pPr>
            <a:r>
              <a:rPr lang="ru-RU" sz="1604" b="1" dirty="0">
                <a:latin typeface="Arial Narrow" pitchFamily="34" charset="0"/>
                <a:cs typeface="Times New Roman" pitchFamily="18" charset="0"/>
              </a:rPr>
              <a:t>Процесс интеграции среди бизнеса и ВУЗа реализован</a:t>
            </a:r>
            <a:r>
              <a:rPr lang="ru-RU" sz="1604" u="sng" dirty="0">
                <a:latin typeface="Arial Narrow" pitchFamily="34" charset="0"/>
                <a:cs typeface="Times New Roman" pitchFamily="18" charset="0"/>
              </a:rPr>
              <a:t>. Разработано 4 проекта за 6 месяцев  </a:t>
            </a:r>
            <a:r>
              <a:rPr lang="ru-RU" sz="1604" dirty="0">
                <a:latin typeface="Arial Narrow" pitchFamily="34" charset="0"/>
                <a:cs typeface="Times New Roman" pitchFamily="18" charset="0"/>
              </a:rPr>
              <a:t>( тепловой датчик для птицефабрики/инкубатор, конструкторские решения по производству шаровых опор, </a:t>
            </a:r>
            <a:r>
              <a:rPr lang="ru-RU" sz="1604" dirty="0" err="1">
                <a:latin typeface="Arial Narrow" pitchFamily="34" charset="0"/>
                <a:cs typeface="Times New Roman" pitchFamily="18" charset="0"/>
              </a:rPr>
              <a:t>усовершенстовование</a:t>
            </a:r>
            <a:r>
              <a:rPr lang="ru-RU" sz="1604" dirty="0">
                <a:latin typeface="Arial Narrow" pitchFamily="34" charset="0"/>
                <a:cs typeface="Times New Roman" pitchFamily="18" charset="0"/>
              </a:rPr>
              <a:t> наконечника рулевой тяги на текущем оборудовании, модификация гидравлического ключа для свинчивания нефтяного сортамента)  </a:t>
            </a:r>
          </a:p>
          <a:p>
            <a:pPr marL="276957" indent="-268811">
              <a:spcBef>
                <a:spcPts val="64"/>
              </a:spcBef>
              <a:buFont typeface="Wingdings" pitchFamily="2" charset="2"/>
              <a:buChar char="Ø"/>
              <a:tabLst>
                <a:tab pos="276957" algn="l"/>
              </a:tabLst>
            </a:pPr>
            <a:r>
              <a:rPr lang="ru-RU" sz="1604" b="1" dirty="0">
                <a:latin typeface="Arial Narrow" pitchFamily="34" charset="0"/>
                <a:cs typeface="Times New Roman" pitchFamily="18" charset="0"/>
              </a:rPr>
              <a:t>Создан прототип модели </a:t>
            </a:r>
            <a:r>
              <a:rPr lang="ru-RU" sz="1604" dirty="0">
                <a:latin typeface="Arial Narrow" pitchFamily="34" charset="0"/>
                <a:cs typeface="Times New Roman" pitchFamily="18" charset="0"/>
              </a:rPr>
              <a:t>на базе Южно-уральского государственного университета ( </a:t>
            </a:r>
            <a:r>
              <a:rPr lang="ru-RU" sz="1604" dirty="0" err="1">
                <a:latin typeface="Arial Narrow" pitchFamily="34" charset="0"/>
                <a:cs typeface="Times New Roman" pitchFamily="18" charset="0"/>
              </a:rPr>
              <a:t>ЮУрГУ</a:t>
            </a:r>
            <a:r>
              <a:rPr lang="ru-RU" sz="1604" dirty="0">
                <a:latin typeface="Arial Narrow" pitchFamily="34" charset="0"/>
                <a:cs typeface="Times New Roman" pitchFamily="18" charset="0"/>
              </a:rPr>
              <a:t>).</a:t>
            </a:r>
          </a:p>
          <a:p>
            <a:pPr marL="276957" indent="-268811">
              <a:spcBef>
                <a:spcPts val="64"/>
              </a:spcBef>
              <a:buFont typeface="Wingdings" pitchFamily="2" charset="2"/>
              <a:buChar char="Ø"/>
              <a:tabLst>
                <a:tab pos="276957" algn="l"/>
              </a:tabLst>
            </a:pPr>
            <a:r>
              <a:rPr lang="ru-RU" sz="1604" dirty="0">
                <a:latin typeface="Arial Narrow" pitchFamily="34" charset="0"/>
                <a:cs typeface="Times New Roman" pitchFamily="18" charset="0"/>
              </a:rPr>
              <a:t>Проведено несколько объединяющих совещаний с вузами ( </a:t>
            </a:r>
            <a:r>
              <a:rPr lang="ru-RU" sz="1604" b="1" dirty="0">
                <a:latin typeface="Arial Narrow" pitchFamily="34" charset="0"/>
                <a:cs typeface="Times New Roman" pitchFamily="18" charset="0"/>
              </a:rPr>
              <a:t>МГУ, СПбГУ, ТГУ</a:t>
            </a:r>
            <a:r>
              <a:rPr lang="ru-RU" sz="1604" dirty="0">
                <a:latin typeface="Arial Narrow" pitchFamily="34" charset="0"/>
                <a:cs typeface="Times New Roman" pitchFamily="18" charset="0"/>
              </a:rPr>
              <a:t>) по согласованию схемы  взаимодействия</a:t>
            </a:r>
          </a:p>
          <a:p>
            <a:pPr marL="276957" indent="-268811">
              <a:buFont typeface="Wingdings" pitchFamily="2" charset="2"/>
              <a:buChar char="Ø"/>
              <a:tabLst>
                <a:tab pos="276957" algn="l"/>
              </a:tabLst>
            </a:pPr>
            <a:r>
              <a:rPr lang="ru-RU" sz="1604" dirty="0">
                <a:latin typeface="Arial Narrow" pitchFamily="34" charset="0"/>
                <a:cs typeface="Times New Roman" pitchFamily="18" charset="0"/>
              </a:rPr>
              <a:t>Осуществлен сбор </a:t>
            </a:r>
            <a:r>
              <a:rPr lang="ru-RU" sz="1604" b="1" dirty="0">
                <a:latin typeface="Arial Narrow" pitchFamily="34" charset="0"/>
                <a:cs typeface="Times New Roman" pitchFamily="18" charset="0"/>
              </a:rPr>
              <a:t>16 </a:t>
            </a:r>
            <a:r>
              <a:rPr lang="ru-RU" sz="1604" dirty="0">
                <a:latin typeface="Arial Narrow" pitchFamily="34" charset="0"/>
                <a:cs typeface="Times New Roman" pitchFamily="18" charset="0"/>
              </a:rPr>
              <a:t>заявок, к реализации которых приступили  технические университеты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01198D6-E9A6-45CC-9B1B-387635BB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738" y="3559269"/>
            <a:ext cx="3540954" cy="235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8">
            <a:extLst>
              <a:ext uri="{FF2B5EF4-FFF2-40B4-BE49-F238E27FC236}">
                <a16:creationId xmlns:a16="http://schemas.microsoft.com/office/drawing/2014/main" id="{2F7579F4-9FC8-4E39-9825-55A30EB92FAB}"/>
              </a:ext>
            </a:extLst>
          </p:cNvPr>
          <p:cNvGrpSpPr>
            <a:grpSpLocks/>
          </p:cNvGrpSpPr>
          <p:nvPr/>
        </p:nvGrpSpPr>
        <p:grpSpPr bwMode="auto">
          <a:xfrm>
            <a:off x="6398799" y="3650597"/>
            <a:ext cx="4571591" cy="2354571"/>
            <a:chOff x="0" y="0"/>
            <a:chExt cx="10820400" cy="4206283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A75350D4-28F8-48C3-BC18-5A40CEF2D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5485" b="15485"/>
            <a:stretch>
              <a:fillRect/>
            </a:stretch>
          </p:blipFill>
          <p:spPr bwMode="auto">
            <a:xfrm>
              <a:off x="0" y="0"/>
              <a:ext cx="10820400" cy="420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План реализации проекта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/>
                <a:ea typeface="Gilroy Light"/>
                <a:cs typeface="Gilroy Light"/>
                <a:sym typeface="Gilroy Light"/>
              </a:rPr>
              <a:t>Основные этапы и контрольные точки, ведущие к промежуточным и конечным результатам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68EA474-2D8B-DD2C-E136-F5D37988D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38905"/>
              </p:ext>
            </p:extLst>
          </p:nvPr>
        </p:nvGraphicFramePr>
        <p:xfrm>
          <a:off x="678612" y="2033486"/>
          <a:ext cx="10834776" cy="293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5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56851">
                <a:tc>
                  <a:txBody>
                    <a:bodyPr/>
                    <a:lstStyle/>
                    <a:p>
                      <a:pPr algn="ctr">
                        <a:lnSpc>
                          <a:spcPts val="2427"/>
                        </a:lnSpc>
                        <a:spcBef>
                          <a:spcPct val="0"/>
                        </a:spcBef>
                      </a:pPr>
                      <a:endParaRPr lang="ru-RU" sz="1000" b="0" dirty="0">
                        <a:solidFill>
                          <a:srgbClr val="19191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427"/>
                        </a:lnSpc>
                        <a:spcBef>
                          <a:spcPct val="0"/>
                        </a:spcBef>
                      </a:pPr>
                      <a:r>
                        <a:rPr lang="ru-RU" sz="1000" b="0" dirty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Исследования</a:t>
                      </a:r>
                    </a:p>
                    <a:p>
                      <a:pPr algn="ctr">
                        <a:lnSpc>
                          <a:spcPts val="2427"/>
                        </a:lnSpc>
                        <a:spcBef>
                          <a:spcPct val="0"/>
                        </a:spcBef>
                      </a:pPr>
                      <a:r>
                        <a:rPr lang="ru-RU" sz="1000" b="0" dirty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аналогов</a:t>
                      </a:r>
                      <a:endParaRPr lang="en-US" sz="1000" b="0" dirty="0">
                        <a:solidFill>
                          <a:srgbClr val="19191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27"/>
                        </a:lnSpc>
                        <a:spcBef>
                          <a:spcPct val="0"/>
                        </a:spcBef>
                      </a:pPr>
                      <a:endParaRPr lang="ru-RU" sz="1000" b="0" dirty="0">
                        <a:solidFill>
                          <a:srgbClr val="19191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427"/>
                        </a:lnSpc>
                        <a:spcBef>
                          <a:spcPct val="0"/>
                        </a:spcBef>
                      </a:pPr>
                      <a:r>
                        <a:rPr lang="ru-RU" sz="1000" b="0" dirty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2.Определение</a:t>
                      </a:r>
                    </a:p>
                    <a:p>
                      <a:pPr algn="ctr">
                        <a:lnSpc>
                          <a:spcPts val="2427"/>
                        </a:lnSpc>
                        <a:spcBef>
                          <a:spcPct val="0"/>
                        </a:spcBef>
                      </a:pPr>
                      <a:r>
                        <a:rPr lang="ru-RU" sz="1000" b="0" dirty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проектных параметров цифровой  платформы, согласование форм запроса на ТЗ с вузами</a:t>
                      </a:r>
                    </a:p>
                    <a:p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rgbClr val="19191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19191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Испытания запросов с вузами.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Создание юридического лица</a:t>
                      </a:r>
                      <a:endParaRPr lang="ru-RU" sz="1000" b="0" dirty="0">
                        <a:solidFill>
                          <a:srgbClr val="19191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4., подписание соглашения на работу на платформе с Вузами, которые подтвердили договоренности</a:t>
                      </a:r>
                      <a:endParaRPr lang="ru-RU" sz="1000" b="0" i="0" u="none" strike="noStrike" cap="none" dirty="0">
                        <a:solidFill>
                          <a:srgbClr val="19191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Загрузка на платформу первого пула запросов от бизнеса.</a:t>
                      </a:r>
                    </a:p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01.08 – 193 ТЗ от бизнеса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dirty="0"/>
                    </a:p>
                    <a:p>
                      <a:endParaRPr lang="ru-RU" sz="1000" b="0" dirty="0"/>
                    </a:p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6. Подписание первых соглашений между вузами и бизнесом , % комиссионный доход платформе.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71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Июль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Август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Сентябрь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Октябрь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Ноябрь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Gilroy Light"/>
                          <a:ea typeface="Gilroy Light"/>
                          <a:cs typeface="Gilroy Light"/>
                          <a:sym typeface="Arial"/>
                        </a:rPr>
                        <a:t>Декабрь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4C86421-A11A-CD21-E24B-AB5A2D9205C5}"/>
              </a:ext>
            </a:extLst>
          </p:cNvPr>
          <p:cNvSpPr txBox="1"/>
          <p:nvPr/>
        </p:nvSpPr>
        <p:spPr>
          <a:xfrm>
            <a:off x="4603630" y="1478438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2023 </a:t>
            </a:r>
            <a:r>
              <a:rPr lang="ru-RU" sz="24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8786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Стоимость проекта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404999" y="163654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4FF10-9242-0741-9A61-11AEF4B50391}"/>
              </a:ext>
            </a:extLst>
          </p:cNvPr>
          <p:cNvSpPr txBox="1"/>
          <p:nvPr/>
        </p:nvSpPr>
        <p:spPr>
          <a:xfrm>
            <a:off x="336000" y="1053325"/>
            <a:ext cx="1009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/>
                <a:ea typeface="Gilroy Light"/>
                <a:cs typeface="Gilroy Light"/>
                <a:sym typeface="Gilroy Light"/>
              </a:rPr>
              <a:t>Предварительная стоимостная оценка реализации идеи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776" y="42465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Google Shape;117;p5"/>
          <p:cNvCxnSpPr/>
          <p:nvPr/>
        </p:nvCxnSpPr>
        <p:spPr>
          <a:xfrm rot="10800000" flipH="1">
            <a:off x="336000" y="1391675"/>
            <a:ext cx="11520000" cy="1590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1877A7-BCAE-4FD0-8A70-F6C64ECE187F}"/>
              </a:ext>
            </a:extLst>
          </p:cNvPr>
          <p:cNvSpPr txBox="1"/>
          <p:nvPr/>
        </p:nvSpPr>
        <p:spPr>
          <a:xfrm>
            <a:off x="3047338" y="2519071"/>
            <a:ext cx="609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400" b="1" i="0" u="none" strike="noStrike" cap="none" dirty="0">
              <a:solidFill>
                <a:srgbClr val="191919"/>
              </a:solidFill>
              <a:latin typeface="Open Sans Light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18D25-E632-42FA-B7C0-D71D32F4D6BA}"/>
              </a:ext>
            </a:extLst>
          </p:cNvPr>
          <p:cNvSpPr txBox="1"/>
          <p:nvPr/>
        </p:nvSpPr>
        <p:spPr>
          <a:xfrm>
            <a:off x="572494" y="1892410"/>
            <a:ext cx="1078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Создание цифровой платформы  500 </a:t>
            </a:r>
            <a:r>
              <a:rPr lang="ru-RU" dirty="0" err="1"/>
              <a:t>т.р</a:t>
            </a:r>
            <a:r>
              <a:rPr lang="ru-RU" dirty="0"/>
              <a:t>. с учетом пилотного проекта    </a:t>
            </a:r>
            <a:r>
              <a:rPr lang="en-US" dirty="0"/>
              <a:t>https://innovation-bank.susu.ru/</a:t>
            </a:r>
            <a:r>
              <a:rPr lang="ru-R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3C5F3-8628-4588-A84C-7D14C4B394CF}"/>
              </a:ext>
            </a:extLst>
          </p:cNvPr>
          <p:cNvSpPr txBox="1"/>
          <p:nvPr/>
        </p:nvSpPr>
        <p:spPr>
          <a:xfrm>
            <a:off x="572494" y="2519071"/>
            <a:ext cx="10273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Ежемесячные операционные расходы в размере 240 </a:t>
            </a:r>
            <a:r>
              <a:rPr lang="ru-RU" dirty="0" err="1"/>
              <a:t>тыс.рублей</a:t>
            </a:r>
            <a:r>
              <a:rPr lang="ru-RU" dirty="0"/>
              <a:t> (тех поддержка, сопровождение платформы, организация взаимодействия между участниками 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3. Итого до конца 2023 запрос на </a:t>
            </a:r>
            <a:r>
              <a:rPr lang="ru-RU" dirty="0" err="1"/>
              <a:t>фин.поддержку</a:t>
            </a:r>
            <a:r>
              <a:rPr lang="ru-RU" dirty="0"/>
              <a:t> в размере 1700 </a:t>
            </a:r>
            <a:r>
              <a:rPr lang="ru-RU" dirty="0" err="1"/>
              <a:t>тыс.руб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4. Ежемесячные операционные расходы  за 2024 в размере 2880 </a:t>
            </a:r>
            <a:r>
              <a:rPr lang="ru-RU" dirty="0" err="1"/>
              <a:t>тыс.руб</a:t>
            </a:r>
            <a:r>
              <a:rPr lang="ru-RU" dirty="0"/>
              <a:t>. покрываются за счет комиссионного дохода платформы ( бизнес оплачивает 1.5% от объема заключенного соглашения с Вузом на разработку ТЗ)</a:t>
            </a:r>
          </a:p>
        </p:txBody>
      </p:sp>
    </p:spTree>
    <p:extLst>
      <p:ext uri="{BB962C8B-B14F-4D97-AF65-F5344CB8AC3E}">
        <p14:creationId xmlns:p14="http://schemas.microsoft.com/office/powerpoint/2010/main" val="3796308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1032</Words>
  <Application>Microsoft Office PowerPoint</Application>
  <PresentationFormat>Широкоэкранный</PresentationFormat>
  <Paragraphs>192</Paragraphs>
  <Slides>11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Arial</vt:lpstr>
      <vt:lpstr>Arial</vt:lpstr>
      <vt:lpstr>Arial Black</vt:lpstr>
      <vt:lpstr>Arial Narrow</vt:lpstr>
      <vt:lpstr>Century Gothic</vt:lpstr>
      <vt:lpstr>Gilroy Light</vt:lpstr>
      <vt:lpstr>Microsoft Sans Serif</vt:lpstr>
      <vt:lpstr>Montserrat</vt:lpstr>
      <vt:lpstr>Open Sans 1</vt:lpstr>
      <vt:lpstr>Open Sans 1 Bold</vt:lpstr>
      <vt:lpstr>Open Sans 2 Bold</vt:lpstr>
      <vt:lpstr>Open Sans Light</vt:lpstr>
      <vt:lpstr>Roboto Bold</vt:lpstr>
      <vt:lpstr>Times New Roman</vt:lpstr>
      <vt:lpstr>Wingdings</vt:lpstr>
      <vt:lpstr>Тема Office</vt:lpstr>
      <vt:lpstr>1_Тема Office</vt:lpstr>
      <vt:lpstr>Слайд think-cell</vt:lpstr>
      <vt:lpstr>Презентация PowerPoint</vt:lpstr>
      <vt:lpstr>Команда проекта </vt:lpstr>
      <vt:lpstr>Проблема</vt:lpstr>
      <vt:lpstr>Цель проекта </vt:lpstr>
      <vt:lpstr>Суть проекта</vt:lpstr>
      <vt:lpstr>Целевая аудитория</vt:lpstr>
      <vt:lpstr>Текущая стадия проекта</vt:lpstr>
      <vt:lpstr>План реализации проекта</vt:lpstr>
      <vt:lpstr>Стоимость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emz.metall@gmail.com</dc:creator>
  <cp:lastModifiedBy>user</cp:lastModifiedBy>
  <cp:revision>52</cp:revision>
  <dcterms:created xsi:type="dcterms:W3CDTF">2019-02-20T19:21:15Z</dcterms:created>
  <dcterms:modified xsi:type="dcterms:W3CDTF">2023-08-04T12:09:58Z</dcterms:modified>
</cp:coreProperties>
</file>