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70" r:id="rId5"/>
    <p:sldId id="308" r:id="rId6"/>
    <p:sldId id="257" r:id="rId7"/>
    <p:sldId id="258" r:id="rId8"/>
    <p:sldId id="264" r:id="rId9"/>
    <p:sldId id="313" r:id="rId10"/>
    <p:sldId id="311" r:id="rId11"/>
    <p:sldId id="269" r:id="rId12"/>
    <p:sldId id="326" r:id="rId13"/>
    <p:sldId id="327" r:id="rId14"/>
    <p:sldId id="328" r:id="rId15"/>
    <p:sldId id="314" r:id="rId16"/>
    <p:sldId id="317" r:id="rId17"/>
    <p:sldId id="318" r:id="rId18"/>
    <p:sldId id="288" r:id="rId19"/>
    <p:sldId id="322" r:id="rId20"/>
    <p:sldId id="323" r:id="rId21"/>
    <p:sldId id="320" r:id="rId22"/>
    <p:sldId id="324" r:id="rId23"/>
    <p:sldId id="29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18" autoAdjust="0"/>
    <p:restoredTop sz="94660"/>
  </p:normalViewPr>
  <p:slideViewPr>
    <p:cSldViewPr snapToGrid="0">
      <p:cViewPr varScale="1">
        <p:scale>
          <a:sx n="43" d="100"/>
          <a:sy n="43" d="100"/>
        </p:scale>
        <p:origin x="8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endParaRPr lang="ru-RU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0442396341823509"/>
          <c:y val="0.128191"/>
          <c:w val="0.89557603658176488"/>
          <c:h val="0.8082319423843555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14CE9F"/>
            </a:solidFill>
            <a:ln w="12700" cap="flat">
              <a:noFill/>
              <a:miter lim="4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1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Sheet1!$B$2:$D$2</c:f>
              <c:numCache>
                <c:formatCode>#,##0</c:formatCode>
                <c:ptCount val="3"/>
                <c:pt idx="0" formatCode="General">
                  <c:v>-850</c:v>
                </c:pt>
                <c:pt idx="1">
                  <c:v>6800</c:v>
                </c:pt>
                <c:pt idx="2">
                  <c:v>24000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c14:spPr>
              </c14:invertSolidFillFmt>
            </c:ext>
            <c:ext xmlns:c16="http://schemas.microsoft.com/office/drawing/2014/chart" uri="{C3380CC4-5D6E-409C-BE32-E72D297353CC}">
              <c16:uniqueId val="{00000000-5DF9-42A2-88F7-2D0C8E0593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BBBAC6"/>
            </a:solidFill>
            <a:ln w="12700" cap="flat">
              <a:noFill/>
              <a:miter lim="4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invertIfNegative val="1"/>
          <c:dPt>
            <c:idx val="0"/>
            <c:invertIfNegative val="1"/>
            <c:bubble3D val="0"/>
            <c:spPr>
              <a:solidFill>
                <a:srgbClr val="BBBAC6"/>
              </a:solidFill>
              <a:ln w="12700" cap="flat">
                <a:noFill/>
                <a:miter lim="4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BF70-4F1F-A476-E957E261F52E}"/>
              </c:ext>
            </c:extLst>
          </c:dPt>
          <c:dPt>
            <c:idx val="1"/>
            <c:invertIfNegative val="1"/>
            <c:bubble3D val="0"/>
            <c:spPr>
              <a:solidFill>
                <a:srgbClr val="BBBAC6"/>
              </a:solidFill>
              <a:ln w="12700" cap="flat">
                <a:noFill/>
                <a:miter lim="4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F70-4F1F-A476-E957E261F52E}"/>
              </c:ext>
            </c:extLst>
          </c:dPt>
          <c:dPt>
            <c:idx val="2"/>
            <c:invertIfNegative val="1"/>
            <c:bubble3D val="0"/>
            <c:spPr>
              <a:solidFill>
                <a:srgbClr val="BBBAC6"/>
              </a:solidFill>
              <a:ln w="12700" cap="flat">
                <a:noFill/>
                <a:miter lim="4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BF70-4F1F-A476-E957E261F52E}"/>
              </c:ext>
            </c:extLst>
          </c:dPt>
          <c:cat>
            <c:numRef>
              <c:f>Sheet1!$B$1:$D$1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Sheet1!$B$3:$D$3</c:f>
              <c:numCache>
                <c:formatCode>#,##0</c:formatCode>
                <c:ptCount val="3"/>
                <c:pt idx="0" formatCode="General">
                  <c:v>5000</c:v>
                </c:pt>
                <c:pt idx="1">
                  <c:v>10000</c:v>
                </c:pt>
                <c:pt idx="2" formatCode="General">
                  <c:v>15000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c14:spPr>
              </c14:invertSolidFillFmt>
            </c:ext>
            <c:ext xmlns:c16="http://schemas.microsoft.com/office/drawing/2014/chart" uri="{C3380CC4-5D6E-409C-BE32-E72D297353CC}">
              <c16:uniqueId val="{00000001-5DF9-42A2-88F7-2D0C8E0593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92252416"/>
        <c:axId val="92254208"/>
      </c:barChart>
      <c:catAx>
        <c:axId val="92252416"/>
        <c:scaling>
          <c:orientation val="minMax"/>
        </c:scaling>
        <c:delete val="1"/>
        <c:axPos val="b"/>
        <c:numFmt formatCode="General" sourceLinked="0"/>
        <c:majorTickMark val="none"/>
        <c:minorTickMark val="cross"/>
        <c:tickLblPos val="low"/>
        <c:crossAx val="92254208"/>
        <c:crosses val="autoZero"/>
        <c:auto val="1"/>
        <c:lblAlgn val="ctr"/>
        <c:lblOffset val="100"/>
        <c:noMultiLvlLbl val="1"/>
      </c:catAx>
      <c:valAx>
        <c:axId val="92254208"/>
        <c:scaling>
          <c:orientation val="minMax"/>
        </c:scaling>
        <c:delete val="1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/>
              <a:lstStyle/>
              <a:p>
                <a:pPr>
                  <a:defRPr i="1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r>
                  <a:rPr lang="ru-RU" b="1" i="0" dirty="0">
                    <a:solidFill>
                      <a:srgbClr val="5D5B6F"/>
                    </a:solidFill>
                  </a:rPr>
                  <a:t>тыс. руб.</a:t>
                </a:r>
              </a:p>
            </c:rich>
          </c:tx>
          <c:layout>
            <c:manualLayout>
              <c:xMode val="edge"/>
              <c:yMode val="edge"/>
              <c:x val="4.0232762171052254E-2"/>
              <c:y val="0.44503567555357326"/>
            </c:manualLayout>
          </c:layout>
          <c:overlay val="1"/>
        </c:title>
        <c:numFmt formatCode="#,##0" sourceLinked="0"/>
        <c:majorTickMark val="none"/>
        <c:minorTickMark val="cross"/>
        <c:tickLblPos val="nextTo"/>
        <c:crossAx val="92252416"/>
        <c:crosses val="autoZero"/>
        <c:crossBetween val="between"/>
      </c:valAx>
      <c:spPr>
        <a:noFill/>
        <a:ln w="12700" cap="flat">
          <a:noFill/>
          <a:miter lim="400000"/>
        </a:ln>
        <a:effectLst/>
      </c:spPr>
    </c:plotArea>
    <c:legend>
      <c:legendPos val="t"/>
      <c:legendEntry>
        <c:idx val="0"/>
        <c:txPr>
          <a:bodyPr/>
          <a:lstStyle/>
          <a:p>
            <a:pPr>
              <a:defRPr b="1">
                <a:solidFill>
                  <a:srgbClr val="5D5B6F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5D5B6F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7.8512600000000404E-2"/>
          <c:y val="5.0000000000000131E-3"/>
          <c:w val="0.87726599999999999"/>
          <c:h val="0.110856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>
            <a:defRPr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latin typeface="Montserrat" pitchFamily="2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8937A-929A-4504-90DD-BB077DD10066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5CEB8-45FB-4B2E-A028-7ED06A644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09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305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b3033bf72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b3033bf72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53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26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47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1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5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0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398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11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627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980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1501-20F8-E9A8-7A45-CDE3AFB75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23EF2D-7259-4764-18FB-43E70D004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46E5A-4F2F-A324-8205-569CE75E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E956D4-28E2-9D1A-859E-015C3D46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4141EA-5DCA-C298-6852-23A63BE4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7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2D6B3-35ED-D669-AE2D-18BCF3814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089E47-4907-343C-DBB2-189BCB62C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C2B55-95E1-789D-A53C-558E1F1C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D1C8D-9AA8-0D57-1B76-92E14B0FC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BD00DC-4C61-A41C-BBF5-8EB8C471D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1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4A5103-7498-6D68-ED79-751964DB0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998989-E7A9-55C6-4609-FB7335440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D9CA4-CD98-9D6D-7395-920B1620C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06FD50-C5C9-82A5-53A0-07E425BB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DE475-2EEF-C4F7-5622-E2084C8A0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91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40007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352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198880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7250113" y="660400"/>
            <a:ext cx="4281487" cy="18034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4835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title only">
  <p:cSld name="Top 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>
            <a:off x="-2667" y="0"/>
            <a:ext cx="12192000" cy="6858000"/>
          </a:xfrm>
          <a:prstGeom prst="rect">
            <a:avLst/>
          </a:prstGeom>
          <a:solidFill>
            <a:srgbClr val="02102E">
              <a:alpha val="59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9"/>
          <p:cNvSpPr/>
          <p:nvPr/>
        </p:nvSpPr>
        <p:spPr>
          <a:xfrm>
            <a:off x="11190133" y="0"/>
            <a:ext cx="100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9"/>
          <p:cNvSpPr/>
          <p:nvPr/>
        </p:nvSpPr>
        <p:spPr>
          <a:xfrm>
            <a:off x="0" y="0"/>
            <a:ext cx="1002000" cy="100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317133" y="0"/>
            <a:ext cx="9872800" cy="10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11189996" y="5854899"/>
            <a:ext cx="1002000" cy="10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242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2032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8813" y="660400"/>
            <a:ext cx="4281487" cy="546100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02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92643-7A94-1193-B78D-E7D6D0B6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73482-48F5-BFDF-F7DE-5351D07D5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3C884-C27C-9CDC-09E1-CC209DF9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2B7FB5-FC82-E5FB-D401-C31C4F7B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C07F9-BA28-31D4-BC61-1DB70CE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69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88823-39A7-2342-B199-75A4CEB5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F6CD2-B6D4-DD79-E112-CB7D14EC3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1FBD7-4F9F-8F38-10B1-6E07DC72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49075D-D9C4-E56A-D5F8-7FAD6C81B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956ECA-471B-5036-B8FE-CD9B300D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27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91BA8-6DF8-0341-1A35-27712AF2E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E09230-44B8-0C1B-4A40-9A3489293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82DF8F-2C8E-BDB6-7ADB-40DBDC359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E2AF42-033E-7071-6766-4FE1DE6B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E2389E-9ED3-C315-FD04-597B003F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C55046-3ABF-143A-6F14-550AB263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13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3BADC-35C2-CF80-17F4-2175A1C0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909623-5D9B-F745-8CB1-2AC09CC20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48A8DE-364E-F0EE-1A41-1E358FDFE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12386E-4ECB-0F58-61FD-C898397B9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520BC64-2673-1B1D-6746-985C3FD15B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ABB4BA5-0FC4-B79A-8294-7286B509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76FF96-D01B-975C-4602-83833B03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1A7945-586F-CAE3-F8F0-38BF31F6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3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3374C-7AA4-CB5F-29A6-0104BC33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44D0AB-CABC-9FC3-247C-3DCBB94E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13EB84-7EEC-70DB-EAA3-4C971AEF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12C094-BF0D-C446-E093-69C87F92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8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B03F82-2313-2EF9-B7D7-158732C4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A98CCE-01FA-0C5B-8B9E-A0C0A250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A1F2A5-58C6-D00B-8C54-B1E83A8A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97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ABFE2-0476-94E0-51F0-296C1A65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5868C-30C2-C198-3C1E-6DB8884C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66AFD3-6148-44E7-B85F-81797B501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F9DB0-96FB-B46F-AD7D-6991904E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414ED9-32DF-4494-5394-FA2A025E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8120AE-7B0D-ACB2-B533-8AE59FEDA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2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6862B-586E-227D-ACBC-8EA726799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5DEAA0-81EA-BF98-CCF0-82F00BD35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7672C-D0D5-22D8-191B-061116C01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C823E0-B340-2441-8858-4B10B6A4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BD0D4B-7765-B916-7462-6066FCC2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D36CC4-92EA-761C-C5AB-83097EF5E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4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58024-9FE5-2B44-94B5-BEF2C295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5AE0D7-90BB-9896-9914-DFAB62595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DB00-5F17-E16B-17B2-A504E345B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39A8-0BC5-4FD5-9839-78E917993A5B}" type="datetimeFigureOut">
              <a:rPr lang="ru-RU" smtClean="0"/>
              <a:t>19.07.2023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4C9AA-7520-DF9C-14F4-3062BF051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EC42EF-81B6-6649-8862-58CDC0AA5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958E-44B5-4C32-942B-A526ED7CE2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0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chart" Target="../charts/char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3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7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3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46.jpg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6" Type="http://schemas.openxmlformats.org/officeDocument/2006/relationships/image" Target="../media/image48.jpg"/><Relationship Id="rId5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17.bin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1.emf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3.jp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9D480EE-1E74-862E-07D6-389F168DC4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t="4220" r="-874" b="8372"/>
          <a:stretch/>
        </p:blipFill>
        <p:spPr>
          <a:xfrm>
            <a:off x="-19380" y="-1"/>
            <a:ext cx="4926615" cy="6402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9207374" y="6005742"/>
            <a:ext cx="3098926" cy="275879"/>
          </a:xfrm>
          <a:prstGeom prst="rect">
            <a:avLst/>
          </a:prstGeom>
          <a:noFill/>
          <a:ln>
            <a:solidFill>
              <a:srgbClr val="14CE9F"/>
            </a:solidFill>
          </a:ln>
          <a:effectLst>
            <a:outerShdw blurRad="63500" dist="127000" dir="9060000" algn="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7" name="Rectangle 14"/>
          <p:cNvSpPr/>
          <p:nvPr/>
        </p:nvSpPr>
        <p:spPr>
          <a:xfrm>
            <a:off x="207551" y="979424"/>
            <a:ext cx="4042334" cy="515544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14"/>
          <p:cNvSpPr/>
          <p:nvPr/>
        </p:nvSpPr>
        <p:spPr>
          <a:xfrm rot="10800000">
            <a:off x="2991776" y="494838"/>
            <a:ext cx="1630509" cy="515543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14"/>
          <p:cNvSpPr/>
          <p:nvPr/>
        </p:nvSpPr>
        <p:spPr>
          <a:xfrm rot="5400000">
            <a:off x="1738742" y="-1041743"/>
            <a:ext cx="1410371" cy="404233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557446" y="575352"/>
            <a:ext cx="3736267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t">
            <a:spAutoFit/>
          </a:bodyPr>
          <a:lstStyle/>
          <a:p>
            <a:r>
              <a:rPr lang="ru-RU" sz="4000" dirty="0">
                <a:solidFill>
                  <a:srgbClr val="5D5B6F"/>
                </a:solidFill>
                <a:latin typeface="Gabriela" panose="00000500000000000000" pitchFamily="2" charset="0"/>
              </a:rPr>
              <a:t>Лидер проекта</a:t>
            </a:r>
            <a:endParaRPr lang="en-US" sz="4000" dirty="0">
              <a:solidFill>
                <a:srgbClr val="5D5B6F"/>
              </a:solidFill>
              <a:latin typeface="Gabriela" panose="000005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65975" y="3199165"/>
            <a:ext cx="6515259" cy="10988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Студент 4, выпускного курса, бакалавриата по направлению «Торговое дело: Коммерция и электронная торговля», Санкт-Петербургского государственного экономического университета (СПбГЭУ).</a:t>
            </a:r>
            <a:endParaRPr lang="en-US" sz="16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38382" y="2481311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Царькова Мария</a:t>
            </a:r>
            <a:endParaRPr lang="en-US" sz="20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5975" y="2816078"/>
            <a:ext cx="3736267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rgbClr val="14CE9F"/>
                </a:solidFill>
              </a:rPr>
              <a:t>О себе</a:t>
            </a:r>
            <a:endParaRPr lang="en-US" kern="2000" dirty="0">
              <a:solidFill>
                <a:srgbClr val="14CE9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265214-6D57-7D1A-C79A-5662596A9D54}"/>
              </a:ext>
            </a:extLst>
          </p:cNvPr>
          <p:cNvSpPr txBox="1"/>
          <p:nvPr/>
        </p:nvSpPr>
        <p:spPr>
          <a:xfrm>
            <a:off x="9644124" y="6016498"/>
            <a:ext cx="1920625" cy="236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b="1" dirty="0">
                <a:solidFill>
                  <a:srgbClr val="14CE9F"/>
                </a:solidFill>
              </a:rPr>
              <a:t>г. Санкт-Петербург</a:t>
            </a:r>
            <a:endParaRPr lang="en-US" sz="1400" b="1" kern="2000" dirty="0">
              <a:solidFill>
                <a:srgbClr val="14CE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00721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1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4625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250">
                                          <p:cBhvr additive="base">
                                            <p:cTn id="16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250">
                                          <p:cBhvr additive="base">
                                            <p:cTn id="17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7" grpId="0" animBg="1"/>
          <p:bldP spid="32" grpId="0" animBg="1"/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1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" dur="14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8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27" grpId="0" animBg="1"/>
          <p:bldP spid="32" grpId="0" animBg="1"/>
          <p:bldP spid="33" grpId="0" animBg="1"/>
          <p:bldP spid="155" grpId="0" animBg="1"/>
          <p:bldP spid="156" grpId="0" animBg="1"/>
          <p:bldP spid="15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44BFCA8-EF5F-0D4E-6A83-4942D6689A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13007" r="9162" b="29217"/>
          <a:stretch/>
        </p:blipFill>
        <p:spPr>
          <a:xfrm>
            <a:off x="4887912" y="5335213"/>
            <a:ext cx="1704976" cy="450859"/>
          </a:xfrm>
          <a:prstGeom prst="rect">
            <a:avLst/>
          </a:prstGeom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4D1DE-BD30-B86C-F513-C1BA70A0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936625"/>
            <a:ext cx="9630406" cy="459242"/>
          </a:xfrm>
        </p:spPr>
        <p:txBody>
          <a:bodyPr>
            <a:normAutofit fontScale="90000"/>
          </a:bodyPr>
          <a:lstStyle/>
          <a:p>
            <a:r>
              <a:rPr lang="ru-RU" dirty="0"/>
              <a:t>Заинтересованные компании</a:t>
            </a:r>
          </a:p>
        </p:txBody>
      </p:sp>
      <p:pic>
        <p:nvPicPr>
          <p:cNvPr id="4" name="Рисунок 3" descr="Изображение выглядит как Шрифт, Графика, графический дизайн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04C0F04-FA33-9B59-2A3E-8F0932C6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85"/>
          <a:stretch/>
        </p:blipFill>
        <p:spPr>
          <a:xfrm>
            <a:off x="658813" y="2015115"/>
            <a:ext cx="2808287" cy="7523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снимок экрана, Графика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9782BB-1367-D10A-026A-E72D5C142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3624870"/>
            <a:ext cx="2112962" cy="7576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Изображение выглядит как Шрифт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B02E072-C653-E5A2-FAE4-D53D37D18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239972"/>
            <a:ext cx="2602707" cy="9170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C889D6-8DA9-CC64-387C-031C9B08A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9314" y="3380232"/>
            <a:ext cx="1256139" cy="124697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Графика, графический дизайн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2782AF2-29CD-5CC8-B1E4-D97EFD3BA2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b="13390"/>
          <a:stretch/>
        </p:blipFill>
        <p:spPr>
          <a:xfrm>
            <a:off x="7894637" y="1818143"/>
            <a:ext cx="3638550" cy="9493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Изображение выглядит как Графика, Шрифт, графический дизайн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7CD7B2EE-0A2E-A67E-F6DB-D002E8464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85" y="5239972"/>
            <a:ext cx="3045585" cy="5461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Изображение выглядит как Графика, графический дизайн, Шрифт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A1080E0-46E4-0AE4-557C-91F3EA25F8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015115"/>
            <a:ext cx="2565400" cy="7405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Изображение выглядит как Графика, графический дизайн, графическая встав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10B884B-04D8-6B71-1487-E15F016A3D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8" y="3366419"/>
            <a:ext cx="2565400" cy="100190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Изображение выглядит как логотип, символ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D404B09-6A5F-4C4C-A7A9-89C399AC02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33" y="3503057"/>
            <a:ext cx="728632" cy="72863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572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54475" y="2392247"/>
            <a:ext cx="11095037" cy="4465753"/>
          </a:xfrm>
          <a:prstGeom prst="rect">
            <a:avLst/>
          </a:prstGeom>
          <a:gradFill flip="none" rotWithShape="1">
            <a:gsLst>
              <a:gs pos="0">
                <a:srgbClr val="F6F6F9">
                  <a:alpha val="0"/>
                </a:srgbClr>
              </a:gs>
              <a:gs pos="62000">
                <a:srgbClr val="F6F6F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3588327"/>
            <a:ext cx="11531600" cy="330018"/>
          </a:xfrm>
          <a:prstGeom prst="rect">
            <a:avLst/>
          </a:prstGeom>
          <a:solidFill>
            <a:srgbClr val="14CE9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62436" y="1551775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76439" y="5798629"/>
            <a:ext cx="7480385" cy="73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Источники:</a:t>
            </a:r>
          </a:p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Как меняются инструменты и подходы к тестированию ПО в крупном российском бизнесе. Обзор T</a:t>
            </a:r>
            <a:r>
              <a:rPr lang="en-US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a</a:t>
            </a:r>
            <a:r>
              <a:rPr lang="ru-RU" sz="105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dviser</a:t>
            </a:r>
            <a:endParaRPr lang="ru-RU" sz="105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Тендер на общую сумму около 1,2 млрд рублей в интересах подразделения </a:t>
            </a:r>
            <a:r>
              <a:rPr lang="ru-RU" sz="105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SberDevices</a:t>
            </a:r>
            <a:endParaRPr lang="en-US" sz="105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2488" y="4153624"/>
            <a:ext cx="2500737" cy="870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55.76 млрд долл. США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42804" y="4093613"/>
            <a:ext cx="2797458" cy="9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5,4 млрд рублей России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35498" y="4120019"/>
            <a:ext cx="2318778" cy="100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1,2 млрд рублей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0112" y="-115899"/>
            <a:ext cx="4281487" cy="1803400"/>
          </a:xfrm>
        </p:spPr>
        <p:txBody>
          <a:bodyPr/>
          <a:lstStyle/>
          <a:p>
            <a:r>
              <a:rPr lang="ru-RU" dirty="0">
                <a:latin typeface="Gabriela" panose="00000500000000000000" pitchFamily="2" charset="0"/>
              </a:rPr>
              <a:t>Рынок 2</a:t>
            </a:r>
            <a:endParaRPr lang="en-US" dirty="0">
              <a:latin typeface="Gabriela" panose="00000500000000000000" pitchFamily="2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327332" y="1551763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54475" y="1552011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EE0F24B9-2B50-FB95-E150-AFC9A70BFAEF}"/>
              </a:ext>
            </a:extLst>
          </p:cNvPr>
          <p:cNvSpPr/>
          <p:nvPr/>
        </p:nvSpPr>
        <p:spPr>
          <a:xfrm>
            <a:off x="876439" y="2595387"/>
            <a:ext cx="1632040" cy="33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TAM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64E5707-DE6D-C67B-D51E-5B2AA6777209}"/>
              </a:ext>
            </a:extLst>
          </p:cNvPr>
          <p:cNvSpPr/>
          <p:nvPr/>
        </p:nvSpPr>
        <p:spPr>
          <a:xfrm>
            <a:off x="4524999" y="2595387"/>
            <a:ext cx="1749712" cy="327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SAM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F2B13559-4AC2-6495-EE71-2C5386538B4B}"/>
              </a:ext>
            </a:extLst>
          </p:cNvPr>
          <p:cNvSpPr/>
          <p:nvPr/>
        </p:nvSpPr>
        <p:spPr>
          <a:xfrm>
            <a:off x="8239560" y="2587299"/>
            <a:ext cx="1701881" cy="33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SOM</a:t>
            </a:r>
          </a:p>
        </p:txBody>
      </p:sp>
    </p:spTree>
    <p:extLst>
      <p:ext uri="{BB962C8B-B14F-4D97-AF65-F5344CB8AC3E}">
        <p14:creationId xmlns:p14="http://schemas.microsoft.com/office/powerpoint/2010/main" val="14611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D35C4DD-C328-1F6A-8CC5-C8E91178E5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453" y="0"/>
            <a:ext cx="12224990" cy="6858000"/>
          </a:xfrm>
          <a:prstGeom prst="rect">
            <a:avLst/>
          </a:prstGeom>
          <a:gradFill>
            <a:gsLst>
              <a:gs pos="92000">
                <a:srgbClr val="14CE9F">
                  <a:alpha val="90000"/>
                </a:srgbClr>
              </a:gs>
              <a:gs pos="10000">
                <a:srgbClr val="DDF9B8">
                  <a:alpha val="9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56" name="Google Shape;556;p43"/>
          <p:cNvSpPr txBox="1">
            <a:spLocks noGrp="1"/>
          </p:cNvSpPr>
          <p:nvPr>
            <p:ph type="title"/>
          </p:nvPr>
        </p:nvSpPr>
        <p:spPr>
          <a:xfrm>
            <a:off x="1317133" y="0"/>
            <a:ext cx="9872800" cy="10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Бизнес-модель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558" name="Google Shape;558;p43"/>
          <p:cNvSpPr txBox="1"/>
          <p:nvPr/>
        </p:nvSpPr>
        <p:spPr>
          <a:xfrm>
            <a:off x="2955107" y="1003767"/>
            <a:ext cx="1962800" cy="198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Основные направления деятельности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Профессиональная поддержка 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Генерация и тестирование </a:t>
            </a:r>
            <a:r>
              <a:rPr lang="en-US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MVP</a:t>
            </a: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с помощью цифровых технологий и ИИ</a:t>
            </a:r>
            <a:endParaRPr lang="en-US" sz="1067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59" name="Google Shape;559;p43"/>
          <p:cNvSpPr txBox="1"/>
          <p:nvPr/>
        </p:nvSpPr>
        <p:spPr>
          <a:xfrm>
            <a:off x="2955107" y="2992651"/>
            <a:ext cx="1962800" cy="1988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Основные ресурсы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Сайт-платформа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Профессиональная команда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Чат-бот в </a:t>
            </a:r>
            <a:r>
              <a:rPr lang="ru-RU" sz="1067" dirty="0" err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телеграм</a:t>
            </a:r>
            <a:endParaRPr lang="ru-RU" sz="1067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Моб. приложение</a:t>
            </a:r>
          </a:p>
        </p:txBody>
      </p:sp>
      <p:sp>
        <p:nvSpPr>
          <p:cNvPr id="560" name="Google Shape;560;p43"/>
          <p:cNvSpPr txBox="1"/>
          <p:nvPr/>
        </p:nvSpPr>
        <p:spPr>
          <a:xfrm>
            <a:off x="4918115" y="1003767"/>
            <a:ext cx="1962800" cy="3977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Предлагаемые преимущества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Вся информация в одном ресурсе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Профессиональная поддержка квалифицированных специалистов, опыт более 20 лет (бух, нал, юр)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Генерация и тестирование </a:t>
            </a:r>
            <a:r>
              <a:rPr lang="en-US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MVP</a:t>
            </a: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 с помощью цифровых технологий и ИИ</a:t>
            </a:r>
            <a:endParaRPr lang="en-US" sz="1067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Возможность найти специалиста в команду</a:t>
            </a:r>
          </a:p>
        </p:txBody>
      </p:sp>
      <p:sp>
        <p:nvSpPr>
          <p:cNvPr id="561" name="Google Shape;561;p43"/>
          <p:cNvSpPr txBox="1"/>
          <p:nvPr/>
        </p:nvSpPr>
        <p:spPr>
          <a:xfrm>
            <a:off x="6881121" y="1003766"/>
            <a:ext cx="1962800" cy="39775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Отношения с клиентами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Сайт-платформа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Конференции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Мероприятия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Нетворкинг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Моб. приложение</a:t>
            </a:r>
            <a:endParaRPr sz="1200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3" name="Google Shape;563;p43"/>
          <p:cNvSpPr txBox="1"/>
          <p:nvPr/>
        </p:nvSpPr>
        <p:spPr>
          <a:xfrm>
            <a:off x="8844128" y="1003767"/>
            <a:ext cx="1962800" cy="3977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Сегменты клиентов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Начинающие предприниматели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Студенты, получившие грант ФСИ</a:t>
            </a:r>
          </a:p>
        </p:txBody>
      </p:sp>
      <p:sp>
        <p:nvSpPr>
          <p:cNvPr id="564" name="Google Shape;564;p43"/>
          <p:cNvSpPr txBox="1"/>
          <p:nvPr/>
        </p:nvSpPr>
        <p:spPr>
          <a:xfrm>
            <a:off x="992100" y="1003767"/>
            <a:ext cx="1962800" cy="3977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Основные</a:t>
            </a:r>
          </a:p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партнёры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ФСИ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Акселераторы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Мой бизнес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Цифровая платформа МСП</a:t>
            </a:r>
          </a:p>
          <a:p>
            <a:pPr marL="171450" indent="-171450">
              <a:spcBef>
                <a:spcPts val="533"/>
              </a:spcBef>
              <a:spcAft>
                <a:spcPts val="533"/>
              </a:spcAft>
              <a:buClr>
                <a:schemeClr val="bg1"/>
              </a:buClr>
              <a:buSzPts val="1100"/>
              <a:buFont typeface="Arial" panose="020B0604020202020204" pitchFamily="34" charset="0"/>
              <a:buChar char="•"/>
            </a:pPr>
            <a:endParaRPr lang="ru-RU" sz="1067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5" name="Google Shape;565;p43"/>
          <p:cNvSpPr txBox="1"/>
          <p:nvPr/>
        </p:nvSpPr>
        <p:spPr>
          <a:xfrm>
            <a:off x="992100" y="4981533"/>
            <a:ext cx="4907600" cy="154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Структура расхода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>
              <a:spcBef>
                <a:spcPts val="533"/>
              </a:spcBef>
              <a:spcAft>
                <a:spcPts val="533"/>
              </a:spcAft>
              <a:buClr>
                <a:schemeClr val="dk1"/>
              </a:buClr>
              <a:buSzPts val="1100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Доработка и продвижение платформы, маркетинг, мероприятия, аренда помещения, фонд оплаты труда (ФОТ)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6" name="Google Shape;566;p43"/>
          <p:cNvSpPr txBox="1"/>
          <p:nvPr/>
        </p:nvSpPr>
        <p:spPr>
          <a:xfrm>
            <a:off x="5899617" y="4981533"/>
            <a:ext cx="4907600" cy="1540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200" b="1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Потоки выручки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>
              <a:spcBef>
                <a:spcPts val="533"/>
              </a:spcBef>
              <a:spcAft>
                <a:spcPts val="533"/>
              </a:spcAft>
              <a:buClr>
                <a:schemeClr val="dk1"/>
              </a:buClr>
              <a:buSzPts val="1100"/>
            </a:pPr>
            <a:r>
              <a:rPr lang="ru-RU" sz="1067" dirty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Оказание консультационных услуг, оказание услуг по сопровождению, проведение мероприятий, реклама, подписка.</a:t>
            </a:r>
            <a:endParaRPr sz="1200" b="1" dirty="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7" name="Google Shape;567;p43"/>
          <p:cNvSpPr/>
          <p:nvPr/>
        </p:nvSpPr>
        <p:spPr>
          <a:xfrm>
            <a:off x="5528929" y="5084727"/>
            <a:ext cx="269115" cy="228274"/>
          </a:xfrm>
          <a:custGeom>
            <a:avLst/>
            <a:gdLst/>
            <a:ahLst/>
            <a:cxnLst/>
            <a:rect l="l" t="t" r="r" b="b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568" name="Google Shape;568;p43"/>
          <p:cNvSpPr/>
          <p:nvPr/>
        </p:nvSpPr>
        <p:spPr>
          <a:xfrm>
            <a:off x="8518888" y="1105371"/>
            <a:ext cx="223630" cy="235905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sp>
        <p:nvSpPr>
          <p:cNvPr id="569" name="Google Shape;569;p43"/>
          <p:cNvSpPr/>
          <p:nvPr/>
        </p:nvSpPr>
        <p:spPr>
          <a:xfrm>
            <a:off x="2606805" y="1142197"/>
            <a:ext cx="281532" cy="220822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570" name="Google Shape;570;p43"/>
          <p:cNvSpPr/>
          <p:nvPr/>
        </p:nvSpPr>
        <p:spPr>
          <a:xfrm>
            <a:off x="11478113" y="724402"/>
            <a:ext cx="262683" cy="276941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571" name="Google Shape;571;p43"/>
          <p:cNvGrpSpPr/>
          <p:nvPr/>
        </p:nvGrpSpPr>
        <p:grpSpPr>
          <a:xfrm>
            <a:off x="10436529" y="5084730"/>
            <a:ext cx="268810" cy="228271"/>
            <a:chOff x="4610450" y="3703750"/>
            <a:chExt cx="453050" cy="332175"/>
          </a:xfrm>
          <a:solidFill>
            <a:schemeClr val="bg1"/>
          </a:solidFill>
        </p:grpSpPr>
        <p:sp>
          <p:nvSpPr>
            <p:cNvPr id="572" name="Google Shape;572;p43"/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l" t="t" r="r" b="b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sp>
        <p:nvSpPr>
          <p:cNvPr id="574" name="Google Shape;574;p43"/>
          <p:cNvSpPr/>
          <p:nvPr/>
        </p:nvSpPr>
        <p:spPr>
          <a:xfrm>
            <a:off x="4570017" y="1105377"/>
            <a:ext cx="246490" cy="202844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</a:endParaRPr>
          </a:p>
        </p:txBody>
      </p:sp>
      <p:grpSp>
        <p:nvGrpSpPr>
          <p:cNvPr id="575" name="Google Shape;575;p43"/>
          <p:cNvGrpSpPr/>
          <p:nvPr/>
        </p:nvGrpSpPr>
        <p:grpSpPr>
          <a:xfrm>
            <a:off x="6532817" y="1102945"/>
            <a:ext cx="246522" cy="238331"/>
            <a:chOff x="1958100" y="4985350"/>
            <a:chExt cx="365150" cy="465275"/>
          </a:xfrm>
          <a:solidFill>
            <a:schemeClr val="bg1"/>
          </a:solidFill>
        </p:grpSpPr>
        <p:sp>
          <p:nvSpPr>
            <p:cNvPr id="576" name="Google Shape;576;p43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579" name="Google Shape;579;p43"/>
          <p:cNvGrpSpPr/>
          <p:nvPr/>
        </p:nvGrpSpPr>
        <p:grpSpPr>
          <a:xfrm>
            <a:off x="4535109" y="3113162"/>
            <a:ext cx="278021" cy="260648"/>
            <a:chOff x="4562200" y="4968250"/>
            <a:chExt cx="549550" cy="499475"/>
          </a:xfrm>
          <a:solidFill>
            <a:schemeClr val="bg1"/>
          </a:solidFill>
        </p:grpSpPr>
        <p:sp>
          <p:nvSpPr>
            <p:cNvPr id="580" name="Google Shape;580;p43"/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l" t="t" r="r" b="b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l" t="t" r="r" b="b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l" t="t" r="r" b="b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l" t="t" r="r" b="b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l" t="t" r="r" b="b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585" name="Google Shape;585;p43"/>
          <p:cNvGrpSpPr/>
          <p:nvPr/>
        </p:nvGrpSpPr>
        <p:grpSpPr>
          <a:xfrm>
            <a:off x="10455367" y="1102939"/>
            <a:ext cx="232670" cy="238337"/>
            <a:chOff x="5241175" y="4959100"/>
            <a:chExt cx="539775" cy="517775"/>
          </a:xfrm>
          <a:solidFill>
            <a:schemeClr val="bg1"/>
          </a:solidFill>
        </p:grpSpPr>
        <p:sp>
          <p:nvSpPr>
            <p:cNvPr id="586" name="Google Shape;586;p4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  <p:grpSp>
        <p:nvGrpSpPr>
          <p:cNvPr id="592" name="Google Shape;592;p43"/>
          <p:cNvGrpSpPr/>
          <p:nvPr/>
        </p:nvGrpSpPr>
        <p:grpSpPr>
          <a:xfrm>
            <a:off x="357376" y="266864"/>
            <a:ext cx="287249" cy="468272"/>
            <a:chOff x="6730350" y="2315900"/>
            <a:chExt cx="257700" cy="420100"/>
          </a:xfrm>
        </p:grpSpPr>
        <p:sp>
          <p:nvSpPr>
            <p:cNvPr id="593" name="Google Shape;593;p43"/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2" y="660400"/>
            <a:ext cx="5437187" cy="546100"/>
          </a:xfrm>
        </p:spPr>
        <p:txBody>
          <a:bodyPr>
            <a:normAutofit fontScale="90000"/>
          </a:bodyPr>
          <a:lstStyle/>
          <a:p>
            <a:r>
              <a:rPr lang="ru-RU" dirty="0"/>
              <a:t>Финансовая модель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897393" y="5116723"/>
            <a:ext cx="4635795" cy="26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dirty="0">
                <a:solidFill>
                  <a:srgbClr val="5D5B6F"/>
                </a:solidFill>
                <a:latin typeface="Montserrat SemiBold" panose="00000700000000000000" pitchFamily="2" charset="-18"/>
              </a:rPr>
              <a:t>Срок окупаемости 4 месяца</a:t>
            </a:r>
            <a:endParaRPr lang="en-US" sz="2400" kern="2000" dirty="0">
              <a:solidFill>
                <a:srgbClr val="5D5B6F"/>
              </a:solidFill>
              <a:latin typeface="Montserrat SemiBold" panose="00000700000000000000" pitchFamily="2" charset="-18"/>
            </a:endParaRPr>
          </a:p>
        </p:txBody>
      </p:sp>
      <p:graphicFrame>
        <p:nvGraphicFramePr>
          <p:cNvPr id="3" name="Chart 273">
            <a:extLst>
              <a:ext uri="{FF2B5EF4-FFF2-40B4-BE49-F238E27FC236}">
                <a16:creationId xmlns:a16="http://schemas.microsoft.com/office/drawing/2014/main" id="{8264FACF-2048-C0EB-EAB4-606FACE6E2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3052166"/>
              </p:ext>
            </p:extLst>
          </p:nvPr>
        </p:nvGraphicFramePr>
        <p:xfrm>
          <a:off x="6401211" y="1472870"/>
          <a:ext cx="5181598" cy="347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Table 272">
            <a:extLst>
              <a:ext uri="{FF2B5EF4-FFF2-40B4-BE49-F238E27FC236}">
                <a16:creationId xmlns:a16="http://schemas.microsoft.com/office/drawing/2014/main" id="{D4E92B86-A4C5-60B2-B9ED-E92462916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721688"/>
              </p:ext>
            </p:extLst>
          </p:nvPr>
        </p:nvGraphicFramePr>
        <p:xfrm>
          <a:off x="658812" y="1472870"/>
          <a:ext cx="5008341" cy="5145784"/>
        </p:xfrm>
        <a:graphic>
          <a:graphicData uri="http://schemas.openxmlformats.org/drawingml/2006/table">
            <a:tbl>
              <a:tblPr/>
              <a:tblGrid>
                <a:gridCol w="2181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603"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300" b="1" i="1" dirty="0">
                        <a:solidFill>
                          <a:srgbClr val="5D5B6F"/>
                        </a:solidFill>
                        <a:latin typeface="Montserrat" pitchFamily="2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DDF9B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b="1" dirty="0">
                          <a:solidFill>
                            <a:srgbClr val="5D5B6F"/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2023</a:t>
                      </a:r>
                      <a:endParaRPr sz="1300" b="1" dirty="0">
                        <a:solidFill>
                          <a:srgbClr val="5D5B6F"/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DDF9B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sz="1300" b="1" dirty="0">
                          <a:solidFill>
                            <a:srgbClr val="5D5B6F"/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5D5B6F"/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024</a:t>
                      </a:r>
                      <a:endParaRPr sz="1300" b="1" dirty="0">
                        <a:solidFill>
                          <a:srgbClr val="5D5B6F"/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DDF9B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/>
                      </a:pPr>
                      <a:r>
                        <a:rPr lang="en-US" sz="1300" b="1" dirty="0">
                          <a:solidFill>
                            <a:srgbClr val="5D5B6F"/>
                          </a:solidFill>
                          <a:latin typeface="Montserrat" pitchFamily="2" charset="0"/>
                          <a:ea typeface="Proxima Nova Bold"/>
                          <a:cs typeface="Proxima Nova Bold"/>
                          <a:sym typeface="Proxima Nova Bold"/>
                        </a:rPr>
                        <a:t>2025</a:t>
                      </a:r>
                      <a:endParaRPr sz="1300" b="1" dirty="0">
                        <a:solidFill>
                          <a:srgbClr val="5D5B6F"/>
                        </a:solidFill>
                        <a:latin typeface="Montserrat" pitchFamily="2" charset="0"/>
                        <a:ea typeface="Proxima Nova Bold"/>
                        <a:cs typeface="Proxima Nova Bold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DDF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Объем продаж, </a:t>
                      </a:r>
                      <a:r>
                        <a:rPr lang="ru-RU"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ед.услуг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 консультаций </a:t>
                      </a:r>
                    </a:p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сопровождение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20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10 000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78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Количество к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лиентов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подписка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1500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10 000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248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Средний чек, </a:t>
                      </a:r>
                      <a:r>
                        <a:rPr lang="ru-RU"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endParaRPr lang="ru-RU"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Консультации</a:t>
                      </a:r>
                    </a:p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Сопровождение</a:t>
                      </a:r>
                    </a:p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подписка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40000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3000 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40000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3000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40 000</a:t>
                      </a:r>
                    </a:p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500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Выручка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4 150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16 800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39 000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Расходы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в </a:t>
                      </a:r>
                      <a:r>
                        <a:rPr lang="ru-RU"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т.ч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.: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5 000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10 000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15 000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marL="0" lvl="8" indent="136525" algn="l" defTabSz="914400">
                        <a:buFontTx/>
                        <a:buNone/>
                        <a:tabLst/>
                        <a:defRPr sz="1800"/>
                      </a:pP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Переменные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marL="0" lvl="6" indent="136525" algn="l" defTabSz="914400">
                        <a:buFont typeface="Arial" panose="020B0604020202020204" pitchFamily="34" charset="0"/>
                        <a:buNone/>
                        <a:tabLst/>
                        <a:defRPr sz="1800"/>
                      </a:pPr>
                      <a:r>
                        <a:rPr sz="1100" b="0" i="0" u="none" strike="noStrike" cap="none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Постоянные</a:t>
                      </a:r>
                      <a:r>
                        <a:rPr sz="1100" b="0" i="0" u="none" strike="noStrike" cap="none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</a:t>
                      </a:r>
                      <a:r>
                        <a:rPr sz="1100" b="0" i="0" u="none" strike="noStrike" cap="none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</a:t>
                      </a:r>
                      <a:r>
                        <a:rPr sz="1100" b="0" i="0" u="none" strike="noStrike" cap="none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 </a:t>
                      </a:r>
                      <a:r>
                        <a:rPr sz="1100" b="0" i="0" u="none" strike="noStrike" cap="none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руб</a:t>
                      </a:r>
                      <a:r>
                        <a:rPr sz="1100" b="0" i="0" u="none" strike="noStrike" cap="none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937">
                <a:tc>
                  <a:txBody>
                    <a:bodyPr/>
                    <a:lstStyle/>
                    <a:p>
                      <a:pPr lvl="0" defTabSz="914400">
                        <a:defRPr sz="27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000">
                          <a:latin typeface="Proxima Nova Regular"/>
                          <a:ea typeface="Proxima Nova Regular"/>
                          <a:cs typeface="Proxima Nova Regular"/>
                          <a:sym typeface="Proxima Nova Regular"/>
                        </a:defRPr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246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Операционная прибыль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,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тыс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 </a:t>
                      </a:r>
                      <a:r>
                        <a:rPr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руб</a:t>
                      </a:r>
                      <a:r>
                        <a:rPr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.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 ДОХОД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- 850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6 800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Bold"/>
                          <a:cs typeface="Times New Roman" pitchFamily="18" charset="0"/>
                          <a:sym typeface="Proxima Nova Bold"/>
                        </a:rPr>
                        <a:t>24 000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Bold"/>
                        <a:cs typeface="Times New Roman" pitchFamily="18" charset="0"/>
                        <a:sym typeface="Proxima Nova Bold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Маржа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, %</a:t>
                      </a: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 </a:t>
                      </a:r>
                      <a:endParaRPr sz="11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14CE9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14CE9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14CE9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14CE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2858464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Активы, </a:t>
                      </a:r>
                      <a:r>
                        <a:rPr lang="ru-RU"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324506"/>
                  </a:ext>
                </a:extLst>
              </a:tr>
              <a:tr h="277554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Кредиты, займы, </a:t>
                      </a:r>
                      <a:r>
                        <a:rPr lang="ru-RU" sz="1100" dirty="0" err="1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тыс.руб</a:t>
                      </a:r>
                      <a:r>
                        <a:rPr lang="ru-RU" sz="1100" dirty="0">
                          <a:solidFill>
                            <a:srgbClr val="5D5B6F"/>
                          </a:solidFill>
                          <a:latin typeface="Times New Roman" pitchFamily="18" charset="0"/>
                          <a:ea typeface="Proxima Nova Regular"/>
                          <a:cs typeface="Times New Roman" pitchFamily="18" charset="0"/>
                          <a:sym typeface="Proxima Nova Regular"/>
                        </a:rPr>
                        <a:t>.</a:t>
                      </a: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r" defTabSz="914400">
                        <a:defRPr sz="1800"/>
                      </a:pPr>
                      <a:endParaRPr sz="1100" dirty="0">
                        <a:solidFill>
                          <a:srgbClr val="5D5B6F"/>
                        </a:solidFill>
                        <a:latin typeface="Times New Roman" pitchFamily="18" charset="0"/>
                        <a:ea typeface="Proxima Nova Regular"/>
                        <a:cs typeface="Times New Roman" pitchFamily="18" charset="0"/>
                        <a:sym typeface="Proxima Nova Regular"/>
                      </a:endParaRPr>
                    </a:p>
                  </a:txBody>
                  <a:tcPr marL="63500" marR="63500" marT="0" marB="0" anchor="ctr" horzOverflow="overflow">
                    <a:lnL w="12700" cap="flat" cmpd="sng" algn="ctr">
                      <a:solidFill>
                        <a:srgbClr val="CBCBCB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34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50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37075" y="864561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Старт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500374" y="1403287"/>
            <a:ext cx="0" cy="14827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13084" y="306527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1412035" y="316422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434029" y="318622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1252759" y="300495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1809750" y="3228946"/>
            <a:ext cx="9445721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818567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240396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662225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11084053" y="3148931"/>
            <a:ext cx="171418" cy="171418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1060118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/>
                </a:solidFill>
              </a:rPr>
              <a:t>20</a:t>
            </a:r>
            <a:r>
              <a:rPr lang="ru-RU" sz="1500" b="1" dirty="0">
                <a:solidFill>
                  <a:srgbClr val="5D5B6F"/>
                </a:solidFill>
              </a:rPr>
              <a:t>23</a:t>
            </a:r>
            <a:endParaRPr lang="en-US" sz="1500" b="1" dirty="0">
              <a:solidFill>
                <a:srgbClr val="5D5B6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09751" y="3546711"/>
            <a:ext cx="1791016" cy="7401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Сайт-</a:t>
            </a:r>
            <a:r>
              <a:rPr lang="ru-RU" sz="11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лендинг</a:t>
            </a:r>
            <a:endParaRPr lang="ru-RU" sz="11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Тестовая версия чат-бот</a:t>
            </a:r>
          </a:p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Создание сообщества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3469889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24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19522" y="3546711"/>
            <a:ext cx="1720850" cy="125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Полномасштабная разработка сайта и его продвижение</a:t>
            </a:r>
          </a:p>
          <a:p>
            <a:pPr>
              <a:lnSpc>
                <a:spcPts val="2000"/>
              </a:lnSpc>
            </a:pPr>
            <a:r>
              <a:rPr lang="ru-RU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Привлечение 1000 пользователей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5892360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25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41993" y="3546711"/>
            <a:ext cx="1720850" cy="15095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Создание партнёрских отношений (ФСИ, Акселераторы, Мой бизнес, МСП)</a:t>
            </a:r>
          </a:p>
          <a:p>
            <a:pPr>
              <a:lnSpc>
                <a:spcPts val="2000"/>
              </a:lnSpc>
            </a:pPr>
            <a:r>
              <a:rPr lang="ru-RU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Привлечение 5000 пользователей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314831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50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50000"/>
                  </a:srgbClr>
                </a:solidFill>
              </a:rPr>
              <a:t>26</a:t>
            </a:r>
            <a:endParaRPr lang="en-US" sz="1500" b="1" dirty="0">
              <a:solidFill>
                <a:srgbClr val="5D5B6F">
                  <a:alpha val="50000"/>
                </a:srgb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64464" y="3546711"/>
            <a:ext cx="1720850" cy="996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Платформа разработана, привлечено более</a:t>
            </a:r>
            <a:br>
              <a:rPr lang="ru-RU" sz="11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</a:br>
            <a:r>
              <a:rPr lang="ru-RU" sz="1100" kern="20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10 000 пользователей</a:t>
            </a:r>
            <a:endParaRPr lang="en-US" sz="1100" kern="20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10729506" y="3911146"/>
            <a:ext cx="880511" cy="2593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en-US" sz="1500" b="1" dirty="0">
                <a:solidFill>
                  <a:srgbClr val="5D5B6F">
                    <a:alpha val="15000"/>
                  </a:srgbClr>
                </a:solidFill>
              </a:rPr>
              <a:t>20</a:t>
            </a:r>
            <a:r>
              <a:rPr lang="ru-RU" sz="1500" b="1" dirty="0">
                <a:solidFill>
                  <a:srgbClr val="5D5B6F">
                    <a:alpha val="15000"/>
                  </a:srgbClr>
                </a:solidFill>
              </a:rPr>
              <a:t>26</a:t>
            </a:r>
            <a:endParaRPr lang="en-US" sz="1500" b="1" dirty="0">
              <a:solidFill>
                <a:srgbClr val="5D5B6F">
                  <a:alpha val="15000"/>
                </a:srgbClr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1255471" y="3228946"/>
            <a:ext cx="1060354" cy="0"/>
          </a:xfrm>
          <a:prstGeom prst="line">
            <a:avLst/>
          </a:prstGeom>
          <a:ln>
            <a:solidFill>
              <a:srgbClr val="5D5B6F">
                <a:alpha val="2705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523" y="2224469"/>
            <a:ext cx="902271" cy="5465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24" y="2198724"/>
            <a:ext cx="385844" cy="5980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995" y="2254426"/>
            <a:ext cx="586845" cy="48665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487" y="2223414"/>
            <a:ext cx="515277" cy="5486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71C3E-5B16-D8AA-F27C-E2B43A84E6C4}"/>
              </a:ext>
            </a:extLst>
          </p:cNvPr>
          <p:cNvSpPr txBox="1"/>
          <p:nvPr/>
        </p:nvSpPr>
        <p:spPr>
          <a:xfrm>
            <a:off x="10473405" y="864561"/>
            <a:ext cx="1326597" cy="5387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3600" b="1" dirty="0">
                <a:solidFill>
                  <a:srgbClr val="14CE9F"/>
                </a:solidFill>
                <a:latin typeface="Gabriela" panose="00000500000000000000" pitchFamily="2" charset="0"/>
              </a:rPr>
              <a:t>План</a:t>
            </a:r>
            <a:endParaRPr lang="en-US" sz="3600" b="1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cxnSp>
        <p:nvCxnSpPr>
          <p:cNvPr id="3" name="Straight Connector 19">
            <a:extLst>
              <a:ext uri="{FF2B5EF4-FFF2-40B4-BE49-F238E27FC236}">
                <a16:creationId xmlns:a16="http://schemas.microsoft.com/office/drawing/2014/main" id="{98F54E9C-95A8-C97E-D37E-3336FEB59A4B}"/>
              </a:ext>
            </a:extLst>
          </p:cNvPr>
          <p:cNvCxnSpPr/>
          <p:nvPr/>
        </p:nvCxnSpPr>
        <p:spPr>
          <a:xfrm>
            <a:off x="11136704" y="1403287"/>
            <a:ext cx="0" cy="1482788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23">
            <a:extLst>
              <a:ext uri="{FF2B5EF4-FFF2-40B4-BE49-F238E27FC236}">
                <a16:creationId xmlns:a16="http://schemas.microsoft.com/office/drawing/2014/main" id="{2376F3E9-4A28-205A-C1BA-10D2FD95FE19}"/>
              </a:ext>
            </a:extLst>
          </p:cNvPr>
          <p:cNvSpPr/>
          <p:nvPr/>
        </p:nvSpPr>
        <p:spPr>
          <a:xfrm>
            <a:off x="10963109" y="3065277"/>
            <a:ext cx="376016" cy="376016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22">
            <a:extLst>
              <a:ext uri="{FF2B5EF4-FFF2-40B4-BE49-F238E27FC236}">
                <a16:creationId xmlns:a16="http://schemas.microsoft.com/office/drawing/2014/main" id="{5CF6A886-908A-7607-AB6F-3A69EB1ACEAB}"/>
              </a:ext>
            </a:extLst>
          </p:cNvPr>
          <p:cNvSpPr/>
          <p:nvPr/>
        </p:nvSpPr>
        <p:spPr>
          <a:xfrm>
            <a:off x="11062060" y="3164228"/>
            <a:ext cx="178114" cy="178114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B76BA7D3-DAAB-2A1E-0865-98A88FC8CD4F}"/>
              </a:ext>
            </a:extLst>
          </p:cNvPr>
          <p:cNvSpPr/>
          <p:nvPr/>
        </p:nvSpPr>
        <p:spPr>
          <a:xfrm>
            <a:off x="11084054" y="3186222"/>
            <a:ext cx="134127" cy="134127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31">
            <a:extLst>
              <a:ext uri="{FF2B5EF4-FFF2-40B4-BE49-F238E27FC236}">
                <a16:creationId xmlns:a16="http://schemas.microsoft.com/office/drawing/2014/main" id="{CE56524D-155B-22ED-8FC9-64FD5F6C9476}"/>
              </a:ext>
            </a:extLst>
          </p:cNvPr>
          <p:cNvSpPr/>
          <p:nvPr/>
        </p:nvSpPr>
        <p:spPr>
          <a:xfrm>
            <a:off x="10902784" y="3004952"/>
            <a:ext cx="496666" cy="496666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7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46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 p14:presetBounceEnd="46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46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 p14:presetBounceEnd="46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4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  <p:bldP spid="2" grpId="0"/>
          <p:bldP spid="4" grpId="0" animBg="1"/>
          <p:bldP spid="5" grpId="0" animBg="1"/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9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9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2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1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1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4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  <p:bldP spid="2" grpId="0"/>
          <p:bldP spid="4" grpId="0" animBg="1"/>
          <p:bldP spid="5" grpId="0" animBg="1"/>
          <p:bldP spid="7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 flipH="1">
            <a:off x="5343978" y="-41729"/>
            <a:ext cx="6152243" cy="6915149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243" h="6915149">
                <a:moveTo>
                  <a:pt x="1059542" y="6350"/>
                </a:moveTo>
                <a:lnTo>
                  <a:pt x="5963557" y="2754085"/>
                </a:lnTo>
                <a:lnTo>
                  <a:pt x="6152243" y="6915149"/>
                </a:lnTo>
                <a:lnTo>
                  <a:pt x="0" y="6868885"/>
                </a:lnTo>
                <a:lnTo>
                  <a:pt x="906" y="0"/>
                </a:lnTo>
                <a:lnTo>
                  <a:pt x="1059542" y="635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 flipH="1">
            <a:off x="5314951" y="-57151"/>
            <a:ext cx="6226629" cy="6907892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629" h="6907892">
                <a:moveTo>
                  <a:pt x="986972" y="0"/>
                </a:moveTo>
                <a:lnTo>
                  <a:pt x="6226629" y="3143250"/>
                </a:lnTo>
                <a:lnTo>
                  <a:pt x="6006193" y="6907892"/>
                </a:lnTo>
                <a:lnTo>
                  <a:pt x="0" y="6818993"/>
                </a:lnTo>
                <a:lnTo>
                  <a:pt x="29936" y="22679"/>
                </a:lnTo>
                <a:lnTo>
                  <a:pt x="986972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14"/>
          <p:cNvSpPr/>
          <p:nvPr/>
        </p:nvSpPr>
        <p:spPr>
          <a:xfrm flipH="1">
            <a:off x="908297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50420" y="2702404"/>
            <a:ext cx="3736876" cy="26492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Рост числа МСП среди стартапов до 70%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Увеличение дохода и среднего заработка до 85%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Уровень самореализации и удовлетворения до 90%</a:t>
            </a:r>
          </a:p>
        </p:txBody>
      </p:sp>
      <p:sp>
        <p:nvSpPr>
          <p:cNvPr id="73" name="Rectangle 14"/>
          <p:cNvSpPr/>
          <p:nvPr/>
        </p:nvSpPr>
        <p:spPr>
          <a:xfrm rot="5400000">
            <a:off x="1785095" y="-150030"/>
            <a:ext cx="897318" cy="31666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82905" y="1230974"/>
            <a:ext cx="4461073" cy="7493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ru-RU" sz="24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СОЦИАЛЬНО ЗНАЧИМЫЙ ЭФФЕКТ</a:t>
            </a:r>
            <a:endParaRPr lang="en-US" sz="24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575300" y="-57150"/>
            <a:ext cx="6616701" cy="6915151"/>
          </a:xfrm>
          <a:custGeom>
            <a:avLst/>
            <a:gdLst>
              <a:gd name="connsiteX0" fmla="*/ 1650696 w 6616701"/>
              <a:gd name="connsiteY0" fmla="*/ 0 h 6915151"/>
              <a:gd name="connsiteX1" fmla="*/ 0 w 6616701"/>
              <a:gd name="connsiteY1" fmla="*/ 0 h 6915151"/>
              <a:gd name="connsiteX2" fmla="*/ 0 w 6616701"/>
              <a:gd name="connsiteY2" fmla="*/ 6915151 h 6915151"/>
              <a:gd name="connsiteX3" fmla="*/ 6616701 w 6616701"/>
              <a:gd name="connsiteY3" fmla="*/ 6915151 h 6915151"/>
              <a:gd name="connsiteX4" fmla="*/ 6616701 w 6616701"/>
              <a:gd name="connsiteY4" fmla="*/ 3336102 h 691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6701" h="6915151">
                <a:moveTo>
                  <a:pt x="1650696" y="0"/>
                </a:moveTo>
                <a:lnTo>
                  <a:pt x="0" y="0"/>
                </a:lnTo>
                <a:lnTo>
                  <a:pt x="0" y="6915151"/>
                </a:lnTo>
                <a:lnTo>
                  <a:pt x="6616701" y="6915151"/>
                </a:lnTo>
                <a:lnTo>
                  <a:pt x="6616701" y="3336102"/>
                </a:lnTo>
                <a:close/>
              </a:path>
            </a:pathLst>
          </a:custGeom>
        </p:spPr>
      </p:pic>
      <p:sp>
        <p:nvSpPr>
          <p:cNvPr id="21" name="Rectangle 14"/>
          <p:cNvSpPr/>
          <p:nvPr/>
        </p:nvSpPr>
        <p:spPr>
          <a:xfrm flipH="1">
            <a:off x="907299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/>
          <p:cNvSpPr/>
          <p:nvPr/>
        </p:nvSpPr>
        <p:spPr>
          <a:xfrm>
            <a:off x="695779" y="-41729"/>
            <a:ext cx="6152243" cy="6915149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088571 w 6210300"/>
              <a:gd name="connsiteY0" fmla="*/ 688522 h 8915400"/>
              <a:gd name="connsiteX1" fmla="*/ 5992586 w 6210300"/>
              <a:gd name="connsiteY1" fmla="*/ 3436257 h 8915400"/>
              <a:gd name="connsiteX2" fmla="*/ 6210300 w 6210300"/>
              <a:gd name="connsiteY2" fmla="*/ 7786007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088571 w 6210300"/>
              <a:gd name="connsiteY5" fmla="*/ 688522 h 8915400"/>
              <a:gd name="connsiteX0" fmla="*/ 1088571 w 6210300"/>
              <a:gd name="connsiteY0" fmla="*/ 6350 h 8233228"/>
              <a:gd name="connsiteX1" fmla="*/ 5992586 w 6210300"/>
              <a:gd name="connsiteY1" fmla="*/ 2754085 h 8233228"/>
              <a:gd name="connsiteX2" fmla="*/ 6210300 w 6210300"/>
              <a:gd name="connsiteY2" fmla="*/ 7103835 h 8233228"/>
              <a:gd name="connsiteX3" fmla="*/ 0 w 6210300"/>
              <a:gd name="connsiteY3" fmla="*/ 8233228 h 8233228"/>
              <a:gd name="connsiteX4" fmla="*/ 29935 w 6210300"/>
              <a:gd name="connsiteY4" fmla="*/ 0 h 8233228"/>
              <a:gd name="connsiteX5" fmla="*/ 1088571 w 6210300"/>
              <a:gd name="connsiteY5" fmla="*/ 6350 h 8233228"/>
              <a:gd name="connsiteX0" fmla="*/ 1059542 w 6181271"/>
              <a:gd name="connsiteY0" fmla="*/ 6350 h 7103835"/>
              <a:gd name="connsiteX1" fmla="*/ 5963557 w 6181271"/>
              <a:gd name="connsiteY1" fmla="*/ 2754085 h 7103835"/>
              <a:gd name="connsiteX2" fmla="*/ 6181271 w 6181271"/>
              <a:gd name="connsiteY2" fmla="*/ 7103835 h 7103835"/>
              <a:gd name="connsiteX3" fmla="*/ 0 w 6181271"/>
              <a:gd name="connsiteY3" fmla="*/ 6868885 h 7103835"/>
              <a:gd name="connsiteX4" fmla="*/ 906 w 6181271"/>
              <a:gd name="connsiteY4" fmla="*/ 0 h 7103835"/>
              <a:gd name="connsiteX5" fmla="*/ 1059542 w 6181271"/>
              <a:gd name="connsiteY5" fmla="*/ 6350 h 7103835"/>
              <a:gd name="connsiteX0" fmla="*/ 1059542 w 6152243"/>
              <a:gd name="connsiteY0" fmla="*/ 6350 h 6915149"/>
              <a:gd name="connsiteX1" fmla="*/ 5963557 w 6152243"/>
              <a:gd name="connsiteY1" fmla="*/ 2754085 h 6915149"/>
              <a:gd name="connsiteX2" fmla="*/ 6152243 w 6152243"/>
              <a:gd name="connsiteY2" fmla="*/ 6915149 h 6915149"/>
              <a:gd name="connsiteX3" fmla="*/ 0 w 6152243"/>
              <a:gd name="connsiteY3" fmla="*/ 6868885 h 6915149"/>
              <a:gd name="connsiteX4" fmla="*/ 906 w 6152243"/>
              <a:gd name="connsiteY4" fmla="*/ 0 h 6915149"/>
              <a:gd name="connsiteX5" fmla="*/ 1059542 w 6152243"/>
              <a:gd name="connsiteY5" fmla="*/ 6350 h 691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243" h="6915149">
                <a:moveTo>
                  <a:pt x="1059542" y="6350"/>
                </a:moveTo>
                <a:lnTo>
                  <a:pt x="5963557" y="2754085"/>
                </a:lnTo>
                <a:lnTo>
                  <a:pt x="6152243" y="6915149"/>
                </a:lnTo>
                <a:lnTo>
                  <a:pt x="0" y="6868885"/>
                </a:lnTo>
                <a:lnTo>
                  <a:pt x="906" y="0"/>
                </a:lnTo>
                <a:lnTo>
                  <a:pt x="1059542" y="6350"/>
                </a:lnTo>
                <a:close/>
              </a:path>
            </a:pathLst>
          </a:cu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650420" y="-57151"/>
            <a:ext cx="6226629" cy="6907892"/>
          </a:xfrm>
          <a:custGeom>
            <a:avLst/>
            <a:gdLst>
              <a:gd name="connsiteX0" fmla="*/ 1219200 w 6210300"/>
              <a:gd name="connsiteY0" fmla="*/ 514350 h 8915400"/>
              <a:gd name="connsiteX1" fmla="*/ 6210300 w 6210300"/>
              <a:gd name="connsiteY1" fmla="*/ 35814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210300"/>
              <a:gd name="connsiteY0" fmla="*/ 514350 h 8915400"/>
              <a:gd name="connsiteX1" fmla="*/ 6096000 w 6210300"/>
              <a:gd name="connsiteY1" fmla="*/ 3657600 h 8915400"/>
              <a:gd name="connsiteX2" fmla="*/ 6210300 w 6210300"/>
              <a:gd name="connsiteY2" fmla="*/ 8134350 h 8915400"/>
              <a:gd name="connsiteX3" fmla="*/ 0 w 6210300"/>
              <a:gd name="connsiteY3" fmla="*/ 8915400 h 8915400"/>
              <a:gd name="connsiteX4" fmla="*/ 552450 w 6210300"/>
              <a:gd name="connsiteY4" fmla="*/ 0 h 8915400"/>
              <a:gd name="connsiteX5" fmla="*/ 1219200 w 6210300"/>
              <a:gd name="connsiteY5" fmla="*/ 514350 h 8915400"/>
              <a:gd name="connsiteX0" fmla="*/ 1219200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1219200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962650 w 6096000"/>
              <a:gd name="connsiteY2" fmla="*/ 7886700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856343 w 6096000"/>
              <a:gd name="connsiteY0" fmla="*/ 514350 h 8915400"/>
              <a:gd name="connsiteX1" fmla="*/ 6096000 w 6096000"/>
              <a:gd name="connsiteY1" fmla="*/ 3657600 h 8915400"/>
              <a:gd name="connsiteX2" fmla="*/ 5875564 w 6096000"/>
              <a:gd name="connsiteY2" fmla="*/ 7770585 h 8915400"/>
              <a:gd name="connsiteX3" fmla="*/ 0 w 6096000"/>
              <a:gd name="connsiteY3" fmla="*/ 8915400 h 8915400"/>
              <a:gd name="connsiteX4" fmla="*/ 552450 w 6096000"/>
              <a:gd name="connsiteY4" fmla="*/ 0 h 8915400"/>
              <a:gd name="connsiteX5" fmla="*/ 856343 w 6096000"/>
              <a:gd name="connsiteY5" fmla="*/ 514350 h 8915400"/>
              <a:gd name="connsiteX0" fmla="*/ 986972 w 6226629"/>
              <a:gd name="connsiteY0" fmla="*/ 514350 h 7770585"/>
              <a:gd name="connsiteX1" fmla="*/ 6226629 w 6226629"/>
              <a:gd name="connsiteY1" fmla="*/ 3657600 h 7770585"/>
              <a:gd name="connsiteX2" fmla="*/ 6006193 w 6226629"/>
              <a:gd name="connsiteY2" fmla="*/ 7770585 h 7770585"/>
              <a:gd name="connsiteX3" fmla="*/ 0 w 6226629"/>
              <a:gd name="connsiteY3" fmla="*/ 7333343 h 7770585"/>
              <a:gd name="connsiteX4" fmla="*/ 683079 w 6226629"/>
              <a:gd name="connsiteY4" fmla="*/ 0 h 7770585"/>
              <a:gd name="connsiteX5" fmla="*/ 986972 w 6226629"/>
              <a:gd name="connsiteY5" fmla="*/ 514350 h 7770585"/>
              <a:gd name="connsiteX0" fmla="*/ 986972 w 6226629"/>
              <a:gd name="connsiteY0" fmla="*/ 0 h 7256235"/>
              <a:gd name="connsiteX1" fmla="*/ 6226629 w 6226629"/>
              <a:gd name="connsiteY1" fmla="*/ 3143250 h 7256235"/>
              <a:gd name="connsiteX2" fmla="*/ 6006193 w 6226629"/>
              <a:gd name="connsiteY2" fmla="*/ 7256235 h 7256235"/>
              <a:gd name="connsiteX3" fmla="*/ 0 w 6226629"/>
              <a:gd name="connsiteY3" fmla="*/ 6818993 h 7256235"/>
              <a:gd name="connsiteX4" fmla="*/ 29936 w 6226629"/>
              <a:gd name="connsiteY4" fmla="*/ 22679 h 7256235"/>
              <a:gd name="connsiteX5" fmla="*/ 986972 w 6226629"/>
              <a:gd name="connsiteY5" fmla="*/ 0 h 7256235"/>
              <a:gd name="connsiteX0" fmla="*/ 986972 w 6226629"/>
              <a:gd name="connsiteY0" fmla="*/ 0 h 6907892"/>
              <a:gd name="connsiteX1" fmla="*/ 6226629 w 6226629"/>
              <a:gd name="connsiteY1" fmla="*/ 3143250 h 6907892"/>
              <a:gd name="connsiteX2" fmla="*/ 6006193 w 6226629"/>
              <a:gd name="connsiteY2" fmla="*/ 6907892 h 6907892"/>
              <a:gd name="connsiteX3" fmla="*/ 0 w 6226629"/>
              <a:gd name="connsiteY3" fmla="*/ 6818993 h 6907892"/>
              <a:gd name="connsiteX4" fmla="*/ 29936 w 6226629"/>
              <a:gd name="connsiteY4" fmla="*/ 22679 h 6907892"/>
              <a:gd name="connsiteX5" fmla="*/ 986972 w 6226629"/>
              <a:gd name="connsiteY5" fmla="*/ 0 h 690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6629" h="6907892">
                <a:moveTo>
                  <a:pt x="986972" y="0"/>
                </a:moveTo>
                <a:lnTo>
                  <a:pt x="6226629" y="3143250"/>
                </a:lnTo>
                <a:lnTo>
                  <a:pt x="6006193" y="6907892"/>
                </a:lnTo>
                <a:lnTo>
                  <a:pt x="0" y="6818993"/>
                </a:lnTo>
                <a:lnTo>
                  <a:pt x="29936" y="22679"/>
                </a:lnTo>
                <a:lnTo>
                  <a:pt x="986972" y="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98" r="-79900"/>
          <a:stretch/>
        </p:blipFill>
        <p:spPr>
          <a:xfrm>
            <a:off x="0" y="-1166068"/>
            <a:ext cx="11944350" cy="8024068"/>
          </a:xfrm>
          <a:prstGeom prst="rtTriangle">
            <a:avLst/>
          </a:prstGeom>
        </p:spPr>
      </p:pic>
      <p:sp>
        <p:nvSpPr>
          <p:cNvPr id="71" name="Rectangle 14"/>
          <p:cNvSpPr/>
          <p:nvPr/>
        </p:nvSpPr>
        <p:spPr>
          <a:xfrm>
            <a:off x="650420" y="4882706"/>
            <a:ext cx="2458610" cy="1299424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6F6F9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>
            <a:off x="8206217" y="351255"/>
            <a:ext cx="782386" cy="204916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04704" y="2350423"/>
            <a:ext cx="3736876" cy="20905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Финансирование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Гранты ФСИ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Партнёры (Мой бизнес, ФСИ, Акселераторы, МСП)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Информационная поддержка</a:t>
            </a:r>
            <a:endParaRPr lang="en-US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94724" y="1241633"/>
            <a:ext cx="3736267" cy="2684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400" kern="20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ПОДДЕРЖКА</a:t>
            </a:r>
            <a:endParaRPr lang="en-US" sz="24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930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9B7EA-6C4B-8C84-E5DF-6AADE8D8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0400"/>
            <a:ext cx="3090227" cy="546100"/>
          </a:xfrm>
        </p:spPr>
        <p:txBody>
          <a:bodyPr>
            <a:normAutofit fontScale="90000"/>
          </a:bodyPr>
          <a:lstStyle/>
          <a:p>
            <a:r>
              <a:rPr lang="ru-RU" dirty="0"/>
              <a:t>Достижения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697F35-5B34-4C3A-0083-38E924F17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" b="4395"/>
          <a:stretch/>
        </p:blipFill>
        <p:spPr>
          <a:xfrm>
            <a:off x="494909" y="1530861"/>
            <a:ext cx="3437076" cy="463331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FE975F-A3C9-62EC-7E41-F77358D9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549" y="1530861"/>
            <a:ext cx="1607433" cy="230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FEB0AF-BC28-1C3E-F74C-F42BDBC19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974" y="1487976"/>
            <a:ext cx="1669370" cy="23116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D1D5C1-4C68-7C69-23B4-40DB65725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549" y="4430684"/>
            <a:ext cx="2241842" cy="17334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2CBF02-E678-049A-76B5-5AF90D53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657" y="1530860"/>
            <a:ext cx="1618642" cy="222589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DCE83A-1BFA-7DDF-AC6A-ACBBAE074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446" y="4430684"/>
            <a:ext cx="2908011" cy="173349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1D023D-6C20-BACD-1B9F-CB24777734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9019" y="1522641"/>
            <a:ext cx="1640437" cy="231668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35477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человек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B29B28F1-3A76-E8BB-9FAB-FBAD288A8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19" b="12604"/>
          <a:stretch/>
        </p:blipFill>
        <p:spPr>
          <a:xfrm>
            <a:off x="8424269" y="1333498"/>
            <a:ext cx="1553665" cy="155365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29883B8-BB1E-80D9-C3E4-E6683BC64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6489"/>
                    </a14:imgEffect>
                    <a14:imgEffect>
                      <a14:saturation sat="108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</a:extLst>
          </a:blip>
          <a:srcRect l="25741" t="22127" r="49390" b="59369"/>
          <a:stretch/>
        </p:blipFill>
        <p:spPr>
          <a:xfrm>
            <a:off x="5308471" y="4433322"/>
            <a:ext cx="1560817" cy="15584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Рисунок 15" descr="Изображение выглядит как небо, человек, внеш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E93C3422-789D-58AF-EE0B-244E2CF9DB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79" t="19664" r="14754" b="27729"/>
          <a:stretch/>
        </p:blipFill>
        <p:spPr>
          <a:xfrm>
            <a:off x="6862165" y="2892194"/>
            <a:ext cx="1560817" cy="15536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3B3B5E3-1C30-E274-85C3-F1688A807E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39" t="9136" r="5426" b="37194"/>
          <a:stretch/>
        </p:blipFill>
        <p:spPr>
          <a:xfrm>
            <a:off x="3768394" y="2887134"/>
            <a:ext cx="1553005" cy="15637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Команда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658812" y="1800312"/>
            <a:ext cx="3108293" cy="99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Помимо основной команды есть ещё 4 человека, напрямую не участвующих в проекте, но оказывающих ту или иную поддержку.</a:t>
            </a:r>
            <a:endParaRPr lang="en-US" sz="12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813" y="1498508"/>
            <a:ext cx="3207049" cy="2917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000"/>
              </a:lnSpc>
            </a:pPr>
            <a:r>
              <a:rPr lang="ru-RU" sz="1600" dirty="0">
                <a:solidFill>
                  <a:srgbClr val="14CE9F"/>
                </a:solidFill>
                <a:latin typeface="Montserrat SemiBold" panose="00000700000000000000" pitchFamily="2" charset="-18"/>
              </a:rPr>
              <a:t>Дополнительная команда</a:t>
            </a:r>
            <a:endParaRPr lang="en-US" sz="1600" kern="2000" dirty="0">
              <a:solidFill>
                <a:srgbClr val="14CE9F"/>
              </a:solidFill>
              <a:latin typeface="Montserrat SemiBold" panose="00000700000000000000" pitchFamily="2" charset="-1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77935" y="1333502"/>
            <a:ext cx="1553665" cy="1553665"/>
          </a:xfrm>
          <a:prstGeom prst="rect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ru-RU" sz="1400" b="1" dirty="0">
                <a:solidFill>
                  <a:srgbClr val="5D5B6F"/>
                </a:solidFill>
                <a:latin typeface="+mj-lt"/>
              </a:rPr>
              <a:t>Шадрин Владислав</a:t>
            </a:r>
          </a:p>
          <a:p>
            <a:pPr>
              <a:lnSpc>
                <a:spcPts val="2300"/>
              </a:lnSpc>
            </a:pPr>
            <a:r>
              <a:rPr lang="ru-RU" sz="1200" dirty="0">
                <a:solidFill>
                  <a:srgbClr val="5D5B6F"/>
                </a:solidFill>
                <a:latin typeface="+mj-lt"/>
              </a:rPr>
              <a:t>Программист, бэкенд-разработка</a:t>
            </a:r>
            <a:endParaRPr lang="en-US" sz="1200" dirty="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24269" y="2887166"/>
            <a:ext cx="1553665" cy="1553665"/>
          </a:xfrm>
          <a:prstGeom prst="rect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ru-RU" sz="1400" b="1" dirty="0">
                <a:solidFill>
                  <a:srgbClr val="5D5B6F"/>
                </a:solidFill>
                <a:latin typeface="+mj-lt"/>
              </a:rPr>
              <a:t>Санджиева Александра</a:t>
            </a:r>
          </a:p>
          <a:p>
            <a:pPr>
              <a:lnSpc>
                <a:spcPts val="2300"/>
              </a:lnSpc>
            </a:pPr>
            <a:r>
              <a:rPr lang="ru-RU" sz="1200" dirty="0">
                <a:solidFill>
                  <a:srgbClr val="5D5B6F"/>
                </a:solidFill>
                <a:latin typeface="+mj-lt"/>
              </a:rPr>
              <a:t>Программист, </a:t>
            </a:r>
            <a:r>
              <a:rPr lang="ru-RU" sz="1200" dirty="0" err="1">
                <a:solidFill>
                  <a:srgbClr val="5D5B6F"/>
                </a:solidFill>
                <a:latin typeface="+mj-lt"/>
              </a:rPr>
              <a:t>фронтенд</a:t>
            </a:r>
            <a:r>
              <a:rPr lang="ru-RU" sz="1200" dirty="0">
                <a:solidFill>
                  <a:srgbClr val="5D5B6F"/>
                </a:solidFill>
                <a:latin typeface="+mj-lt"/>
              </a:rPr>
              <a:t>-разработка</a:t>
            </a:r>
            <a:endParaRPr lang="en-US" sz="1200" dirty="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0605" y="4440833"/>
            <a:ext cx="1553665" cy="1553665"/>
          </a:xfrm>
          <a:prstGeom prst="rect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ru-RU" sz="1400" b="1" dirty="0">
                <a:solidFill>
                  <a:schemeClr val="bg1"/>
                </a:solidFill>
                <a:latin typeface="Gabriela"/>
              </a:rPr>
              <a:t>Кузьмина Анастасия</a:t>
            </a:r>
          </a:p>
          <a:p>
            <a:pPr lvl="0">
              <a:lnSpc>
                <a:spcPts val="2300"/>
              </a:lnSpc>
            </a:pPr>
            <a:r>
              <a:rPr lang="ru-RU" sz="1200" dirty="0">
                <a:solidFill>
                  <a:schemeClr val="bg1"/>
                </a:solidFill>
                <a:latin typeface="Gabriela"/>
              </a:rPr>
              <a:t>Программист, </a:t>
            </a:r>
            <a:r>
              <a:rPr lang="ru-RU" sz="1200" dirty="0" err="1">
                <a:solidFill>
                  <a:schemeClr val="bg1"/>
                </a:solidFill>
                <a:latin typeface="Gabriela"/>
              </a:rPr>
              <a:t>фронтенд</a:t>
            </a:r>
            <a:r>
              <a:rPr lang="ru-RU" sz="1200" dirty="0">
                <a:solidFill>
                  <a:schemeClr val="bg1"/>
                </a:solidFill>
                <a:latin typeface="Gabriela"/>
              </a:rPr>
              <a:t>-разработка</a:t>
            </a:r>
            <a:endParaRPr lang="en-US" sz="1200" dirty="0">
              <a:solidFill>
                <a:schemeClr val="bg1"/>
              </a:solidFill>
              <a:latin typeface="Gabriel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2603" y="4440833"/>
            <a:ext cx="1553665" cy="1553665"/>
          </a:xfrm>
          <a:prstGeom prst="rect">
            <a:avLst/>
          </a:prstGeom>
          <a:solidFill>
            <a:srgbClr val="BBB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5D5B6F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9569" y="2887166"/>
            <a:ext cx="1553665" cy="1553665"/>
          </a:xfrm>
          <a:prstGeom prst="rect">
            <a:avLst/>
          </a:prstGeom>
          <a:solidFill>
            <a:srgbClr val="5D5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19569" y="1333500"/>
            <a:ext cx="1553665" cy="1553665"/>
          </a:xfrm>
          <a:prstGeom prst="rect">
            <a:avLst/>
          </a:pr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22925" y="2887166"/>
            <a:ext cx="1553665" cy="1553665"/>
          </a:xfrm>
          <a:prstGeom prst="rect">
            <a:avLst/>
          </a:prstGeom>
          <a:solidFill>
            <a:srgbClr val="DDF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ts val="2300"/>
              </a:lnSpc>
            </a:pPr>
            <a:r>
              <a:rPr lang="ru-RU" sz="1400" b="1" dirty="0">
                <a:solidFill>
                  <a:srgbClr val="14CE9F"/>
                </a:solidFill>
                <a:latin typeface="Gabriela"/>
              </a:rPr>
              <a:t>Царькова Мария</a:t>
            </a:r>
          </a:p>
          <a:p>
            <a:pPr lvl="0">
              <a:lnSpc>
                <a:spcPts val="2300"/>
              </a:lnSpc>
            </a:pPr>
            <a:r>
              <a:rPr lang="ru-RU" sz="1200" dirty="0">
                <a:solidFill>
                  <a:srgbClr val="14CE9F"/>
                </a:solidFill>
                <a:latin typeface="Gabriela"/>
              </a:rPr>
              <a:t>Лидер проекта, экономист</a:t>
            </a:r>
            <a:endParaRPr lang="en-US" sz="1200" dirty="0">
              <a:solidFill>
                <a:srgbClr val="14CE9F"/>
              </a:solidFill>
              <a:latin typeface="Gabriel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66935" y="4503066"/>
            <a:ext cx="205558" cy="205558"/>
          </a:xfrm>
          <a:prstGeom prst="ellipse">
            <a:avLst/>
          </a:prstGeom>
          <a:solidFill>
            <a:srgbClr val="14CE9F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305" y="2944819"/>
            <a:ext cx="205558" cy="205558"/>
          </a:xfrm>
          <a:prstGeom prst="ellipse">
            <a:avLst/>
          </a:prstGeom>
          <a:solidFill>
            <a:srgbClr val="DDF9B8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306779" y="2944819"/>
            <a:ext cx="205558" cy="205558"/>
          </a:xfrm>
          <a:prstGeom prst="ellipse">
            <a:avLst/>
          </a:prstGeom>
          <a:solidFill>
            <a:srgbClr val="DDF9B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875155" y="1383412"/>
            <a:ext cx="205558" cy="205558"/>
          </a:xfrm>
          <a:prstGeom prst="ellipse">
            <a:avLst/>
          </a:prstGeom>
          <a:solidFill>
            <a:srgbClr val="BBBAC6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Команда экспертов</a:t>
            </a:r>
            <a:endParaRPr lang="en-US" dirty="0"/>
          </a:p>
        </p:txBody>
      </p:sp>
      <p:pic>
        <p:nvPicPr>
          <p:cNvPr id="7" name="Рисунок 6" descr="Изображение выглядит как человек, одежда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C7550B0-BF23-F6F7-3734-D890B8E3D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1" y="1544539"/>
            <a:ext cx="2116192" cy="269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8079635F-C8A3-A61A-67BC-F2384F1C57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/>
          <a:stretch/>
        </p:blipFill>
        <p:spPr>
          <a:xfrm>
            <a:off x="4398977" y="1544539"/>
            <a:ext cx="2061871" cy="269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EF43F4-BA82-8840-616A-FFDE6030BB21}"/>
              </a:ext>
            </a:extLst>
          </p:cNvPr>
          <p:cNvSpPr txBox="1"/>
          <p:nvPr/>
        </p:nvSpPr>
        <p:spPr>
          <a:xfrm flipH="1">
            <a:off x="658811" y="4685308"/>
            <a:ext cx="2868596" cy="12563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Светлана Теплякова</a:t>
            </a:r>
          </a:p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Юридическое сопровождение. Сертифицированный и аккредитованный юрист опыт более 20 лет.</a:t>
            </a:r>
            <a:endParaRPr lang="en-US" sz="12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0C0A59-F09C-3F5C-AC40-70541A2BE9A8}"/>
              </a:ext>
            </a:extLst>
          </p:cNvPr>
          <p:cNvSpPr txBox="1"/>
          <p:nvPr/>
        </p:nvSpPr>
        <p:spPr>
          <a:xfrm flipH="1">
            <a:off x="4398977" y="4685308"/>
            <a:ext cx="2868598" cy="743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Людмила </a:t>
            </a:r>
            <a:r>
              <a:rPr lang="ru-RU" sz="1200" b="1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Повстяная</a:t>
            </a:r>
            <a:endParaRPr lang="ru-RU" sz="1200" b="1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Бухгалтерское и налоговое сопровождение. Опыт более 25 лет.</a:t>
            </a:r>
            <a:endParaRPr lang="en-US" sz="120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pic>
        <p:nvPicPr>
          <p:cNvPr id="30" name="Рисунок 29" descr="Изображение выглядит как Человеческое лицо, человек, губ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5C7A675-A765-A87E-7A92-1B5B3EE9A5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r="6513"/>
          <a:stretch/>
        </p:blipFill>
        <p:spPr>
          <a:xfrm>
            <a:off x="8826445" y="1544539"/>
            <a:ext cx="2359302" cy="271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81D46B7-0568-20E1-A68D-16E0DD706350}"/>
              </a:ext>
            </a:extLst>
          </p:cNvPr>
          <p:cNvSpPr txBox="1"/>
          <p:nvPr/>
        </p:nvSpPr>
        <p:spPr>
          <a:xfrm flipH="1">
            <a:off x="8826445" y="4685308"/>
            <a:ext cx="2308280" cy="999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Скрыльникова Виктория</a:t>
            </a:r>
          </a:p>
          <a:p>
            <a:pPr>
              <a:lnSpc>
                <a:spcPts val="2000"/>
              </a:lnSpc>
            </a:pPr>
            <a:r>
              <a:rPr lang="ru-RU" sz="1200" b="1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Трекер</a:t>
            </a:r>
            <a:r>
              <a:rPr lang="ru-RU" sz="1200" b="1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проекта</a:t>
            </a:r>
          </a:p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Эксперт Фонда Содействия Инновациям, АСИ, НТИ.</a:t>
            </a:r>
          </a:p>
        </p:txBody>
      </p:sp>
    </p:spTree>
    <p:extLst>
      <p:ext uri="{BB962C8B-B14F-4D97-AF65-F5344CB8AC3E}">
        <p14:creationId xmlns:p14="http://schemas.microsoft.com/office/powerpoint/2010/main" val="13026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Рисунок 22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927C1C5-F748-5E6E-D058-809E93438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6988" y="0"/>
            <a:ext cx="12245975" cy="6858000"/>
          </a:xfrm>
          <a:prstGeom prst="rect">
            <a:avLst/>
          </a:prstGeom>
          <a:gradFill>
            <a:gsLst>
              <a:gs pos="87000">
                <a:srgbClr val="14CE9F">
                  <a:lumMod val="100000"/>
                  <a:alpha val="88000"/>
                </a:srgbClr>
              </a:gs>
              <a:gs pos="10000">
                <a:srgbClr val="DDF9B8">
                  <a:alpha val="9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D66234C-64B7-FC39-8841-4A83F1AD2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71" y="2257181"/>
            <a:ext cx="10456058" cy="28346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838825" y="6267450"/>
            <a:ext cx="285750" cy="285750"/>
            <a:chOff x="5838825" y="6267450"/>
            <a:chExt cx="285750" cy="285750"/>
          </a:xfrm>
        </p:grpSpPr>
        <p:sp>
          <p:nvSpPr>
            <p:cNvPr id="18" name="Oval 17"/>
            <p:cNvSpPr/>
            <p:nvPr/>
          </p:nvSpPr>
          <p:spPr>
            <a:xfrm>
              <a:off x="5838825" y="6267450"/>
              <a:ext cx="285750" cy="285750"/>
            </a:xfrm>
            <a:prstGeom prst="ellipse">
              <a:avLst/>
            </a:prstGeom>
            <a:solidFill>
              <a:srgbClr val="14CE9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/>
            <p:cNvSpPr/>
            <p:nvPr/>
          </p:nvSpPr>
          <p:spPr>
            <a:xfrm rot="18900000">
              <a:off x="5929377" y="6339142"/>
              <a:ext cx="104646" cy="104082"/>
            </a:xfrm>
            <a:custGeom>
              <a:avLst/>
              <a:gdLst>
                <a:gd name="connsiteX0" fmla="*/ 0 w 889000"/>
                <a:gd name="connsiteY0" fmla="*/ 0 h 889000"/>
                <a:gd name="connsiteX1" fmla="*/ 889000 w 889000"/>
                <a:gd name="connsiteY1" fmla="*/ 0 h 889000"/>
                <a:gd name="connsiteX2" fmla="*/ 889000 w 889000"/>
                <a:gd name="connsiteY2" fmla="*/ 889000 h 889000"/>
                <a:gd name="connsiteX3" fmla="*/ 0 w 889000"/>
                <a:gd name="connsiteY3" fmla="*/ 889000 h 889000"/>
                <a:gd name="connsiteX4" fmla="*/ 0 w 889000"/>
                <a:gd name="connsiteY4" fmla="*/ 0 h 889000"/>
                <a:gd name="connsiteX0" fmla="*/ 889000 w 980440"/>
                <a:gd name="connsiteY0" fmla="*/ 0 h 889000"/>
                <a:gd name="connsiteX1" fmla="*/ 889000 w 980440"/>
                <a:gd name="connsiteY1" fmla="*/ 889000 h 889000"/>
                <a:gd name="connsiteX2" fmla="*/ 0 w 980440"/>
                <a:gd name="connsiteY2" fmla="*/ 889000 h 889000"/>
                <a:gd name="connsiteX3" fmla="*/ 0 w 980440"/>
                <a:gd name="connsiteY3" fmla="*/ 0 h 889000"/>
                <a:gd name="connsiteX4" fmla="*/ 980440 w 980440"/>
                <a:gd name="connsiteY4" fmla="*/ 91440 h 889000"/>
                <a:gd name="connsiteX0" fmla="*/ 889000 w 889000"/>
                <a:gd name="connsiteY0" fmla="*/ 0 h 889000"/>
                <a:gd name="connsiteX1" fmla="*/ 889000 w 889000"/>
                <a:gd name="connsiteY1" fmla="*/ 889000 h 889000"/>
                <a:gd name="connsiteX2" fmla="*/ 0 w 889000"/>
                <a:gd name="connsiteY2" fmla="*/ 889000 h 889000"/>
                <a:gd name="connsiteX3" fmla="*/ 0 w 889000"/>
                <a:gd name="connsiteY3" fmla="*/ 0 h 889000"/>
                <a:gd name="connsiteX0" fmla="*/ 889000 w 889000"/>
                <a:gd name="connsiteY0" fmla="*/ 889000 h 889000"/>
                <a:gd name="connsiteX1" fmla="*/ 0 w 889000"/>
                <a:gd name="connsiteY1" fmla="*/ 889000 h 889000"/>
                <a:gd name="connsiteX2" fmla="*/ 0 w 889000"/>
                <a:gd name="connsiteY2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889000">
                  <a:moveTo>
                    <a:pt x="889000" y="889000"/>
                  </a:moveTo>
                  <a:lnTo>
                    <a:pt x="0" y="8890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7489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-101600" y="483170"/>
            <a:ext cx="12128500" cy="3907796"/>
          </a:xfrm>
          <a:custGeom>
            <a:avLst/>
            <a:gdLst>
              <a:gd name="connsiteX0" fmla="*/ 0 w 12128500"/>
              <a:gd name="connsiteY0" fmla="*/ 152400 h 3987800"/>
              <a:gd name="connsiteX1" fmla="*/ 177800 w 12128500"/>
              <a:gd name="connsiteY1" fmla="*/ 3987800 h 3987800"/>
              <a:gd name="connsiteX2" fmla="*/ 12128500 w 12128500"/>
              <a:gd name="connsiteY2" fmla="*/ 3835400 h 3987800"/>
              <a:gd name="connsiteX3" fmla="*/ 11874500 w 12128500"/>
              <a:gd name="connsiteY3" fmla="*/ 0 h 3987800"/>
              <a:gd name="connsiteX4" fmla="*/ 0 w 12128500"/>
              <a:gd name="connsiteY4" fmla="*/ 15240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8500" h="3987800">
                <a:moveTo>
                  <a:pt x="0" y="152400"/>
                </a:moveTo>
                <a:lnTo>
                  <a:pt x="177800" y="3987800"/>
                </a:lnTo>
                <a:lnTo>
                  <a:pt x="12128500" y="3835400"/>
                </a:lnTo>
                <a:lnTo>
                  <a:pt x="1187450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14CE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68CC21-13E8-4447-1624-28E9B1F3CE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r="-7" b="31990"/>
          <a:stretch/>
        </p:blipFill>
        <p:spPr>
          <a:xfrm>
            <a:off x="0" y="798227"/>
            <a:ext cx="12192000" cy="3527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811" y="4482760"/>
            <a:ext cx="108727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ru-RU" sz="6000" dirty="0">
                <a:solidFill>
                  <a:srgbClr val="14CE9F"/>
                </a:solidFill>
                <a:latin typeface="Gabriela" panose="00000500000000000000" pitchFamily="2" charset="0"/>
              </a:rPr>
              <a:t>Благодарим за внимание!</a:t>
            </a:r>
            <a:endParaRPr lang="en-US" sz="6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1338" y="5687814"/>
            <a:ext cx="8577513" cy="743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Если Вас заинтересовал проект, Вы можете перейти по</a:t>
            </a:r>
            <a:r>
              <a:rPr lang="en-US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QR-</a:t>
            </a:r>
            <a:r>
              <a:rPr lang="ru-RU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коду на наш сайт и узнать подробнее. Или связаться с нами: в </a:t>
            </a:r>
            <a:r>
              <a:rPr lang="ru-RU" sz="1400" dirty="0" err="1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телеграм</a:t>
            </a:r>
            <a:r>
              <a:rPr lang="ru-RU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 </a:t>
            </a:r>
            <a:r>
              <a:rPr lang="en-US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@printseps, </a:t>
            </a:r>
            <a:r>
              <a:rPr lang="ru-RU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по эл. почте </a:t>
            </a:r>
            <a:r>
              <a:rPr lang="en-US" sz="140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tsarkovamary@gmail.com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29223" y="5490616"/>
            <a:ext cx="1133554" cy="61873"/>
          </a:xfrm>
          <a:prstGeom prst="rect">
            <a:avLst/>
          </a:prstGeom>
          <a:gradFill>
            <a:gsLst>
              <a:gs pos="77000">
                <a:srgbClr val="14CE9F"/>
              </a:gs>
              <a:gs pos="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EE071DE-E654-69C0-CC99-93C4B5615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saturation sat="191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l="433" t="11033" r="80604" b="19950"/>
          <a:stretch/>
        </p:blipFill>
        <p:spPr>
          <a:xfrm>
            <a:off x="11531599" y="3608860"/>
            <a:ext cx="495301" cy="4886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1E67E4-3FE6-295F-A01D-3BA891FA80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0253" y="5552489"/>
            <a:ext cx="1101812" cy="11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ноутбук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EB4817E-C3D1-0B18-14A8-B5B46C1F3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b="15625"/>
          <a:stretch/>
        </p:blipFill>
        <p:spPr>
          <a:xfrm>
            <a:off x="-7601" y="0"/>
            <a:ext cx="12199601" cy="6862276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Rectangle 6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602" y="-10332"/>
            <a:ext cx="12199601" cy="6878663"/>
          </a:xfrm>
          <a:prstGeom prst="rect">
            <a:avLst/>
          </a:prstGeom>
          <a:solidFill>
            <a:srgbClr val="5D5B6F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2029072" y="2749690"/>
            <a:ext cx="8245652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Единый навигатор мер поддержки</a:t>
            </a:r>
          </a:p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Недостаточно знаний и </a:t>
            </a:r>
            <a:r>
              <a:rPr lang="ru-RU" kern="2000" dirty="0" err="1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кросскомпетенций</a:t>
            </a:r>
            <a:endParaRPr lang="ru-RU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  <a:p>
            <a:pPr algn="ctr">
              <a:lnSpc>
                <a:spcPts val="2800"/>
              </a:lnSpc>
            </a:pP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Отсутствие предпринимательских навыков</a:t>
            </a:r>
            <a:b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</a:br>
            <a:r>
              <a:rPr lang="ru-RU" kern="2000" dirty="0">
                <a:solidFill>
                  <a:srgbClr val="F6F6F9">
                    <a:alpha val="54000"/>
                  </a:srgbClr>
                </a:solidFill>
                <a:latin typeface="Montserrat" panose="00000500000000000000" pitchFamily="2" charset="-18"/>
              </a:rPr>
              <a:t>Необходимость в сопровождении ООО</a:t>
            </a:r>
            <a:endParaRPr lang="en-US" kern="2000" dirty="0">
              <a:solidFill>
                <a:srgbClr val="F6F6F9">
                  <a:alpha val="54000"/>
                </a:srgbClr>
              </a:solidFill>
              <a:latin typeface="Montserrat" panose="00000500000000000000" pitchFamily="2" charset="-18"/>
            </a:endParaRPr>
          </a:p>
        </p:txBody>
      </p:sp>
      <p:sp>
        <p:nvSpPr>
          <p:cNvPr id="68" name="TextBox 67"/>
          <p:cNvSpPr txBox="1"/>
          <p:nvPr/>
        </p:nvSpPr>
        <p:spPr>
          <a:xfrm flipH="1">
            <a:off x="1638809" y="2160644"/>
            <a:ext cx="7738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b="1" dirty="0">
                <a:solidFill>
                  <a:srgbClr val="14CE9F"/>
                </a:solidFill>
                <a:latin typeface="Gabriela" panose="00000500000000000000" pitchFamily="2" charset="0"/>
              </a:rPr>
              <a:t>Проблемы</a:t>
            </a:r>
            <a:endParaRPr lang="en-US" sz="2000" b="1" kern="2000" dirty="0">
              <a:solidFill>
                <a:srgbClr val="14CE9F"/>
              </a:solidFill>
              <a:latin typeface="Gabriela" panose="00000500000000000000" pitchFamily="2" charset="0"/>
            </a:endParaRPr>
          </a:p>
        </p:txBody>
      </p:sp>
      <p:sp>
        <p:nvSpPr>
          <p:cNvPr id="71" name="Rectangle 14"/>
          <p:cNvSpPr/>
          <p:nvPr/>
        </p:nvSpPr>
        <p:spPr>
          <a:xfrm flipH="1" flipV="1">
            <a:off x="3210951" y="2318876"/>
            <a:ext cx="7408907" cy="1903141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14"/>
          <p:cNvSpPr/>
          <p:nvPr/>
        </p:nvSpPr>
        <p:spPr>
          <a:xfrm rot="10800000" flipH="1" flipV="1">
            <a:off x="1638809" y="3044232"/>
            <a:ext cx="4632248" cy="174740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4"/>
          <p:cNvSpPr/>
          <p:nvPr/>
        </p:nvSpPr>
        <p:spPr>
          <a:xfrm rot="5400000" flipH="1" flipV="1">
            <a:off x="7495555" y="1635172"/>
            <a:ext cx="782386" cy="5139579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gradFill>
              <a:gsLst>
                <a:gs pos="70000">
                  <a:srgbClr val="14CE9F"/>
                </a:gs>
                <a:gs pos="0">
                  <a:srgbClr val="DDF9B8"/>
                </a:gs>
              </a:gsLst>
              <a:lin ang="5400000" scaled="1"/>
            </a:gra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8" grpId="0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3390900" cy="68580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>
                  <a:alpha val="80000"/>
                </a:srgb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1653" y="5282202"/>
            <a:ext cx="2495876" cy="11079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3600" dirty="0">
                <a:solidFill>
                  <a:schemeClr val="lt1"/>
                </a:solidFill>
                <a:latin typeface="Gabriela" panose="00000500000000000000" pitchFamily="2" charset="0"/>
              </a:rPr>
              <a:t>Целевая</a:t>
            </a:r>
            <a:br>
              <a:rPr lang="ru-RU" sz="3600" dirty="0">
                <a:solidFill>
                  <a:schemeClr val="lt1"/>
                </a:solidFill>
                <a:latin typeface="Gabriela" panose="00000500000000000000" pitchFamily="2" charset="0"/>
              </a:rPr>
            </a:br>
            <a:r>
              <a:rPr lang="ru-RU" sz="3600" dirty="0">
                <a:solidFill>
                  <a:schemeClr val="lt1"/>
                </a:solidFill>
                <a:latin typeface="Gabriela" panose="00000500000000000000" pitchFamily="2" charset="0"/>
              </a:rPr>
              <a:t>аудитория</a:t>
            </a:r>
            <a:endParaRPr lang="en-US" sz="36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40" name="Rectangle 14"/>
          <p:cNvSpPr/>
          <p:nvPr/>
        </p:nvSpPr>
        <p:spPr>
          <a:xfrm>
            <a:off x="377804" y="5730827"/>
            <a:ext cx="1317240" cy="75205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14"/>
          <p:cNvSpPr/>
          <p:nvPr/>
        </p:nvSpPr>
        <p:spPr>
          <a:xfrm rot="10800000">
            <a:off x="1836938" y="5151360"/>
            <a:ext cx="1302035" cy="70686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14"/>
          <p:cNvSpPr/>
          <p:nvPr/>
        </p:nvSpPr>
        <p:spPr>
          <a:xfrm rot="5400000">
            <a:off x="938038" y="4596069"/>
            <a:ext cx="1107996" cy="2030500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634622" y="2787689"/>
            <a:ext cx="702596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Студенты 2-4 курс, получившие грант ФСИ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4044398" y="259773"/>
            <a:ext cx="0" cy="6369627"/>
          </a:xfrm>
          <a:prstGeom prst="line">
            <a:avLst/>
          </a:prstGeom>
          <a:ln>
            <a:solidFill>
              <a:srgbClr val="5D5B6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917441" y="2871271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3917441" y="3798660"/>
            <a:ext cx="285750" cy="285750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4729732" y="3756869"/>
            <a:ext cx="533158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400" kern="2000" dirty="0">
                <a:solidFill>
                  <a:srgbClr val="5D5B6F"/>
                </a:solidFill>
                <a:latin typeface="Montserrat Medium" panose="00000600000000000000" pitchFamily="2" charset="-18"/>
              </a:rPr>
              <a:t>Начинающие предприниматели</a:t>
            </a:r>
            <a:endParaRPr lang="en-US" sz="2400" kern="2000" dirty="0">
              <a:solidFill>
                <a:srgbClr val="5D5B6F"/>
              </a:solidFill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614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34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6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Discussion - 8252">
            <a:hlinkClick r:id="" action="ppaction://media"/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2000">
                <a:srgbClr val="14CE9F">
                  <a:alpha val="80000"/>
                </a:srgbClr>
              </a:gs>
              <a:gs pos="10000">
                <a:srgbClr val="DDF9B8">
                  <a:alpha val="80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041" y="5144393"/>
            <a:ext cx="3165931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6000" dirty="0">
                <a:solidFill>
                  <a:schemeClr val="lt1"/>
                </a:solidFill>
                <a:latin typeface="Gabriela" panose="00000500000000000000" pitchFamily="2" charset="0"/>
              </a:rPr>
              <a:t>Продукт</a:t>
            </a:r>
            <a:endParaRPr lang="en-US" sz="60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0764F06-F087-3D7A-77C2-BF4FB7E2DB58}"/>
              </a:ext>
            </a:extLst>
          </p:cNvPr>
          <p:cNvSpPr txBox="1"/>
          <p:nvPr/>
        </p:nvSpPr>
        <p:spPr>
          <a:xfrm>
            <a:off x="6639339" y="936010"/>
            <a:ext cx="4621164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Компания, которая предоставляет платформенный сервис для начинающих предпринимателей и стартапов по сопровождению предпринимательской деятельности, генерации и тестированию </a:t>
            </a:r>
            <a:r>
              <a:rPr lang="en-US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MVP</a:t>
            </a:r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 и мер поддержки</a:t>
            </a:r>
            <a:endParaRPr lang="en-US" kern="2000" spc="2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78417-AA05-517F-530E-843DC5FB0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7485" y="3505199"/>
            <a:ext cx="5221105" cy="2562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0DBA42-90C6-7BA7-8CB4-B9719667A0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223" r="5580"/>
          <a:stretch/>
        </p:blipFill>
        <p:spPr>
          <a:xfrm>
            <a:off x="1029563" y="908063"/>
            <a:ext cx="5337091" cy="28700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156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омпьютер, стол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53046207-AD7E-D4EA-64BC-42406EA2A8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b="648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DFF8CC3D-0C30-2441-102E-D4B2912E8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B6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13441" y="811584"/>
            <a:ext cx="4767331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 anchor="b">
            <a:spAutoFit/>
          </a:bodyPr>
          <a:lstStyle/>
          <a:p>
            <a:r>
              <a:rPr lang="ru-RU" sz="6000" dirty="0">
                <a:solidFill>
                  <a:schemeClr val="lt1"/>
                </a:solidFill>
                <a:latin typeface="Gabriela" panose="00000500000000000000" pitchFamily="2" charset="0"/>
              </a:rPr>
              <a:t>Конкуренты</a:t>
            </a:r>
            <a:endParaRPr lang="en-US" sz="60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5EC66C-0935-605A-2C48-555F016D43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729" y="1051202"/>
            <a:ext cx="3431179" cy="16312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48AD89D-C3C2-D285-A11D-491E4816F69E}"/>
              </a:ext>
            </a:extLst>
          </p:cNvPr>
          <p:cNvSpPr txBox="1"/>
          <p:nvPr/>
        </p:nvSpPr>
        <p:spPr>
          <a:xfrm>
            <a:off x="1081127" y="1925786"/>
            <a:ext cx="4958839" cy="4108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Вся информация в одном ресурсе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Профессиональная поддержка специалистов с опытом более 20 лет (бух, нал, юр)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Генерация и тестирование MVP с помощью цифровых технологий и 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kern="2000" spc="200" dirty="0">
                <a:solidFill>
                  <a:schemeClr val="bg1"/>
                </a:solidFill>
                <a:latin typeface="Montserrat" panose="00000500000000000000" pitchFamily="2" charset="-18"/>
              </a:rPr>
              <a:t>Возможность найти специалиста в команду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ACD8F0-E30D-0BC2-F47E-E323B69E1F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2378" r="3863"/>
          <a:stretch/>
        </p:blipFill>
        <p:spPr>
          <a:xfrm>
            <a:off x="9009712" y="4292889"/>
            <a:ext cx="2173918" cy="18071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7EA8C2-548E-0763-9300-7D2E3E8D6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12" y="1971723"/>
            <a:ext cx="2173919" cy="1884883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8516C5-3B8F-7729-0D0B-F047B6B165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2629" b="3409"/>
          <a:stretch/>
        </p:blipFill>
        <p:spPr>
          <a:xfrm>
            <a:off x="6421837" y="3128950"/>
            <a:ext cx="2152258" cy="18071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1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BEC41956-AE7F-C068-DBA1-E98CF3B11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3981" r="510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DFF8CC3D-0C30-2441-102E-D4B2912E8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5D5B6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623889" y="620712"/>
            <a:ext cx="10909299" cy="5580063"/>
            <a:chOff x="-1873250" y="-421223"/>
            <a:chExt cx="2190750" cy="2186523"/>
          </a:xfrm>
        </p:grpSpPr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873250" y="-88900"/>
              <a:ext cx="1565275" cy="1854200"/>
            </a:xfrm>
            <a:custGeom>
              <a:avLst/>
              <a:gdLst>
                <a:gd name="T0" fmla="*/ 986 w 986"/>
                <a:gd name="T1" fmla="*/ 1168 h 1168"/>
                <a:gd name="T2" fmla="*/ 0 w 986"/>
                <a:gd name="T3" fmla="*/ 1168 h 1168"/>
                <a:gd name="T4" fmla="*/ 0 w 986"/>
                <a:gd name="T5" fmla="*/ 0 h 1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6" h="1168">
                  <a:moveTo>
                    <a:pt x="986" y="1168"/>
                  </a:moveTo>
                  <a:lnTo>
                    <a:pt x="0" y="1168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60325" y="-416854"/>
              <a:ext cx="377825" cy="1349910"/>
            </a:xfrm>
            <a:custGeom>
              <a:avLst/>
              <a:gdLst>
                <a:gd name="T0" fmla="*/ 0 w 238"/>
                <a:gd name="T1" fmla="*/ 0 h 1172"/>
                <a:gd name="T2" fmla="*/ 238 w 238"/>
                <a:gd name="T3" fmla="*/ 0 h 1172"/>
                <a:gd name="T4" fmla="*/ 238 w 238"/>
                <a:gd name="T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1172">
                  <a:moveTo>
                    <a:pt x="0" y="0"/>
                  </a:moveTo>
                  <a:lnTo>
                    <a:pt x="238" y="0"/>
                  </a:lnTo>
                  <a:lnTo>
                    <a:pt x="238" y="1172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842005" y="-421223"/>
              <a:ext cx="1714500" cy="1248311"/>
            </a:xfrm>
            <a:custGeom>
              <a:avLst/>
              <a:gdLst>
                <a:gd name="T0" fmla="*/ 0 w 1080"/>
                <a:gd name="T1" fmla="*/ 1065 h 1065"/>
                <a:gd name="T2" fmla="*/ 0 w 1080"/>
                <a:gd name="T3" fmla="*/ 0 h 1065"/>
                <a:gd name="T4" fmla="*/ 1080 w 1080"/>
                <a:gd name="T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0" h="1065">
                  <a:moveTo>
                    <a:pt x="0" y="1065"/>
                  </a:moveTo>
                  <a:lnTo>
                    <a:pt x="0" y="0"/>
                  </a:lnTo>
                  <a:lnTo>
                    <a:pt x="1080" y="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60325" y="1146175"/>
              <a:ext cx="377825" cy="619125"/>
            </a:xfrm>
            <a:custGeom>
              <a:avLst/>
              <a:gdLst>
                <a:gd name="T0" fmla="*/ 238 w 238"/>
                <a:gd name="T1" fmla="*/ 0 h 390"/>
                <a:gd name="T2" fmla="*/ 238 w 238"/>
                <a:gd name="T3" fmla="*/ 390 h 390"/>
                <a:gd name="T4" fmla="*/ 0 w 238"/>
                <a:gd name="T5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8" h="390">
                  <a:moveTo>
                    <a:pt x="238" y="0"/>
                  </a:moveTo>
                  <a:lnTo>
                    <a:pt x="238" y="390"/>
                  </a:lnTo>
                  <a:lnTo>
                    <a:pt x="0" y="390"/>
                  </a:lnTo>
                </a:path>
              </a:pathLst>
            </a:custGeom>
            <a:noFill/>
            <a:ln w="12700" cap="flat">
              <a:solidFill>
                <a:srgbClr val="F6F6F9">
                  <a:alpha val="76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2" name="Рисунок 11" descr="Изображение выглядит как текст, снимок экрана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3E9C5689-092F-F5F6-E97D-417A6BE201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91" y="2434489"/>
            <a:ext cx="2019855" cy="36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26E60B2-B042-D3A6-E621-713A76F7F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7312" y="2434489"/>
            <a:ext cx="2066195" cy="366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F402B11-43FE-FC06-CD16-2D6E48E5AA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687"/>
          <a:stretch/>
        </p:blipFill>
        <p:spPr>
          <a:xfrm>
            <a:off x="6511774" y="935976"/>
            <a:ext cx="4769413" cy="3589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756A9D-CB00-D16E-6E37-2D332F907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0897" y="3233018"/>
            <a:ext cx="5098211" cy="2865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F523C-A6D4-A372-E2E3-51399558FA86}"/>
              </a:ext>
            </a:extLst>
          </p:cNvPr>
          <p:cNvSpPr txBox="1"/>
          <p:nvPr/>
        </p:nvSpPr>
        <p:spPr>
          <a:xfrm>
            <a:off x="1141287" y="834368"/>
            <a:ext cx="249568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r>
              <a:rPr lang="en-US" sz="6000" dirty="0">
                <a:solidFill>
                  <a:schemeClr val="lt1"/>
                </a:solidFill>
                <a:latin typeface="Gabriela" panose="00000500000000000000" pitchFamily="2" charset="0"/>
              </a:rPr>
              <a:t>MVP</a:t>
            </a:r>
            <a:endParaRPr lang="ru-RU" sz="3600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77059-4A6F-DEBE-BCEC-2B6A66699F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1" t="39583" r="25457" b="35001"/>
          <a:stretch/>
        </p:blipFill>
        <p:spPr>
          <a:xfrm>
            <a:off x="4968709" y="928756"/>
            <a:ext cx="1208528" cy="1195377"/>
          </a:xfrm>
          <a:prstGeom prst="roundRect">
            <a:avLst>
              <a:gd name="adj" fmla="val 5511"/>
            </a:avLst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D888B7-E0EB-E2C6-1E1E-67E4EF5C92E5}"/>
              </a:ext>
            </a:extLst>
          </p:cNvPr>
          <p:cNvSpPr txBox="1"/>
          <p:nvPr/>
        </p:nvSpPr>
        <p:spPr>
          <a:xfrm>
            <a:off x="9651727" y="1161032"/>
            <a:ext cx="109420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ru-RU" sz="2000" dirty="0">
                <a:latin typeface="Gabriela" panose="00000500000000000000" pitchFamily="2" charset="0"/>
              </a:rPr>
              <a:t>Сайт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EA37A-280E-1DE4-139E-A9D1DE47361F}"/>
              </a:ext>
            </a:extLst>
          </p:cNvPr>
          <p:cNvSpPr txBox="1"/>
          <p:nvPr/>
        </p:nvSpPr>
        <p:spPr>
          <a:xfrm>
            <a:off x="5025871" y="2205803"/>
            <a:ext cx="109420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Gabriela" panose="00000500000000000000" pitchFamily="2" charset="0"/>
              </a:rPr>
              <a:t>Чат-бот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1EB61C-08DC-481C-09E5-333E0C8D79F9}"/>
              </a:ext>
            </a:extLst>
          </p:cNvPr>
          <p:cNvSpPr txBox="1"/>
          <p:nvPr/>
        </p:nvSpPr>
        <p:spPr>
          <a:xfrm>
            <a:off x="1141287" y="2002903"/>
            <a:ext cx="351804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2000" dirty="0">
                <a:solidFill>
                  <a:schemeClr val="lt1"/>
                </a:solidFill>
                <a:latin typeface="Gabriela" panose="00000500000000000000" pitchFamily="2" charset="0"/>
              </a:rPr>
              <a:t>Мобильное 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41041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54475" y="2392247"/>
            <a:ext cx="11095037" cy="4465753"/>
          </a:xfrm>
          <a:prstGeom prst="rect">
            <a:avLst/>
          </a:prstGeom>
          <a:gradFill flip="none" rotWithShape="1">
            <a:gsLst>
              <a:gs pos="0">
                <a:srgbClr val="F6F6F9">
                  <a:alpha val="0"/>
                </a:srgbClr>
              </a:gs>
              <a:gs pos="62000">
                <a:srgbClr val="F6F6F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3588327"/>
            <a:ext cx="11531600" cy="330018"/>
          </a:xfrm>
          <a:prstGeom prst="rect">
            <a:avLst/>
          </a:prstGeom>
          <a:solidFill>
            <a:srgbClr val="14CE9F">
              <a:alpha val="3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marL="269875"/>
            <a:endParaRPr lang="en-US" dirty="0">
              <a:solidFill>
                <a:srgbClr val="DDF9B8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62436" y="1551775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76439" y="5924574"/>
            <a:ext cx="10471096" cy="7386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Источники:</a:t>
            </a:r>
          </a:p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Рынок бухгалтерских услуг: российские тренды и значимые изменения в бухгалтерском учете – АКГ «Деловой профиль» (delprof.ru)</a:t>
            </a:r>
          </a:p>
          <a:p>
            <a:pPr>
              <a:lnSpc>
                <a:spcPts val="2000"/>
              </a:lnSpc>
            </a:pPr>
            <a:r>
              <a:rPr lang="ru-RU" sz="1050" dirty="0">
                <a:solidFill>
                  <a:srgbClr val="5D5B6F">
                    <a:alpha val="60000"/>
                  </a:srgbClr>
                </a:solidFill>
                <a:latin typeface="Montserrat Light" panose="00000400000000000000" pitchFamily="2" charset="-18"/>
              </a:rPr>
              <a:t>Анализ российского рынка аутсорсинга бухгалтерских услуг: итоги 2020 г., прогноз до 2023 г. :: РБК Магазин исследований (rbc.ru)</a:t>
            </a:r>
            <a:endParaRPr lang="en-US" sz="1050" dirty="0">
              <a:solidFill>
                <a:srgbClr val="5D5B6F">
                  <a:alpha val="60000"/>
                </a:srgbClr>
              </a:solidFill>
              <a:latin typeface="Montserrat Light" panose="00000400000000000000" pitchFamily="2" charset="-1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2488" y="4154003"/>
            <a:ext cx="3057000" cy="870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2,5 трлн. руб.  (Бухгалтерский консалтинг сопровождения крупных компаний с выручкой) 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955902" y="4130827"/>
            <a:ext cx="3619795" cy="990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243,4 млрд. руб. (</a:t>
            </a:r>
            <a:r>
              <a:rPr lang="ru-RU" sz="1400" dirty="0" err="1">
                <a:solidFill>
                  <a:srgbClr val="5D5B6F"/>
                </a:solidFill>
                <a:latin typeface="Montserrat Light" panose="00000400000000000000" pitchFamily="2" charset="-18"/>
              </a:rPr>
              <a:t>NeoAnalytics</a:t>
            </a:r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 Российский рынок аутсорсинга бухгалтерских услуг) ООО с 0 выручкой 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82447" y="4078195"/>
            <a:ext cx="3816818" cy="1006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r>
              <a:rPr lang="ru-RU" sz="1400" dirty="0">
                <a:solidFill>
                  <a:srgbClr val="5D5B6F"/>
                </a:solidFill>
                <a:latin typeface="Montserrat Light" panose="00000400000000000000" pitchFamily="2" charset="-18"/>
              </a:rPr>
              <a:t>120 000 (10 000*12 месяц) *2000 = 240 млн. руб. начинающих ООО после получения гранта ФСИ Студенческий стартап) </a:t>
            </a:r>
            <a:endParaRPr lang="en-US" sz="1400" dirty="0">
              <a:solidFill>
                <a:srgbClr val="5D5B6F"/>
              </a:solidFill>
              <a:latin typeface="Montserrat Light" panose="00000400000000000000" pitchFamily="2" charset="-1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0112" y="-115899"/>
            <a:ext cx="4281487" cy="1803400"/>
          </a:xfrm>
        </p:spPr>
        <p:txBody>
          <a:bodyPr/>
          <a:lstStyle/>
          <a:p>
            <a:r>
              <a:rPr lang="ru-RU" dirty="0">
                <a:latin typeface="Gabriela" panose="00000500000000000000" pitchFamily="2" charset="0"/>
              </a:rPr>
              <a:t>Рынок 1</a:t>
            </a:r>
            <a:endParaRPr lang="en-US" dirty="0">
              <a:latin typeface="Gabriela" panose="00000500000000000000" pitchFamily="2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327332" y="1551763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654475" y="1552011"/>
            <a:ext cx="2417266" cy="2417266"/>
          </a:xfrm>
          <a:prstGeom prst="ellipse">
            <a:avLst/>
          </a:prstGeom>
          <a:noFill/>
          <a:ln w="60325">
            <a:solidFill>
              <a:srgbClr val="14C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EE0F24B9-2B50-FB95-E150-AFC9A70BFAEF}"/>
              </a:ext>
            </a:extLst>
          </p:cNvPr>
          <p:cNvSpPr/>
          <p:nvPr/>
        </p:nvSpPr>
        <p:spPr>
          <a:xfrm>
            <a:off x="876439" y="2595387"/>
            <a:ext cx="1632040" cy="33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TAM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264E5707-DE6D-C67B-D51E-5B2AA6777209}"/>
              </a:ext>
            </a:extLst>
          </p:cNvPr>
          <p:cNvSpPr/>
          <p:nvPr/>
        </p:nvSpPr>
        <p:spPr>
          <a:xfrm>
            <a:off x="4524999" y="2595387"/>
            <a:ext cx="1749712" cy="327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SAM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F2B13559-4AC2-6495-EE71-2C5386538B4B}"/>
              </a:ext>
            </a:extLst>
          </p:cNvPr>
          <p:cNvSpPr/>
          <p:nvPr/>
        </p:nvSpPr>
        <p:spPr>
          <a:xfrm>
            <a:off x="8239560" y="2587299"/>
            <a:ext cx="1701881" cy="330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r>
              <a:rPr lang="en-US" sz="4000" b="1" dirty="0">
                <a:solidFill>
                  <a:srgbClr val="14CE9F"/>
                </a:solidFill>
                <a:latin typeface="Montserrat Medium" panose="00000600000000000000" pitchFamily="2" charset="-18"/>
              </a:rPr>
              <a:t>SOM</a:t>
            </a:r>
          </a:p>
        </p:txBody>
      </p:sp>
    </p:spTree>
    <p:extLst>
      <p:ext uri="{BB962C8B-B14F-4D97-AF65-F5344CB8AC3E}">
        <p14:creationId xmlns:p14="http://schemas.microsoft.com/office/powerpoint/2010/main" val="27145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4D1DE-BD30-B86C-F513-C1BA70A0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896522"/>
            <a:ext cx="9630406" cy="546100"/>
          </a:xfrm>
        </p:spPr>
        <p:txBody>
          <a:bodyPr>
            <a:normAutofit fontScale="90000"/>
          </a:bodyPr>
          <a:lstStyle/>
          <a:p>
            <a:r>
              <a:rPr lang="ru-RU" dirty="0"/>
              <a:t>Цифровая технология по генерации и тестирования </a:t>
            </a:r>
            <a:r>
              <a:rPr lang="en-US" dirty="0"/>
              <a:t>MVP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15D982-C37F-4C0D-8778-F0B9D7505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12" y="2302387"/>
            <a:ext cx="5014494" cy="356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548CD-7D84-4F8A-B10F-DD2361102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49"/>
          <a:stretch/>
        </p:blipFill>
        <p:spPr>
          <a:xfrm>
            <a:off x="6566192" y="2632331"/>
            <a:ext cx="4966996" cy="290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50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2e8c9af-b9bd-45d3-8a24-e0190071bf4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CB98C14184D0049A1ECD4B6EBA1F909" ma:contentTypeVersion="12" ma:contentTypeDescription="Создание документа." ma:contentTypeScope="" ma:versionID="1d3facb408bd9a2a0b40d741d5af274f">
  <xsd:schema xmlns:xsd="http://www.w3.org/2001/XMLSchema" xmlns:xs="http://www.w3.org/2001/XMLSchema" xmlns:p="http://schemas.microsoft.com/office/2006/metadata/properties" xmlns:ns3="52e8c9af-b9bd-45d3-8a24-e0190071bf4c" targetNamespace="http://schemas.microsoft.com/office/2006/metadata/properties" ma:root="true" ma:fieldsID="86bec41929071bc84f19dfb56361efc8" ns3:_="">
    <xsd:import namespace="52e8c9af-b9bd-45d3-8a24-e0190071bf4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8c9af-b9bd-45d3-8a24-e0190071bf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505034-C651-4F24-B22F-6A0C0C3C4D4C}">
  <ds:schemaRefs>
    <ds:schemaRef ds:uri="http://www.w3.org/XML/1998/namespace"/>
    <ds:schemaRef ds:uri="http://schemas.microsoft.com/office/2006/metadata/properties"/>
    <ds:schemaRef ds:uri="http://schemas.microsoft.com/office/infopath/2007/PartnerControls"/>
    <ds:schemaRef ds:uri="52e8c9af-b9bd-45d3-8a24-e0190071bf4c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7B2A33-F549-4012-8C52-9EB03623D6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840363-BF84-4FA9-A39C-846DDF3015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e8c9af-b9bd-45d3-8a24-e0190071bf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10238</TotalTime>
  <Words>795</Words>
  <Application>Microsoft Office PowerPoint</Application>
  <PresentationFormat>Широкоэкранный</PresentationFormat>
  <Paragraphs>190</Paragraphs>
  <Slides>20</Slides>
  <Notes>14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Calibri Light</vt:lpstr>
      <vt:lpstr>Fira Sans</vt:lpstr>
      <vt:lpstr>Gabriela</vt:lpstr>
      <vt:lpstr>Montserrat</vt:lpstr>
      <vt:lpstr>Montserrat Light</vt:lpstr>
      <vt:lpstr>Montserrat Medium</vt:lpstr>
      <vt:lpstr>Montserrat SemiBold</vt:lpstr>
      <vt:lpstr>Times New Roman</vt:lpstr>
      <vt:lpstr>Тема Office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Рынок 1</vt:lpstr>
      <vt:lpstr>Цифровая технология по генерации и тестирования MVP </vt:lpstr>
      <vt:lpstr>Заинтересованные компании</vt:lpstr>
      <vt:lpstr>Рынок 2</vt:lpstr>
      <vt:lpstr>Бизнес-модель</vt:lpstr>
      <vt:lpstr>Финансовая модель</vt:lpstr>
      <vt:lpstr>Презентация PowerPoint</vt:lpstr>
      <vt:lpstr>Презентация PowerPoint</vt:lpstr>
      <vt:lpstr>Презентация PowerPoint</vt:lpstr>
      <vt:lpstr>Достижения</vt:lpstr>
      <vt:lpstr>Команда</vt:lpstr>
      <vt:lpstr>Команда экспертов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Mary Tsarkova</dc:creator>
  <cp:lastModifiedBy>Mary Tsarkova</cp:lastModifiedBy>
  <cp:revision>12</cp:revision>
  <dcterms:created xsi:type="dcterms:W3CDTF">2023-07-12T06:58:02Z</dcterms:created>
  <dcterms:modified xsi:type="dcterms:W3CDTF">2023-07-19T12:43:53Z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0x0101006CB98C14184D0049A1ECD4B6EBA1F909</vt:lpwstr>
  </property>
</Properties>
</file>