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6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ibre Franklin" pitchFamily="2" charset="0"/>
      <p:regular r:id="rId32"/>
      <p:bold r:id="rId33"/>
      <p:italic r:id="rId34"/>
      <p:boldItalic r:id="rId35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0986-6BAB-46E6-AC56-7B94606B823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C400B-153D-45ED-A0AA-058D241D8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3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Google Shape;147;g275a8c1f4a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6" name="Google Shape;148;g275a8c1f4a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78" name="Google Shape;14;p41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579" name="Google Shape;15;p41"/>
          <p:cNvSpPr txBox="1">
            <a:spLocks noGrp="1"/>
          </p:cNvSpPr>
          <p:nvPr>
            <p:ph type="body" idx="1"/>
          </p:nvPr>
        </p:nvSpPr>
        <p:spPr bwMode="auto">
          <a:xfrm>
            <a:off x="1577788" y="1246095"/>
            <a:ext cx="105459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580" name="Google Shape;16;p4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81" name="Google Shape;17;p4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82" name="Google Shape;18;p4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58" name="Google Shape;73;p50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59" name="Google Shape;74;p50"/>
          <p:cNvSpPr>
            <a:spLocks noGrp="1"/>
          </p:cNvSpPr>
          <p:nvPr>
            <p:ph type="pic" idx="2"/>
          </p:nvPr>
        </p:nvSpPr>
        <p:spPr bwMode="auto"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8760" name="Google Shape;75;p50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1048761" name="Google Shape;76;p5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62" name="Google Shape;77;p5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63" name="Google Shape;78;p5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47" name="Google Shape;80;p51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48" name="Google Shape;81;p5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4094896" y="-1271013"/>
            <a:ext cx="5511756" cy="1054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49" name="Google Shape;82;p5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0" name="Google Shape;83;p5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1" name="Google Shape;84;p5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42" name="Google Shape;86;p52"/>
          <p:cNvSpPr txBox="1">
            <a:spLocks noGrp="1"/>
          </p:cNvSpPr>
          <p:nvPr>
            <p:ph type="title"/>
          </p:nvPr>
        </p:nvSpPr>
        <p:spPr bwMode="auto"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43" name="Google Shape;87;p52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44" name="Google Shape;88;p5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5" name="Google Shape;89;p5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6" name="Google Shape;90;p5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08" name="Google Shape;20;p4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09" name="Google Shape;21;p4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10" name="Google Shape;22;p4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63" name="Google Shape;24;p43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664" name="Google Shape;25;p4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665" name="Google Shape;26;p43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666" name="Google Shape;27;p4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667" name="Google Shape;28;p4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668" name="Google Shape;29;p4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4_Пользовательский макет" userDrawn="1">
  <p:cSld name="4_Пользовательский макет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97184" name="Google Shape;31;p44"/>
          <p:cNvPicPr/>
          <p:nvPr/>
        </p:nvPicPr>
        <p:blipFill>
          <a:blip r:embed="rId3">
            <a:alphaModFix amt="58000"/>
          </a:blip>
          <a:stretch/>
        </p:blipFill>
        <p:spPr bwMode="auto">
          <a:xfrm rot="10800000">
            <a:off x="-1773973" y="2604059"/>
            <a:ext cx="6351441" cy="5942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64" name="Google Shape;32;p44"/>
          <p:cNvSpPr txBox="1">
            <a:spLocks noGrp="1"/>
          </p:cNvSpPr>
          <p:nvPr>
            <p:ph type="body" idx="1"/>
          </p:nvPr>
        </p:nvSpPr>
        <p:spPr bwMode="auto">
          <a:xfrm>
            <a:off x="542518" y="963084"/>
            <a:ext cx="5907497" cy="68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97"/>
              <a:buNone/>
              <a:defRPr sz="17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65" name="Google Shape;33;p44"/>
          <p:cNvSpPr txBox="1">
            <a:spLocks noGrp="1"/>
          </p:cNvSpPr>
          <p:nvPr>
            <p:ph type="title"/>
          </p:nvPr>
        </p:nvSpPr>
        <p:spPr bwMode="auto">
          <a:xfrm>
            <a:off x="542518" y="312349"/>
            <a:ext cx="5907497" cy="5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pic>
        <p:nvPicPr>
          <p:cNvPr id="2097185" name="Google Shape;34;p4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558878" y="300662"/>
            <a:ext cx="3624848" cy="31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6" name="Google Shape;35;p44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0555211" y="277694"/>
            <a:ext cx="1160816" cy="4316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66" name="Google Shape;36;p44"/>
          <p:cNvSpPr txBox="1">
            <a:spLocks noGrp="1"/>
          </p:cNvSpPr>
          <p:nvPr>
            <p:ph type="body" idx="2"/>
          </p:nvPr>
        </p:nvSpPr>
        <p:spPr bwMode="auto">
          <a:xfrm>
            <a:off x="542517" y="1783272"/>
            <a:ext cx="5332556" cy="457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12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67" name="Google Shape;37;p44"/>
          <p:cNvSpPr txBox="1">
            <a:spLocks noGrp="1"/>
          </p:cNvSpPr>
          <p:nvPr>
            <p:ph type="sldNum" idx="12"/>
          </p:nvPr>
        </p:nvSpPr>
        <p:spPr bwMode="auto">
          <a:xfrm>
            <a:off x="8916621" y="6521037"/>
            <a:ext cx="2804160" cy="23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768" name="Google Shape;38;p44"/>
          <p:cNvSpPr txBox="1">
            <a:spLocks noGrp="1"/>
          </p:cNvSpPr>
          <p:nvPr>
            <p:ph type="body" idx="3"/>
          </p:nvPr>
        </p:nvSpPr>
        <p:spPr bwMode="auto">
          <a:xfrm>
            <a:off x="6394562" y="1783272"/>
            <a:ext cx="5332556" cy="457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12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93" name="Google Shape;40;p45"/>
          <p:cNvSpPr txBox="1">
            <a:spLocks noGrp="1"/>
          </p:cNvSpPr>
          <p:nvPr>
            <p:ph type="title"/>
          </p:nvPr>
        </p:nvSpPr>
        <p:spPr bwMode="auto"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594" name="Google Shape;41;p45"/>
          <p:cNvSpPr txBox="1">
            <a:spLocks noGrp="1"/>
          </p:cNvSpPr>
          <p:nvPr>
            <p:ph type="body" idx="1"/>
          </p:nvPr>
        </p:nvSpPr>
        <p:spPr bwMode="auto"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95" name="Google Shape;42;p4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96" name="Google Shape;43;p4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97" name="Google Shape;44;p4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37" name="Google Shape;46;p46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38" name="Google Shape;47;p46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048739" name="Google Shape;48;p4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0" name="Google Shape;49;p4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1" name="Google Shape;50;p4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69" name="Google Shape;52;p47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70" name="Google Shape;53;p47"/>
          <p:cNvSpPr txBox="1"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048771" name="Google Shape;54;p47"/>
          <p:cNvSpPr txBox="1">
            <a:spLocks noGrp="1"/>
          </p:cNvSpPr>
          <p:nvPr>
            <p:ph type="body" idx="2"/>
          </p:nvPr>
        </p:nvSpPr>
        <p:spPr bwMode="auto">
          <a:xfrm>
            <a:off x="839789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72" name="Google Shape;55;p47"/>
          <p:cNvSpPr txBox="1">
            <a:spLocks noGrp="1"/>
          </p:cNvSpPr>
          <p:nvPr>
            <p:ph type="body" idx="3"/>
          </p:nvPr>
        </p:nvSpPr>
        <p:spPr bwMode="auto"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048773" name="Google Shape;56;p47"/>
          <p:cNvSpPr txBox="1">
            <a:spLocks noGrp="1"/>
          </p:cNvSpPr>
          <p:nvPr>
            <p:ph type="body" idx="4"/>
          </p:nvPr>
        </p:nvSpPr>
        <p:spPr bwMode="auto">
          <a:xfrm>
            <a:off x="6172201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74" name="Google Shape;57;p4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75" name="Google Shape;58;p4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76" name="Google Shape;59;p4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77" name="Google Shape;61;p48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78" name="Google Shape;62;p4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79" name="Google Shape;63;p4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80" name="Google Shape;64;p4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52" name="Google Shape;66;p49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53" name="Google Shape;67;p49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48754" name="Google Shape;68;p49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1048755" name="Google Shape;69;p4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6" name="Google Shape;70;p4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7" name="Google Shape;71;p4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76" name="Google Shape;10;p40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048577" name="Google Shape;11;p40"/>
          <p:cNvSpPr txBox="1">
            <a:spLocks noGrp="1"/>
          </p:cNvSpPr>
          <p:nvPr>
            <p:ph type="body" idx="1"/>
          </p:nvPr>
        </p:nvSpPr>
        <p:spPr bwMode="auto">
          <a:xfrm>
            <a:off x="1577788" y="1246095"/>
            <a:ext cx="105459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2097152" name="Google Shape;12;p40"/>
          <p:cNvPicPr/>
          <p:nvPr/>
        </p:nvPicPr>
        <p:blipFill>
          <a:blip r:embed="rId15">
            <a:alphaModFix/>
          </a:blip>
          <a:stretch/>
        </p:blipFill>
        <p:spPr bwMode="auto">
          <a:xfrm>
            <a:off x="8238098" y="32217"/>
            <a:ext cx="3885662" cy="3421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98" name="Google Shape;95;p1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55" name="Google Shape;96;p18"/>
          <p:cNvPicPr/>
          <p:nvPr/>
        </p:nvPicPr>
        <p:blipFill>
          <a:blip r:embed="rId2">
            <a:alphaModFix/>
          </a:blip>
          <a:srcRect l="8891"/>
          <a:stretch/>
        </p:blipFill>
        <p:spPr bwMode="auto">
          <a:xfrm>
            <a:off x="1392155" y="0"/>
            <a:ext cx="1940100" cy="210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6" name="Google Shape;97;p1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023053" y="538173"/>
            <a:ext cx="2628601" cy="130454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9" name="Google Shape;98;p18"/>
          <p:cNvSpPr txBox="1"/>
          <p:nvPr/>
        </p:nvSpPr>
        <p:spPr bwMode="auto">
          <a:xfrm>
            <a:off x="485640" y="3792575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/>
            </a:pPr>
            <a:r>
              <a:rPr lang="ru-RU" sz="36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Акселерационная программа «Стартапы LETI» 2023</a:t>
            </a:r>
            <a:endParaRPr sz="3600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048600" name="Google Shape;99;p18"/>
          <p:cNvSpPr txBox="1"/>
          <p:nvPr/>
        </p:nvSpPr>
        <p:spPr bwMode="auto">
          <a:xfrm>
            <a:off x="485640" y="5181339"/>
            <a:ext cx="6858000" cy="53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pPr>
            <a:r>
              <a:rPr lang="ru-RU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Лидер Эпохи Технологических Инноваций</a:t>
            </a:r>
            <a:endParaRPr/>
          </a:p>
        </p:txBody>
      </p:sp>
      <p:sp>
        <p:nvSpPr>
          <p:cNvPr id="1048601" name="Google Shape;100;p18"/>
          <p:cNvSpPr txBox="1"/>
          <p:nvPr/>
        </p:nvSpPr>
        <p:spPr bwMode="auto">
          <a:xfrm>
            <a:off x="485641" y="2433105"/>
            <a:ext cx="5917353" cy="161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/>
            </a:pPr>
            <a:r>
              <a:rPr lang="ru-RU" sz="36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Название стартап-проекта	</a:t>
            </a:r>
            <a:endParaRPr sz="3600" b="1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048602" name="Google Shape;101;p18"/>
          <p:cNvSpPr txBox="1"/>
          <p:nvPr/>
        </p:nvSpPr>
        <p:spPr bwMode="auto">
          <a:xfrm>
            <a:off x="485640" y="5952576"/>
            <a:ext cx="6858000" cy="53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1429" lnSpcReduction="20000"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/>
            </a:pPr>
            <a:r>
              <a:rPr lang="ru-RU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Трекер проекта – </a:t>
            </a:r>
            <a:endParaRPr lang="zh-CN"/>
          </a:p>
          <a:p>
            <a:pPr marL="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/>
            </a:pPr>
            <a:r>
              <a:rPr lang="ru-RU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Эксперт проекта - ФИО</a:t>
            </a:r>
            <a:endParaRPr sz="2000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048603" name="Google Shape;102;p18"/>
          <p:cNvSpPr txBox="1"/>
          <p:nvPr/>
        </p:nvSpPr>
        <p:spPr bwMode="auto">
          <a:xfrm>
            <a:off x="485640" y="6540810"/>
            <a:ext cx="3499851" cy="26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Font typeface="Arial"/>
              <a:buNone/>
              <a:defRPr/>
            </a:pPr>
            <a:r>
              <a:rPr lang="ru-RU" sz="1100">
                <a:solidFill>
                  <a:srgbClr val="FFF2CC"/>
                </a:solidFill>
                <a:latin typeface="Libre Franklin"/>
                <a:ea typeface="Libre Franklin"/>
                <a:cs typeface="Libre Franklin"/>
              </a:rPr>
              <a:t>Обозначение версионности документа</a:t>
            </a:r>
            <a:endParaRPr sz="1100">
              <a:solidFill>
                <a:srgbClr val="FFF2CC"/>
              </a:solidFill>
              <a:latin typeface="Libre Franklin"/>
              <a:ea typeface="Libre Franklin"/>
              <a:cs typeface="Libre Franklin"/>
            </a:endParaRPr>
          </a:p>
        </p:txBody>
      </p:sp>
      <p:pic>
        <p:nvPicPr>
          <p:cNvPr id="2097157" name="Google Shape;103;p1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583450" y="2205350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41" name="Google Shape;179;g275a8c1f4a1_0_16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42" name="Google Shape;180;g275a8c1f4a1_0_16"/>
          <p:cNvSpPr txBox="1">
            <a:spLocks noGrp="1"/>
          </p:cNvSpPr>
          <p:nvPr>
            <p:ph type="title"/>
          </p:nvPr>
        </p:nvSpPr>
        <p:spPr bwMode="auto">
          <a:xfrm>
            <a:off x="2644726" y="0"/>
            <a:ext cx="961122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Решение, которое предлагает команда</a:t>
            </a:r>
            <a:endParaRPr sz="3200"/>
          </a:p>
        </p:txBody>
      </p:sp>
      <p:sp>
        <p:nvSpPr>
          <p:cNvPr id="1048643" name="Google Shape;181;g275a8c1f4a1_0_16"/>
          <p:cNvSpPr txBox="1">
            <a:spLocks noGrp="1"/>
          </p:cNvSpPr>
          <p:nvPr>
            <p:ph type="body" idx="1"/>
          </p:nvPr>
        </p:nvSpPr>
        <p:spPr bwMode="auto">
          <a:xfrm>
            <a:off x="3207434" y="1325564"/>
            <a:ext cx="8835214" cy="55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Что вы предлагаете, уникальные преимущества и выгоды для клиента.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Описание того, что “под капотом” продукта - технологическое обоснование, какой научный\технологический принцип лежит в основе, за счет чего решение работает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Обоснование соответствия идеи технологическому направлению (описание основных технологических параметров)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Технологические риски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Наш проект предлагает решение …. Благодаря технологии…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Технология основана на принципах….</a:t>
            </a:r>
            <a:endParaRPr/>
          </a:p>
          <a:p>
            <a:pPr marL="228593" lvl="0" indent="-1269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sz="1600" i="1"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Технологические риски</a:t>
            </a:r>
            <a:endParaRPr sz="1600" i="1"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pic>
        <p:nvPicPr>
          <p:cNvPr id="2097166" name="Google Shape;182;g275a8c1f4a1_0_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22030" y="148626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46" name="Google Shape;187;p28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47" name="Google Shape;188;p28"/>
          <p:cNvSpPr txBox="1">
            <a:spLocks noGrp="1"/>
          </p:cNvSpPr>
          <p:nvPr>
            <p:ph type="title"/>
          </p:nvPr>
        </p:nvSpPr>
        <p:spPr bwMode="auto">
          <a:xfrm>
            <a:off x="2574388" y="32217"/>
            <a:ext cx="95493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«Решение, которое предлагает команда». Практикум №4</a:t>
            </a:r>
            <a:endParaRPr/>
          </a:p>
        </p:txBody>
      </p:sp>
      <p:sp>
        <p:nvSpPr>
          <p:cNvPr id="1048648" name="Google Shape;189;p28"/>
          <p:cNvSpPr txBox="1">
            <a:spLocks noGrp="1"/>
          </p:cNvSpPr>
          <p:nvPr>
            <p:ph type="body" idx="1"/>
          </p:nvPr>
        </p:nvSpPr>
        <p:spPr bwMode="auto">
          <a:xfrm>
            <a:off x="2574388" y="1246095"/>
            <a:ext cx="95493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9. На основе какого научно-технического решения и/или результата будет создан продукт (с указанием использования собственных или существующих разработок)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Указывается необходимый перечень научно-технических решений с их кратким описанием для создания и выпуска на рынок продукта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14. Основные технические параметры, включая обоснование соответствия идеи/задела тематическому направлению (лоту)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привести основные технические параметры продукта, которые обеспечивают их конкурентоспособность и соответствуют выбранному тематическому направлению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sp>
        <p:nvSpPr>
          <p:cNvPr id="1048649" name="Google Shape;190;p28"/>
          <p:cNvSpPr/>
          <p:nvPr/>
        </p:nvSpPr>
        <p:spPr bwMode="auto">
          <a:xfrm>
            <a:off x="0" y="0"/>
            <a:ext cx="2377440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67" name="Google Shape;191;p2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34820" y="172902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52" name="Google Shape;196;p31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53" name="Google Shape;197;p31"/>
          <p:cNvSpPr txBox="1">
            <a:spLocks noGrp="1"/>
          </p:cNvSpPr>
          <p:nvPr>
            <p:ph type="title"/>
          </p:nvPr>
        </p:nvSpPr>
        <p:spPr bwMode="auto">
          <a:xfrm>
            <a:off x="2532184" y="32217"/>
            <a:ext cx="9591575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Ценностное предложение и продукт</a:t>
            </a:r>
            <a:endParaRPr/>
          </a:p>
        </p:txBody>
      </p:sp>
      <p:sp>
        <p:nvSpPr>
          <p:cNvPr id="1048654" name="Google Shape;198;p31"/>
          <p:cNvSpPr txBox="1">
            <a:spLocks noGrp="1"/>
          </p:cNvSpPr>
          <p:nvPr>
            <p:ph type="body" idx="1"/>
          </p:nvPr>
        </p:nvSpPr>
        <p:spPr bwMode="auto">
          <a:xfrm>
            <a:off x="2532184" y="1246095"/>
            <a:ext cx="9591576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формула ценностного предложения</a:t>
            </a:r>
            <a:endParaRPr/>
          </a:p>
        </p:txBody>
      </p:sp>
      <p:pic>
        <p:nvPicPr>
          <p:cNvPr id="2097168" name="Google Shape;199;p3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09489" y="129755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57" name="Google Shape;204;p32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58" name="Google Shape;205;p32"/>
          <p:cNvSpPr txBox="1">
            <a:spLocks noGrp="1"/>
          </p:cNvSpPr>
          <p:nvPr>
            <p:ph type="title"/>
          </p:nvPr>
        </p:nvSpPr>
        <p:spPr bwMode="auto">
          <a:xfrm>
            <a:off x="2658793" y="32217"/>
            <a:ext cx="9464966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«Ценностное предложение и продукт» Практикум №5</a:t>
            </a:r>
            <a:endParaRPr/>
          </a:p>
        </p:txBody>
      </p:sp>
      <p:sp>
        <p:nvSpPr>
          <p:cNvPr id="1048659" name="Google Shape;206;p32"/>
          <p:cNvSpPr txBox="1">
            <a:spLocks noGrp="1"/>
          </p:cNvSpPr>
          <p:nvPr>
            <p:ph type="body" idx="1"/>
          </p:nvPr>
        </p:nvSpPr>
        <p:spPr bwMode="auto">
          <a:xfrm>
            <a:off x="2658793" y="1246095"/>
            <a:ext cx="9464966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12. Ценностное предложение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Формулируется объяснение, почему клиенты должны вести дела с вами, а не с вашими конкурентами, и с самого начала делает очевидными преимущества ваших продуктов или услуг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17. Научно-техническое решение и/или результаты, необходимые для создания продукции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Описываются технические параметры научно-технических решений/ результатов, указанных пункте 12, подтверждающие/ обосновывающие достижение характеристик продукта, обеспечивающих их конкурентоспособность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16. Основные конкурентные преимущества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привести описание наиболее значимых качественных и количественных характеристик продукта, которые обеспечивают конкурентные преимущества в сравнении с существующими аналогами (сравнение по стоимостным, техническим параметрам и проч.)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sp>
        <p:nvSpPr>
          <p:cNvPr id="1048660" name="Google Shape;207;p32"/>
          <p:cNvSpPr/>
          <p:nvPr/>
        </p:nvSpPr>
        <p:spPr bwMode="auto">
          <a:xfrm>
            <a:off x="0" y="0"/>
            <a:ext cx="2517648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69" name="Google Shape;208;p3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04924" y="285444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69" name="Google Shape;213;p29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70" name="Google Shape;214;p29"/>
          <p:cNvSpPr txBox="1">
            <a:spLocks noGrp="1"/>
          </p:cNvSpPr>
          <p:nvPr>
            <p:ph type="title"/>
          </p:nvPr>
        </p:nvSpPr>
        <p:spPr bwMode="auto">
          <a:xfrm>
            <a:off x="2489982" y="32217"/>
            <a:ext cx="9633778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Рынок и Анализ конкурентов</a:t>
            </a:r>
            <a:endParaRPr sz="3200"/>
          </a:p>
        </p:txBody>
      </p:sp>
      <p:sp>
        <p:nvSpPr>
          <p:cNvPr id="1048671" name="Google Shape;215;p29"/>
          <p:cNvSpPr txBox="1">
            <a:spLocks noGrp="1"/>
          </p:cNvSpPr>
          <p:nvPr>
            <p:ph type="body" idx="1"/>
          </p:nvPr>
        </p:nvSpPr>
        <p:spPr bwMode="auto">
          <a:xfrm>
            <a:off x="2489982" y="1649282"/>
            <a:ext cx="4348018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7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/>
              <a:t>Сравнительный анализ конкурентов (таблица\график\диаграмма) по тому критерию, который является наиболее важным для технологического направления</a:t>
            </a:r>
            <a:endParaRPr/>
          </a:p>
          <a:p>
            <a:pPr marL="387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800"/>
              <a:t>По объему рынка</a:t>
            </a:r>
            <a:endParaRPr/>
          </a:p>
          <a:p>
            <a:pPr marL="387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800"/>
              <a:t>Какой конкурент какой объем рынка занимает</a:t>
            </a:r>
            <a:endParaRPr sz="1800"/>
          </a:p>
        </p:txBody>
      </p:sp>
      <p:sp>
        <p:nvSpPr>
          <p:cNvPr id="1048672" name="Google Shape;216;p29"/>
          <p:cNvSpPr txBox="1">
            <a:spLocks noGrp="1"/>
          </p:cNvSpPr>
          <p:nvPr>
            <p:ph type="body" idx="2"/>
          </p:nvPr>
        </p:nvSpPr>
        <p:spPr bwMode="auto">
          <a:xfrm>
            <a:off x="6724072" y="1825625"/>
            <a:ext cx="4629727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По характеристикам продукта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Сравнение по ключевым показателям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Скорость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Стоимость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Точность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Вес  и тд</a:t>
            </a:r>
            <a:endParaRPr sz="1800"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pic>
        <p:nvPicPr>
          <p:cNvPr id="2097170" name="Google Shape;217;p2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64234" y="243240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75" name="Google Shape;222;p30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76" name="Google Shape;223;p30"/>
          <p:cNvSpPr txBox="1">
            <a:spLocks noGrp="1"/>
          </p:cNvSpPr>
          <p:nvPr>
            <p:ph type="title"/>
          </p:nvPr>
        </p:nvSpPr>
        <p:spPr bwMode="auto">
          <a:xfrm>
            <a:off x="2475914" y="32217"/>
            <a:ext cx="9647846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«Рынок и анализ конкурентов». Практикум №6</a:t>
            </a:r>
            <a:endParaRPr/>
          </a:p>
        </p:txBody>
      </p:sp>
      <p:sp>
        <p:nvSpPr>
          <p:cNvPr id="1048677" name="Google Shape;224;p30"/>
          <p:cNvSpPr txBox="1">
            <a:spLocks noGrp="1"/>
          </p:cNvSpPr>
          <p:nvPr>
            <p:ph type="body" idx="1"/>
          </p:nvPr>
        </p:nvSpPr>
        <p:spPr bwMode="auto">
          <a:xfrm>
            <a:off x="2729132" y="1246095"/>
            <a:ext cx="9394628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11. Основные конкуренты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Кратко указываются основные конкуренты (не менее 5)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sp>
        <p:nvSpPr>
          <p:cNvPr id="1048678" name="Google Shape;225;p30"/>
          <p:cNvSpPr/>
          <p:nvPr/>
        </p:nvSpPr>
        <p:spPr bwMode="auto">
          <a:xfrm>
            <a:off x="0" y="0"/>
            <a:ext cx="2407674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71" name="Google Shape;226;p3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49937" y="96626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81" name="Google Shape;231;p33"/>
          <p:cNvSpPr txBox="1">
            <a:spLocks noGrp="1"/>
          </p:cNvSpPr>
          <p:nvPr>
            <p:ph type="title"/>
          </p:nvPr>
        </p:nvSpPr>
        <p:spPr bwMode="auto">
          <a:xfrm>
            <a:off x="2518116" y="32217"/>
            <a:ext cx="9605643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Бизнес модель и факторы успеха</a:t>
            </a:r>
            <a:endParaRPr/>
          </a:p>
        </p:txBody>
      </p:sp>
      <p:sp>
        <p:nvSpPr>
          <p:cNvPr id="1048682" name="Google Shape;232;p33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83" name="Google Shape;233;p33"/>
          <p:cNvSpPr txBox="1">
            <a:spLocks noGrp="1"/>
          </p:cNvSpPr>
          <p:nvPr>
            <p:ph type="body" idx="1"/>
          </p:nvPr>
        </p:nvSpPr>
        <p:spPr bwMode="auto">
          <a:xfrm>
            <a:off x="2518116" y="1246095"/>
            <a:ext cx="9605644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коротко и четко объяснить, по каким каналам будет осуществляться сбыт продукта и по каким каналам будет приходить средства на существование и развитие продукта</a:t>
            </a:r>
            <a:endParaRPr/>
          </a:p>
        </p:txBody>
      </p:sp>
      <p:pic>
        <p:nvPicPr>
          <p:cNvPr id="2097172" name="Google Shape;234;p3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07963" y="129755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86" name="Google Shape;239;g275a8c1f4a1_0_33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87" name="Google Shape;240;g275a8c1f4a1_0_33"/>
          <p:cNvSpPr txBox="1">
            <a:spLocks noGrp="1"/>
          </p:cNvSpPr>
          <p:nvPr>
            <p:ph type="title"/>
          </p:nvPr>
        </p:nvSpPr>
        <p:spPr bwMode="auto">
          <a:xfrm>
            <a:off x="2588454" y="32217"/>
            <a:ext cx="9535233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Финансовые показатели</a:t>
            </a:r>
            <a:endParaRPr sz="3200"/>
          </a:p>
        </p:txBody>
      </p:sp>
      <p:sp>
        <p:nvSpPr>
          <p:cNvPr id="1048688" name="Google Shape;241;g275a8c1f4a1_0_33"/>
          <p:cNvSpPr txBox="1">
            <a:spLocks noGrp="1"/>
          </p:cNvSpPr>
          <p:nvPr>
            <p:ph type="body" idx="1"/>
          </p:nvPr>
        </p:nvSpPr>
        <p:spPr bwMode="auto">
          <a:xfrm>
            <a:off x="2394682" y="1809208"/>
            <a:ext cx="404154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2 Объем финансового обеспечения достаточно указать для первого этапа - дойти до MVP 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Предполагаемая структура уставного капитала компании (в рамках стартап-проекта)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pic>
        <p:nvPicPr>
          <p:cNvPr id="2097173" name="Google Shape;243;g275a8c1f4a1_0_3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816510" y="2055109"/>
            <a:ext cx="5232618" cy="343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Google Shape;244;g275a8c1f4a1_0_3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05633" y="215105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91" name="Google Shape;249;p34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92" name="Google Shape;250;p34"/>
          <p:cNvSpPr txBox="1">
            <a:spLocks noGrp="1"/>
          </p:cNvSpPr>
          <p:nvPr>
            <p:ph type="title"/>
          </p:nvPr>
        </p:nvSpPr>
        <p:spPr bwMode="auto">
          <a:xfrm>
            <a:off x="2377440" y="32217"/>
            <a:ext cx="9746320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«Бизнес-модель и факторы успеха». Практикум №7</a:t>
            </a:r>
            <a:endParaRPr/>
          </a:p>
        </p:txBody>
      </p:sp>
      <p:sp>
        <p:nvSpPr>
          <p:cNvPr id="1048693" name="Google Shape;251;p34"/>
          <p:cNvSpPr txBox="1">
            <a:spLocks noGrp="1"/>
          </p:cNvSpPr>
          <p:nvPr>
            <p:ph type="body" idx="1"/>
          </p:nvPr>
        </p:nvSpPr>
        <p:spPr bwMode="auto">
          <a:xfrm>
            <a:off x="2532184" y="994291"/>
            <a:ext cx="9591503" cy="59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6389"/>
          </a:bodyPr>
          <a:lstStyle/>
          <a:p>
            <a:pPr marL="228594" lvl="0" indent="-23716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10. Бизнес-модель 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Указывается кратко описание способа, который планируется использовать для создания ценности и получения прибыли, в том числе, как планируется выстраивать отношения с потребителями и поставщиками, способы привлечения финансовых и иных ресурсов, какие каналы продвижения и сбыта продукта планируется использовать и развивать, и т.д.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26. Оценка потенциала «рынка» и рентабельности бизнеса 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привести кратко обоснование сегмента и доли рынка, потенциальные возможности для масштабирования бизнеса, а также детально раскрыть информацию, указанную в пункте 7.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15. Организационные, производственные и финансовые параметры бизнеса 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Приводится видение основателя (-лей) стартапа в части выстраивания внутренних процессов организации бизнеса, включая партнерские возможности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Это не про идею, не про продукт, а про реализиуемость на деле, на возможность налаживания производства. Какой контекст и какой шанс выжить?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13. Обоснование реализуемости (устойчивости) бизнеса (конкурентные преимущества (включая наличие уникальных РИД, действующих индустриальных партнеров, доступ к ограниченным ресурсам и т.д.); дефицит, дешевизна, уникальность и т.п.) </a:t>
            </a:r>
            <a:endParaRPr/>
          </a:p>
          <a:p>
            <a:pPr marL="228593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Приведите аргументы в пользу реализуемости бизнес-идеи, в чем ее полезность и востребованность продукта по сравнению с другими продуктами на рынке, чем обосновывается потенциальная прибыльность бизнеса, насколько будет бизнес устойчивым</a:t>
            </a:r>
            <a:endParaRPr/>
          </a:p>
        </p:txBody>
      </p:sp>
      <p:sp>
        <p:nvSpPr>
          <p:cNvPr id="1048694" name="Google Shape;252;p34"/>
          <p:cNvSpPr/>
          <p:nvPr/>
        </p:nvSpPr>
        <p:spPr bwMode="auto">
          <a:xfrm>
            <a:off x="0" y="0"/>
            <a:ext cx="2309127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75" name="Google Shape;253;p3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00663" y="32217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97" name="Google Shape;258;p35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98" name="Google Shape;259;p35"/>
          <p:cNvSpPr txBox="1">
            <a:spLocks noGrp="1"/>
          </p:cNvSpPr>
          <p:nvPr>
            <p:ph type="title"/>
          </p:nvPr>
        </p:nvSpPr>
        <p:spPr bwMode="auto">
          <a:xfrm>
            <a:off x="2602522" y="32217"/>
            <a:ext cx="9521237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Стратегия продвижения</a:t>
            </a:r>
            <a:endParaRPr/>
          </a:p>
        </p:txBody>
      </p:sp>
      <p:sp>
        <p:nvSpPr>
          <p:cNvPr id="1048699" name="Google Shape;260;p35"/>
          <p:cNvSpPr txBox="1">
            <a:spLocks noGrp="1"/>
          </p:cNvSpPr>
          <p:nvPr>
            <p:ph type="body" idx="1"/>
          </p:nvPr>
        </p:nvSpPr>
        <p:spPr bwMode="auto">
          <a:xfrm>
            <a:off x="2602522" y="1246095"/>
            <a:ext cx="9521238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перечислить каналы коммуникации, характерные хотя бы для одной (основной ЦА) (отраслевые конференции. блогеры, тг каналы, новости компании,емейл рассылка,  прямые продажи и тд..)</a:t>
            </a:r>
            <a:endParaRPr/>
          </a:p>
          <a:p>
            <a:pPr marL="228593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3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обозначить коммуникационные форматы для каналов (видео, интервью,статьи в пабликах, блоги на собственном сайте или отраслевых площадках,  демо на выставках, реклама, смм и тд)</a:t>
            </a:r>
            <a:endParaRPr/>
          </a:p>
          <a:p>
            <a:pPr marL="228593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i="1"/>
              <a:t>каналы коммуникации и форматы выясняются у ЦА по время кастдевов через вопрос - откуда вы получаете новую информацию? как вы получаете информацию о продуктах других производетелей?</a:t>
            </a:r>
            <a:endParaRPr i="1"/>
          </a:p>
        </p:txBody>
      </p:sp>
      <p:pic>
        <p:nvPicPr>
          <p:cNvPr id="2097176" name="Google Shape;261;p3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20504" y="32217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83" name="Google Shape;108;g275a8c1f4a1_0_0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584" name="Google Shape;109;g275a8c1f4a1_0_0"/>
          <p:cNvSpPr txBox="1">
            <a:spLocks noGrp="1"/>
          </p:cNvSpPr>
          <p:nvPr>
            <p:ph type="title"/>
          </p:nvPr>
        </p:nvSpPr>
        <p:spPr bwMode="auto">
          <a:xfrm>
            <a:off x="2475914" y="32217"/>
            <a:ext cx="9647774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Актуальность и описание проекта</a:t>
            </a:r>
            <a:endParaRPr/>
          </a:p>
        </p:txBody>
      </p:sp>
      <p:sp>
        <p:nvSpPr>
          <p:cNvPr id="1048585" name="Google Shape;110;g275a8c1f4a1_0_0"/>
          <p:cNvSpPr txBox="1">
            <a:spLocks noGrp="1"/>
          </p:cNvSpPr>
          <p:nvPr>
            <p:ph type="body" idx="1"/>
          </p:nvPr>
        </p:nvSpPr>
        <p:spPr bwMode="auto">
          <a:xfrm>
            <a:off x="2475914" y="1246095"/>
            <a:ext cx="9647774" cy="551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/>
            </a:pPr>
            <a:r>
              <a:rPr lang="ru-RU"/>
              <a:t>Стартап-проект больше чем продукт</a:t>
            </a:r>
            <a:endParaRPr/>
          </a:p>
          <a:p>
            <a:pPr marL="228593" lvl="0" indent="-22002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/>
              <a:t>Указывается максимально понятно и емко информация о продукте, лежащем в основе стартап-проекта, благодаря реализации которого планируется получать основной доход</a:t>
            </a:r>
            <a:endParaRPr/>
          </a:p>
          <a:p>
            <a:pPr marL="228593" lvl="0" indent="-22002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en-US">
                <a:highlight>
                  <a:srgbClr val="FFFFFF"/>
                </a:highlight>
              </a:rPr>
              <a:t>Marinet</a:t>
            </a:r>
            <a:endParaRPr lang="ru-RU" sz="1800">
              <a:highlight>
                <a:srgbClr val="FFFFFF"/>
              </a:highlight>
            </a:endParaRPr>
          </a:p>
          <a:p>
            <a:pPr marL="228593" lvl="0" indent="-22002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1800">
                <a:highlight>
                  <a:srgbClr val="FFFFFF"/>
                </a:highlight>
              </a:rPr>
              <a:t>Различные беспилотные аппараты обретают все большую популярность среди различных сфер жизни. Водная среда до сих пор считается наименее исследованной из-за различных условий, таких как высокое давление воды или мутности водной среды</a:t>
            </a:r>
          </a:p>
          <a:p>
            <a:pPr marL="228593" lvl="0" indent="-220021">
              <a:buSzPct val="100000"/>
              <a:defRPr/>
            </a:pPr>
            <a:r>
              <a:rPr lang="ru-RU"/>
              <a:t>Планируется реализовать продукт, который будет устанавливаться в подводные беспилотные аппараты</a:t>
            </a:r>
          </a:p>
          <a:p>
            <a:pPr marL="228593" lvl="0" indent="-220021">
              <a:buClr>
                <a:srgbClr val="00B050"/>
              </a:buClr>
              <a:buSzPct val="100000"/>
              <a:defRPr/>
            </a:pPr>
            <a:r>
              <a:rPr lang="ru-RU">
                <a:solidFill>
                  <a:srgbClr val="00B050"/>
                </a:solidFill>
              </a:rPr>
              <a:t>Основные характеристики, которыми обладает продукт/проект</a:t>
            </a:r>
            <a:endParaRPr lang="ru-RU"/>
          </a:p>
          <a:p>
            <a:pPr marL="685783" lvl="1" indent="-220974">
              <a:buSzPct val="100000"/>
              <a:defRPr/>
            </a:pPr>
            <a:endParaRPr lang="ru-RU"/>
          </a:p>
          <a:p>
            <a:pPr marL="612763" lvl="1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C2D2E"/>
              </a:buClr>
              <a:buSzPct val="77702"/>
              <a:buNone/>
              <a:defRPr/>
            </a:pPr>
            <a:r>
              <a:rPr lang="ru-RU" sz="1600" b="1" i="1">
                <a:highlight>
                  <a:srgbClr val="FFFFFF"/>
                </a:highlight>
              </a:rPr>
              <a:t>Пример описания подводки актуализации</a:t>
            </a:r>
            <a:endParaRPr/>
          </a:p>
          <a:p>
            <a:pPr marL="612763" lvl="1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C2D2E"/>
              </a:buClr>
              <a:buSzPct val="77702"/>
              <a:buNone/>
              <a:defRPr/>
            </a:pPr>
            <a:r>
              <a:rPr lang="ru-RU" sz="1600" i="1">
                <a:highlight>
                  <a:srgbClr val="FFFFFF"/>
                </a:highlight>
              </a:rPr>
              <a:t>Национальный проект…дает возможность\ Научное открытие, сделанное в 2… году\ Количество людей в мире, страдающих заболеванием..\ Проблема сохранения безопасности данных в последние 2 года выросла на ..%</a:t>
            </a:r>
            <a:endParaRPr/>
          </a:p>
          <a:p>
            <a:pPr marL="612763" lvl="1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C2D2E"/>
              </a:buClr>
              <a:buSzPct val="77702"/>
              <a:buNone/>
              <a:defRPr/>
            </a:pPr>
            <a:r>
              <a:rPr lang="ru-RU" sz="1600" i="1">
                <a:solidFill>
                  <a:schemeClr val="accent6"/>
                </a:solidFill>
                <a:highlight>
                  <a:srgbClr val="FFFFFF"/>
                </a:highlight>
              </a:rPr>
              <a:t>Мы, команда Х,  представляем проект, который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097153" name="Google Shape;111;g275a8c1f4a1_0_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90843" y="129762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02" name="Google Shape;266;p36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703" name="Google Shape;267;p36"/>
          <p:cNvSpPr txBox="1">
            <a:spLocks noGrp="1"/>
          </p:cNvSpPr>
          <p:nvPr>
            <p:ph type="title"/>
          </p:nvPr>
        </p:nvSpPr>
        <p:spPr bwMode="auto">
          <a:xfrm>
            <a:off x="2504048" y="32217"/>
            <a:ext cx="9619711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«Стратегия продвижения»</a:t>
            </a:r>
            <a:endParaRPr/>
          </a:p>
        </p:txBody>
      </p:sp>
      <p:sp>
        <p:nvSpPr>
          <p:cNvPr id="1048704" name="Google Shape;268;p36"/>
          <p:cNvSpPr txBox="1">
            <a:spLocks noGrp="1"/>
          </p:cNvSpPr>
          <p:nvPr>
            <p:ph type="body" idx="1"/>
          </p:nvPr>
        </p:nvSpPr>
        <p:spPr bwMode="auto">
          <a:xfrm>
            <a:off x="2954214" y="1246095"/>
            <a:ext cx="9169545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18. «Задел». Уровень готовности продукта TRL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указать максимально емко и кратко, насколько проработан стартап-проект по итогам прохождения акселерационной программы (организационные, кадровые, материальные и др.), позволяющие максимально эффективно развивать стартап дальше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27. План дальнейшего развития стартап-проекта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21. Каналы продвижения будущей технологии/услуги/продукта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указать, какую маркетинговую стратегию планируется применять, привести кратко аргументы в пользу выбора тех или иных каналов продвижения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19. Каналы сбыта будущего продукта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Указать какие каналы сбыта планируется использовать для реализации продукта и дать кратко обоснование выбора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sp>
        <p:nvSpPr>
          <p:cNvPr id="1048705" name="Google Shape;269;p36"/>
          <p:cNvSpPr/>
          <p:nvPr/>
        </p:nvSpPr>
        <p:spPr bwMode="auto">
          <a:xfrm>
            <a:off x="0" y="0"/>
            <a:ext cx="2307102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77" name="Google Shape;270;p3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99651" y="69157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11" name="Google Shape;275;p20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712" name="Google Shape;276;p20"/>
          <p:cNvSpPr txBox="1">
            <a:spLocks noGrp="1"/>
          </p:cNvSpPr>
          <p:nvPr>
            <p:ph type="title" idx="4294967295"/>
          </p:nvPr>
        </p:nvSpPr>
        <p:spPr bwMode="auto">
          <a:xfrm>
            <a:off x="2518116" y="83127"/>
            <a:ext cx="96738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Команда проекта (тимлид, рисечер, скрайбер, таймкипер)</a:t>
            </a:r>
            <a:endParaRPr sz="3200"/>
          </a:p>
        </p:txBody>
      </p:sp>
      <p:sp>
        <p:nvSpPr>
          <p:cNvPr id="1048713" name="Google Shape;277;p20"/>
          <p:cNvSpPr txBox="1">
            <a:spLocks noGrp="1"/>
          </p:cNvSpPr>
          <p:nvPr>
            <p:ph type="body" idx="4294967295"/>
          </p:nvPr>
        </p:nvSpPr>
        <p:spPr bwMode="auto">
          <a:xfrm>
            <a:off x="5743826" y="3428999"/>
            <a:ext cx="2380765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/>
              <a:t>ФИО, 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/>
              <a:t>Должность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/>
              <a:t>Функция в проекте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/>
              <a:t>Образование \ опыт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/>
              <a:t>фото </a:t>
            </a:r>
            <a:endParaRPr sz="1800">
              <a:solidFill>
                <a:schemeClr val="dk1"/>
              </a:solidFill>
            </a:endParaRPr>
          </a:p>
          <a:p>
            <a:pPr marL="228600" lvl="0" indent="-127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b="0" i="0">
              <a:solidFill>
                <a:schemeClr val="dk1"/>
              </a:solidFill>
            </a:endParaRPr>
          </a:p>
        </p:txBody>
      </p:sp>
      <p:sp>
        <p:nvSpPr>
          <p:cNvPr id="1048714" name="Google Shape;278;p20"/>
          <p:cNvSpPr txBox="1"/>
          <p:nvPr/>
        </p:nvSpPr>
        <p:spPr bwMode="auto">
          <a:xfrm>
            <a:off x="2525087" y="3428999"/>
            <a:ext cx="2380765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ФИО, 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Должность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Функция в проекте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Образование \ опыт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фото 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  <a:p>
            <a:pPr marL="228600" marR="0" lvl="0" indent="-127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048715" name="Google Shape;279;p20"/>
          <p:cNvSpPr txBox="1"/>
          <p:nvPr/>
        </p:nvSpPr>
        <p:spPr bwMode="auto">
          <a:xfrm>
            <a:off x="8955594" y="3429000"/>
            <a:ext cx="2380765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ФИО, 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Должность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Функция в проекте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Образование \ опыт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фото 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  <a:p>
            <a:pPr marL="228600" marR="0" lvl="0" indent="-127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</p:txBody>
      </p:sp>
      <p:pic>
        <p:nvPicPr>
          <p:cNvPr id="2097178" name="Google Shape;280;p2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20505" y="231752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18" name="Google Shape;285;g275a8c1f4a1_0_41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719" name="Google Shape;286;g275a8c1f4a1_0_41"/>
          <p:cNvSpPr txBox="1">
            <a:spLocks noGrp="1"/>
          </p:cNvSpPr>
          <p:nvPr>
            <p:ph type="title"/>
          </p:nvPr>
        </p:nvSpPr>
        <p:spPr bwMode="auto">
          <a:xfrm>
            <a:off x="2630658" y="0"/>
            <a:ext cx="962529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/>
              <a:t>Текущий статус проекта, д</a:t>
            </a:r>
            <a:r>
              <a:rPr lang="ru-RU" sz="3200"/>
              <a:t>орожная карта проекта и призыв к дейст</a:t>
            </a:r>
            <a:r>
              <a:rPr lang="ru-RU"/>
              <a:t>вию</a:t>
            </a:r>
            <a:endParaRPr sz="3200"/>
          </a:p>
        </p:txBody>
      </p:sp>
      <p:sp>
        <p:nvSpPr>
          <p:cNvPr id="1048720" name="Google Shape;287;g275a8c1f4a1_0_41"/>
          <p:cNvSpPr txBox="1">
            <a:spLocks noGrp="1"/>
          </p:cNvSpPr>
          <p:nvPr>
            <p:ph type="body" idx="1"/>
          </p:nvPr>
        </p:nvSpPr>
        <p:spPr bwMode="auto">
          <a:xfrm>
            <a:off x="2630658" y="1325564"/>
            <a:ext cx="9411990" cy="55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Планы развития, потребности и предложение для того, кому вы адресуете презентацию.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Календарный план стартап-проекта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2 Объем финансового обеспечения достаточно указать для первого этапа - дойти до MVP 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Предполагаемая структура уставного капитала компании (в рамках стартап-проекта)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>
                <a:solidFill>
                  <a:srgbClr val="000000"/>
                </a:solidFill>
              </a:rPr>
              <a:t>что нужно на текущей стадии проекту</a:t>
            </a:r>
            <a:endParaRPr sz="1400">
              <a:solidFill>
                <a:srgbClr val="000000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>
                <a:solidFill>
                  <a:srgbClr val="000000"/>
                </a:solidFill>
              </a:rPr>
              <a:t>поддержка какого рода в каком объеме?</a:t>
            </a:r>
            <a:endParaRPr sz="1400">
              <a:solidFill>
                <a:srgbClr val="000000"/>
              </a:solidFill>
            </a:endParaRPr>
          </a:p>
          <a:p>
            <a:pPr marL="228593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pic>
        <p:nvPicPr>
          <p:cNvPr id="2097179" name="Google Shape;288;g275a8c1f4a1_0_4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191496" y="3569684"/>
            <a:ext cx="5883149" cy="246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0" name="Google Shape;289;g275a8c1f4a1_0_4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32225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23" name="Google Shape;294;p37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724" name="Google Shape;295;p37"/>
          <p:cNvSpPr txBox="1">
            <a:spLocks noGrp="1"/>
          </p:cNvSpPr>
          <p:nvPr>
            <p:ph type="title"/>
          </p:nvPr>
        </p:nvSpPr>
        <p:spPr bwMode="auto">
          <a:xfrm>
            <a:off x="2718198" y="32225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 sz="3200" b="1"/>
              <a:t>Контакты</a:t>
            </a:r>
            <a:endParaRPr sz="3200"/>
          </a:p>
        </p:txBody>
      </p:sp>
      <p:sp>
        <p:nvSpPr>
          <p:cNvPr id="1048725" name="Google Shape;296;p37"/>
          <p:cNvSpPr txBox="1">
            <a:spLocks noGrp="1"/>
          </p:cNvSpPr>
          <p:nvPr>
            <p:ph type="body" idx="1"/>
          </p:nvPr>
        </p:nvSpPr>
        <p:spPr bwMode="auto">
          <a:xfrm>
            <a:off x="2718198" y="1593012"/>
            <a:ext cx="4348018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Сайт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Телефон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Эл.почта</a:t>
            </a:r>
            <a:endParaRPr sz="1800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Соц.сети</a:t>
            </a:r>
            <a:endParaRPr sz="1800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sp>
        <p:nvSpPr>
          <p:cNvPr id="1048726" name="Google Shape;297;p37"/>
          <p:cNvSpPr txBox="1">
            <a:spLocks noGrp="1"/>
          </p:cNvSpPr>
          <p:nvPr>
            <p:ph type="body" idx="2"/>
          </p:nvPr>
        </p:nvSpPr>
        <p:spPr bwMode="auto">
          <a:xfrm>
            <a:off x="6724072" y="1825625"/>
            <a:ext cx="4629727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СПАСИБО БОЛЬШОЕ ЗА ВНИМАНИЕ!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ПРИЗЫВ К ДЕЙСТВИЮ!</a:t>
            </a:r>
            <a:endParaRPr sz="1800"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pic>
        <p:nvPicPr>
          <p:cNvPr id="2097181" name="Google Shape;298;p3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89158" y="87769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29" name="Google Shape;303;p38"/>
          <p:cNvSpPr txBox="1">
            <a:spLocks noGrp="1"/>
          </p:cNvSpPr>
          <p:nvPr>
            <p:ph type="title"/>
          </p:nvPr>
        </p:nvSpPr>
        <p:spPr bwMode="auto">
          <a:xfrm>
            <a:off x="2688300" y="1442464"/>
            <a:ext cx="9503700" cy="28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/>
            </a:pPr>
            <a:r>
              <a:rPr lang="ru-RU"/>
              <a:t>Приложение</a:t>
            </a:r>
            <a:endParaRPr/>
          </a:p>
        </p:txBody>
      </p:sp>
      <p:sp>
        <p:nvSpPr>
          <p:cNvPr id="1048730" name="Google Shape;304;p38"/>
          <p:cNvSpPr txBox="1">
            <a:spLocks noGrp="1"/>
          </p:cNvSpPr>
          <p:nvPr>
            <p:ph type="body" idx="1"/>
          </p:nvPr>
        </p:nvSpPr>
        <p:spPr bwMode="auto">
          <a:xfrm>
            <a:off x="2913174" y="4561339"/>
            <a:ext cx="9447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/>
            </a:pPr>
            <a:endParaRPr/>
          </a:p>
        </p:txBody>
      </p:sp>
      <p:pic>
        <p:nvPicPr>
          <p:cNvPr id="2097182" name="Google Shape;305;p3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36098" y="265526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33" name="Google Shape;310;p39"/>
          <p:cNvSpPr txBox="1">
            <a:spLocks noGrp="1"/>
          </p:cNvSpPr>
          <p:nvPr>
            <p:ph type="title"/>
          </p:nvPr>
        </p:nvSpPr>
        <p:spPr bwMode="auto">
          <a:xfrm>
            <a:off x="2574386" y="32217"/>
            <a:ext cx="9549373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Реферат. 1000 знаков, описание проекта для студ.стартапа</a:t>
            </a:r>
            <a:endParaRPr/>
          </a:p>
        </p:txBody>
      </p:sp>
      <p:sp>
        <p:nvSpPr>
          <p:cNvPr id="1048734" name="Google Shape;311;p39"/>
          <p:cNvSpPr txBox="1">
            <a:spLocks noGrp="1"/>
          </p:cNvSpPr>
          <p:nvPr>
            <p:ph type="body" idx="1"/>
          </p:nvPr>
        </p:nvSpPr>
        <p:spPr bwMode="auto">
          <a:xfrm>
            <a:off x="2574388" y="1246095"/>
            <a:ext cx="95493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Цели и задачи проекта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Ожидаемые результаты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Области применения результатов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Потенциальные потребительские сегменты</a:t>
            </a:r>
            <a:endParaRPr/>
          </a:p>
        </p:txBody>
      </p:sp>
      <p:pic>
        <p:nvPicPr>
          <p:cNvPr id="2097183" name="Google Shape;312;p3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07964" y="129755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88" name="Google Shape;117;p21"/>
          <p:cNvSpPr txBox="1">
            <a:spLocks noGrp="1"/>
          </p:cNvSpPr>
          <p:nvPr>
            <p:ph type="title"/>
          </p:nvPr>
        </p:nvSpPr>
        <p:spPr bwMode="auto">
          <a:xfrm>
            <a:off x="2489982" y="32217"/>
            <a:ext cx="9633778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Актуальность и описание проекта (пример описания)</a:t>
            </a:r>
            <a:endParaRPr/>
          </a:p>
        </p:txBody>
      </p:sp>
      <p:sp>
        <p:nvSpPr>
          <p:cNvPr id="1048589" name="Google Shape;118;p21"/>
          <p:cNvSpPr txBox="1">
            <a:spLocks noGrp="1"/>
          </p:cNvSpPr>
          <p:nvPr>
            <p:ph type="body" idx="1"/>
          </p:nvPr>
        </p:nvSpPr>
        <p:spPr bwMode="auto">
          <a:xfrm>
            <a:off x="2686929" y="1246096"/>
            <a:ext cx="6808764" cy="265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6250" lnSpcReduction="10000"/>
          </a:bodyPr>
          <a:lstStyle/>
          <a:p>
            <a:pPr marL="228593" lvl="0" indent="-237166">
              <a:spcBef>
                <a:spcPts val="0"/>
              </a:spcBef>
              <a:defRPr/>
            </a:pPr>
            <a:r>
              <a:rPr lang="ru-RU"/>
              <a:t>Мы, команда </a:t>
            </a:r>
            <a:r>
              <a:rPr lang="en-US"/>
              <a:t>Clear Water</a:t>
            </a:r>
            <a:r>
              <a:rPr lang="ru-RU"/>
              <a:t> представляем проект</a:t>
            </a:r>
            <a:r>
              <a:rPr lang="en-US"/>
              <a:t> </a:t>
            </a:r>
            <a:r>
              <a:rPr lang="ru-RU"/>
              <a:t> «Система машинного зрения для фиксации и анализа изображений подводной среды»</a:t>
            </a:r>
            <a:r>
              <a:rPr lang="en-US"/>
              <a:t>,</a:t>
            </a:r>
            <a:r>
              <a:rPr lang="ru-RU"/>
              <a:t> который  в ситуации контроля косяков промысловых рыб помогает  решить проблему анализа состояния рыб и контроля численности благодаря данной технологии.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Наш проект будет востребован на рынке Маринет, сегменте технологии освоения ресурсов океана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Актуальность и своевременность этого проекта обусловлена тем, что промышленность сводится к автоматизации, а в данной сфере 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Проект создан для технологического направления сельскогохозяйства и ВМП</a:t>
            </a:r>
            <a:endParaRPr/>
          </a:p>
          <a:p>
            <a:pPr marL="685783" lvl="1" indent="-13461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sz="1600" i="1"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sz="1600" i="1"/>
          </a:p>
          <a:p>
            <a:pPr marL="155575" lvl="0" indent="0" algn="l">
              <a:lnSpc>
                <a:spcPct val="114999"/>
              </a:lnSpc>
              <a:spcBef>
                <a:spcPts val="1100"/>
              </a:spcBef>
              <a:spcAft>
                <a:spcPts val="0"/>
              </a:spcAft>
              <a:buClr>
                <a:srgbClr val="2C2D2E"/>
              </a:buClr>
              <a:buSzPts val="1243"/>
              <a:buNone/>
              <a:defRPr/>
            </a:pPr>
            <a:endParaRPr>
              <a:highlight>
                <a:srgbClr val="FFFFFF"/>
              </a:highlight>
            </a:endParaRPr>
          </a:p>
          <a:p>
            <a:pPr marL="457200" lvl="0" indent="-228600" algn="l">
              <a:lnSpc>
                <a:spcPct val="114999"/>
              </a:lnSpc>
              <a:spcBef>
                <a:spcPts val="1100"/>
              </a:spcBef>
              <a:spcAft>
                <a:spcPts val="0"/>
              </a:spcAft>
              <a:buClr>
                <a:srgbClr val="2C2D2E"/>
              </a:buClr>
              <a:buSzPts val="1243"/>
              <a:buNone/>
              <a:defRPr/>
            </a:pPr>
            <a:endParaRPr>
              <a:solidFill>
                <a:srgbClr val="2C2D2E"/>
              </a:solidFill>
              <a:highlight>
                <a:srgbClr val="FFFFFF"/>
              </a:highlight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pic>
        <p:nvPicPr>
          <p:cNvPr id="2097154" name="Google Shape;119;p2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20505" y="369850"/>
            <a:ext cx="1507800" cy="23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0" name="Google Shape;118;p21"/>
          <p:cNvSpPr txBox="1"/>
          <p:nvPr/>
        </p:nvSpPr>
        <p:spPr bwMode="auto">
          <a:xfrm>
            <a:off x="5314996" y="4270375"/>
            <a:ext cx="6808764" cy="221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457189" lvl="1" indent="0">
              <a:buSzPts val="1600"/>
              <a:buFont typeface="Arial"/>
              <a:buNone/>
              <a:defRPr/>
            </a:pPr>
            <a:endParaRPr lang="ru-RU" sz="1600" i="1"/>
          </a:p>
          <a:p>
            <a:pPr marL="612763" lvl="1" indent="0">
              <a:lnSpc>
                <a:spcPct val="114999"/>
              </a:lnSpc>
              <a:spcBef>
                <a:spcPts val="0"/>
              </a:spcBef>
              <a:buClr>
                <a:srgbClr val="2C2D2E"/>
              </a:buClr>
              <a:buSzPct val="77702"/>
              <a:buFont typeface="Arial"/>
              <a:buNone/>
              <a:defRPr/>
            </a:pPr>
            <a:r>
              <a:rPr lang="ru-RU" sz="1600" b="1" i="1">
                <a:highlight>
                  <a:srgbClr val="FFFFFF"/>
                </a:highlight>
              </a:rPr>
              <a:t>Пример описания подводки актуализации</a:t>
            </a:r>
            <a:endParaRPr lang="ru-RU" b="1">
              <a:highlight>
                <a:srgbClr val="FFFFFF"/>
              </a:highlight>
            </a:endParaRPr>
          </a:p>
          <a:p>
            <a:pPr marL="612763" lvl="1" indent="0">
              <a:lnSpc>
                <a:spcPct val="114999"/>
              </a:lnSpc>
              <a:spcBef>
                <a:spcPts val="0"/>
              </a:spcBef>
              <a:buClr>
                <a:srgbClr val="2C2D2E"/>
              </a:buClr>
              <a:buSzPct val="77702"/>
              <a:buFont typeface="Arial"/>
              <a:buNone/>
              <a:defRPr/>
            </a:pPr>
            <a:r>
              <a:rPr lang="ru-RU" sz="1600" i="1">
                <a:highlight>
                  <a:srgbClr val="FFFFFF"/>
                </a:highlight>
              </a:rPr>
              <a:t>Национальный проект…дает возможность\ Научное открытие, сделанное в 2… году\ Количество людей в мире, страдающих заболеванием..\ Проблема сохранения безопасности данных в последние 2 года выросла на ..%</a:t>
            </a:r>
            <a:endParaRPr lang="ru-RU"/>
          </a:p>
          <a:p>
            <a:pPr marL="612763" lvl="1" indent="0">
              <a:lnSpc>
                <a:spcPct val="114999"/>
              </a:lnSpc>
              <a:spcBef>
                <a:spcPts val="0"/>
              </a:spcBef>
              <a:buClr>
                <a:srgbClr val="2C2D2E"/>
              </a:buClr>
              <a:buSzPct val="77702"/>
              <a:buFont typeface="Arial"/>
              <a:buNone/>
              <a:defRPr/>
            </a:pPr>
            <a:r>
              <a:rPr lang="ru-RU" sz="1600" i="1">
                <a:solidFill>
                  <a:schemeClr val="accent6"/>
                </a:solidFill>
                <a:highlight>
                  <a:srgbClr val="FFFFFF"/>
                </a:highlight>
              </a:rPr>
              <a:t>Мы, команда Х,  представляем проект, который</a:t>
            </a:r>
            <a:endParaRPr lang="ru-RU">
              <a:solidFill>
                <a:srgbClr val="2C2D2E"/>
              </a:solidFill>
              <a:highlight>
                <a:srgbClr val="FFFFFF"/>
              </a:highlight>
            </a:endParaRPr>
          </a:p>
          <a:p>
            <a:pPr marL="0" indent="0">
              <a:buFont typeface="Arial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06" name="Google Shape;124;p22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07" name="Google Shape;125;p22"/>
          <p:cNvSpPr txBox="1">
            <a:spLocks noGrp="1"/>
          </p:cNvSpPr>
          <p:nvPr>
            <p:ph type="title"/>
          </p:nvPr>
        </p:nvSpPr>
        <p:spPr bwMode="auto">
          <a:xfrm>
            <a:off x="2517648" y="32217"/>
            <a:ext cx="960611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«Актуальность и описание проекта». Практикум №1</a:t>
            </a:r>
            <a:endParaRPr/>
          </a:p>
        </p:txBody>
      </p:sp>
      <p:sp>
        <p:nvSpPr>
          <p:cNvPr id="1048608" name="Google Shape;126;p22"/>
          <p:cNvSpPr txBox="1">
            <a:spLocks noGrp="1"/>
          </p:cNvSpPr>
          <p:nvPr>
            <p:ph type="body" idx="1"/>
          </p:nvPr>
        </p:nvSpPr>
        <p:spPr bwMode="auto">
          <a:xfrm>
            <a:off x="2517648" y="1246095"/>
            <a:ext cx="9606111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2. Тема стартап-проекта 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Укажите тему стартап-проекта в рамках темы акселерационной программы, основанной на Технологических направлениях в соответствии с перечнем критических технологий РФ, Рынках НТИ и Сквозных технологиях.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3. Технологическое направление в соответствии с перечнем критических технологий РФ 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20. Соответствие проекта научным и(или) научно-техническим приоритетам образовательной организации/региона заявителя/предприятия 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6. Какой продукт (товар/ услуга/ устройство/ ПО/ технология/ процесс и т.д.) будет продаваться 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Указывается максимально понятно и емко информация о продукте, лежащем в основе стартап-проекта, благодаря реализации которого планируется получать основной доход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 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sp>
        <p:nvSpPr>
          <p:cNvPr id="1048609" name="Google Shape;127;p22"/>
          <p:cNvSpPr/>
          <p:nvPr/>
        </p:nvSpPr>
        <p:spPr bwMode="auto">
          <a:xfrm>
            <a:off x="0" y="0"/>
            <a:ext cx="2517648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58" name="Google Shape;128;p2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90068" y="69157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12" name="Google Shape;133;p23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13" name="Google Shape;134;p23"/>
          <p:cNvSpPr txBox="1">
            <a:spLocks noGrp="1"/>
          </p:cNvSpPr>
          <p:nvPr>
            <p:ph type="title"/>
          </p:nvPr>
        </p:nvSpPr>
        <p:spPr bwMode="auto">
          <a:xfrm>
            <a:off x="2535819" y="32225"/>
            <a:ext cx="95809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Проблема, которую решает проект</a:t>
            </a:r>
            <a:endParaRPr sz="3200"/>
          </a:p>
        </p:txBody>
      </p:sp>
      <p:sp>
        <p:nvSpPr>
          <p:cNvPr id="1048614" name="Google Shape;135;p23"/>
          <p:cNvSpPr txBox="1">
            <a:spLocks noGrp="1"/>
          </p:cNvSpPr>
          <p:nvPr>
            <p:ph type="body" idx="1"/>
          </p:nvPr>
        </p:nvSpPr>
        <p:spPr bwMode="auto">
          <a:xfrm>
            <a:off x="2404715" y="1156091"/>
            <a:ext cx="9580959" cy="5532300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3" tIns="45699" rIns="91423" bIns="45699" numCol="1" spcCol="0" rtlCol="0" fromWordArt="0" anchor="t" anchorCtr="0" forceAA="0" compatLnSpc="0">
            <a:normAutofit fontScale="92500" lnSpcReduction="3000"/>
          </a:bodyPr>
          <a:lstStyle/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pPr>
            <a:r>
              <a:rPr lang="ru-RU"/>
              <a:t>Для предотвращение экологических катастроф необходимо проводить осмотр газовых и нефтяных труб, находящихся под водой. Также необходимо осматривать различные суда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pPr>
            <a:r>
              <a:rPr lang="ru-RU"/>
              <a:t>Данная процедура останется трудозатратной и времезатратной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pPr>
            <a:r>
              <a:rPr lang="ru-RU"/>
              <a:t>Сейчас осмотр проводят люди, которым необходимо пройти весь путь по трубе или 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>
                <a:solidFill>
                  <a:srgbClr val="00B050"/>
                </a:solidFill>
              </a:rPr>
              <a:t>Целевая аудитория – Нефтегазодобывающие компании, а также </a:t>
            </a:r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Почему проект имеет право на реализацию?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Какие боли потребителя/ клиента продукт решает?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Раньше для анализа  объектов подводной среды использовались обычные камеры, которые не давали достаточной информации . </a:t>
            </a:r>
          </a:p>
          <a:p>
            <a:pPr marL="228593" lvl="0" indent="-22859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трудозатратность и времязатратность??  (какие есть прблемы в отрасликонкетно)</a:t>
            </a:r>
          </a:p>
          <a:p>
            <a:pPr marL="228593" lvl="0" indent="-22859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Согласно статистике за ***</a:t>
            </a:r>
          </a:p>
          <a:p>
            <a:pPr marL="228593" lvl="0" indent="-22859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написать сахалину чтобы он сформулировал проблему  </a:t>
            </a:r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Как решалась проблема раньше, почему существующих вариантов решения недостаточно?</a:t>
            </a: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pPr>
            <a:r>
              <a:rPr>
                <a:solidFill>
                  <a:srgbClr val="00B050"/>
                </a:solidFill>
              </a:rPr>
              <a:t>описать все возмжные возможности  но оттестировать необходимое</a:t>
            </a:r>
          </a:p>
          <a:p>
            <a:pPr lv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pPr>
            <a:r>
              <a:rPr>
                <a:solidFill>
                  <a:srgbClr val="00B050"/>
                </a:solidFill>
              </a:rPr>
              <a:t>даже можно отправить и получить фидбек</a:t>
            </a:r>
          </a:p>
          <a:p>
            <a:pPr lv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pPr>
            <a:r>
              <a:rPr>
                <a:solidFill>
                  <a:srgbClr val="00B050"/>
                </a:solidFill>
              </a:rPr>
              <a:t>у нас есть уже закрытая проблема с поиском партнера   </a:t>
            </a:r>
          </a:p>
          <a:p>
            <a:pPr marL="228600" lvl="0" indent="-127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sz="1800"/>
          </a:p>
        </p:txBody>
      </p:sp>
      <p:pic>
        <p:nvPicPr>
          <p:cNvPr id="2097159" name="Google Shape;136;p2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78302" y="180850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17" name="Google Shape;141;p24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18" name="Google Shape;142;p24"/>
          <p:cNvSpPr txBox="1">
            <a:spLocks noGrp="1"/>
          </p:cNvSpPr>
          <p:nvPr>
            <p:ph type="title"/>
          </p:nvPr>
        </p:nvSpPr>
        <p:spPr bwMode="auto">
          <a:xfrm>
            <a:off x="2574388" y="32217"/>
            <a:ext cx="95493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«Проблема, которую решает проект». Практикум №2</a:t>
            </a:r>
            <a:endParaRPr/>
          </a:p>
        </p:txBody>
      </p:sp>
      <p:sp>
        <p:nvSpPr>
          <p:cNvPr id="1048619" name="Google Shape;143;p24"/>
          <p:cNvSpPr txBox="1">
            <a:spLocks noGrp="1"/>
          </p:cNvSpPr>
          <p:nvPr>
            <p:ph type="body" idx="1"/>
          </p:nvPr>
        </p:nvSpPr>
        <p:spPr bwMode="auto">
          <a:xfrm>
            <a:off x="2574388" y="1246095"/>
            <a:ext cx="9549372" cy="503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7. Какую и чью (какого типа потребителей) проблему решает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Указывается максимально и емко информация о проблеме потенциального потребителя, которую (полностью или частично) сможет решить ваш продукт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22. Описание проблемы (на решение которой направлен стартап-проект)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детально описать проблему, указанную в пункте 7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23. Какая часть проблемы решается (может быть решена)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детально раскрыть вопрос, поставленный в пункте 7, описав, какая часть проблемы или вся проблема решается с помощью стартап-проекта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25. Каким способом будет решена проблема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описать детально, как именно ваши товары и услуги помогут потребителям справляться с проблемой</a:t>
            </a:r>
            <a:endParaRPr/>
          </a:p>
        </p:txBody>
      </p:sp>
      <p:sp>
        <p:nvSpPr>
          <p:cNvPr id="1048620" name="Google Shape;144;p24"/>
          <p:cNvSpPr/>
          <p:nvPr/>
        </p:nvSpPr>
        <p:spPr bwMode="auto">
          <a:xfrm>
            <a:off x="0" y="0"/>
            <a:ext cx="2349305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60" name="Google Shape;145;p2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20752" y="215105"/>
            <a:ext cx="1507800" cy="23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0;g275a8c1f4a1_0_6">
            <a:extLst>
              <a:ext uri="{FF2B5EF4-FFF2-40B4-BE49-F238E27FC236}">
                <a16:creationId xmlns:a16="http://schemas.microsoft.com/office/drawing/2014/main" id="{1A66C8B3-2867-4ABC-9FE3-BD17DBDC1637}"/>
              </a:ext>
            </a:extLst>
          </p:cNvPr>
          <p:cNvSpPr/>
          <p:nvPr/>
        </p:nvSpPr>
        <p:spPr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150;g275a8c1f4a1_0_6"/>
          <p:cNvSpPr/>
          <p:nvPr/>
        </p:nvSpPr>
        <p:spPr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01" name="Google Shape;151;g275a8c1f4a1_0_6"/>
          <p:cNvSpPr txBox="1">
            <a:spLocks noGrp="1"/>
          </p:cNvSpPr>
          <p:nvPr>
            <p:ph type="title"/>
          </p:nvPr>
        </p:nvSpPr>
        <p:spPr>
          <a:xfrm>
            <a:off x="2489982" y="80100"/>
            <a:ext cx="970201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ru-RU" sz="3200" dirty="0"/>
              <a:t>ЦА, стейкхолдеры, потенциальные заказчики</a:t>
            </a:r>
            <a:endParaRPr sz="3200" dirty="0"/>
          </a:p>
        </p:txBody>
      </p:sp>
      <p:sp>
        <p:nvSpPr>
          <p:cNvPr id="1048602" name="Google Shape;152;g275a8c1f4a1_0_6"/>
          <p:cNvSpPr txBox="1">
            <a:spLocks noGrp="1"/>
          </p:cNvSpPr>
          <p:nvPr>
            <p:ph type="body" idx="1"/>
          </p:nvPr>
        </p:nvSpPr>
        <p:spPr>
          <a:xfrm>
            <a:off x="2712503" y="1345369"/>
            <a:ext cx="41517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1667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200" b="1" dirty="0"/>
              <a:t>Портрет целевой аудитории для В2С продуктов</a:t>
            </a:r>
            <a:endParaRPr dirty="0"/>
          </a:p>
          <a:p>
            <a:pPr marL="228593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ru" sz="1200" dirty="0"/>
              <a:t>Люди</a:t>
            </a:r>
            <a:r>
              <a:rPr lang="en-US" altLang="ru" sz="1200" dirty="0"/>
              <a:t> </a:t>
            </a:r>
            <a:r>
              <a:rPr lang="ru" altLang="ru" sz="1200" dirty="0"/>
              <a:t>которые</a:t>
            </a:r>
            <a:r>
              <a:rPr lang="en-US" altLang="ru" sz="1200" dirty="0"/>
              <a:t> </a:t>
            </a:r>
            <a:r>
              <a:rPr lang="ru" altLang="ru" sz="1200" dirty="0"/>
              <a:t>могут</a:t>
            </a:r>
            <a:r>
              <a:rPr lang="en-US" altLang="ru" sz="1200" dirty="0"/>
              <a:t> </a:t>
            </a:r>
            <a:r>
              <a:rPr lang="ru" altLang="ru" sz="1200" dirty="0"/>
              <a:t>иметь</a:t>
            </a:r>
            <a:r>
              <a:rPr lang="en-US" altLang="ru" sz="1200" dirty="0"/>
              <a:t> </a:t>
            </a:r>
            <a:r>
              <a:rPr lang="ru" altLang="ru" sz="1200" dirty="0"/>
              <a:t>легкий</a:t>
            </a:r>
            <a:r>
              <a:rPr lang="en-US" altLang="ru" sz="1200" dirty="0"/>
              <a:t> </a:t>
            </a:r>
            <a:r>
              <a:rPr lang="ru" altLang="ru" sz="1200" dirty="0"/>
              <a:t>доступ</a:t>
            </a:r>
            <a:r>
              <a:rPr lang="en-US" altLang="ru" sz="1200" dirty="0"/>
              <a:t> </a:t>
            </a:r>
            <a:r>
              <a:rPr lang="ru" altLang="ru" sz="1200" dirty="0"/>
              <a:t>к</a:t>
            </a:r>
            <a:r>
              <a:rPr lang="en-US" altLang="ru" sz="1200" dirty="0"/>
              <a:t> </a:t>
            </a:r>
            <a:r>
              <a:rPr lang="ru" altLang="ru" sz="1200" dirty="0"/>
              <a:t>большим</a:t>
            </a:r>
            <a:r>
              <a:rPr lang="en-US" altLang="ru" sz="1200" dirty="0"/>
              <a:t> </a:t>
            </a:r>
            <a:r>
              <a:rPr lang="ru" altLang="ru" sz="1200" dirty="0"/>
              <a:t>водным</a:t>
            </a:r>
            <a:r>
              <a:rPr lang="en-US" altLang="ru" sz="1200" dirty="0"/>
              <a:t> </a:t>
            </a:r>
            <a:r>
              <a:rPr lang="ru" altLang="ru" sz="1200" dirty="0"/>
              <a:t>пространствам</a:t>
            </a:r>
            <a:r>
              <a:rPr lang="en-US" altLang="ru" sz="1200" dirty="0"/>
              <a:t>  </a:t>
            </a:r>
            <a:r>
              <a:rPr lang="ru-RU" sz="1200" dirty="0"/>
              <a:t> </a:t>
            </a:r>
            <a:endParaRPr dirty="0"/>
          </a:p>
          <a:p>
            <a:pPr marL="228593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ru" sz="1200" dirty="0"/>
              <a:t>Видеопроизводство</a:t>
            </a:r>
            <a:r>
              <a:rPr lang="en-US" altLang="ru" sz="1200" dirty="0"/>
              <a:t>, </a:t>
            </a:r>
            <a:r>
              <a:rPr lang="ru" altLang="ru" sz="1200" dirty="0"/>
              <a:t>дайверы</a:t>
            </a:r>
            <a:r>
              <a:rPr lang="en-US" altLang="ru" sz="1200" dirty="0"/>
              <a:t>,  </a:t>
            </a:r>
            <a:r>
              <a:rPr lang="ru" altLang="ru" sz="1200" dirty="0"/>
              <a:t>с</a:t>
            </a:r>
            <a:r>
              <a:rPr lang="en-US" altLang="ru" sz="1200" dirty="0"/>
              <a:t> </a:t>
            </a:r>
            <a:r>
              <a:rPr lang="ru" altLang="ru" sz="1200" dirty="0"/>
              <a:t>ЗП</a:t>
            </a:r>
            <a:r>
              <a:rPr lang="en-US" altLang="ru" sz="1200" dirty="0"/>
              <a:t> </a:t>
            </a:r>
            <a:r>
              <a:rPr lang="ru" altLang="ru" sz="1200" dirty="0"/>
              <a:t>от</a:t>
            </a:r>
            <a:r>
              <a:rPr lang="en-US" altLang="ru" sz="1200" dirty="0"/>
              <a:t> 80</a:t>
            </a:r>
            <a:r>
              <a:rPr lang="ru-RU" sz="1200" dirty="0"/>
              <a:t> </a:t>
            </a:r>
            <a:endParaRPr sz="1200" dirty="0"/>
          </a:p>
          <a:p>
            <a:pPr marL="228593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ru-RU" sz="1200" dirty="0"/>
              <a:t>Потребность</a:t>
            </a:r>
            <a:endParaRPr sz="1200" dirty="0"/>
          </a:p>
        </p:txBody>
      </p:sp>
      <p:sp>
        <p:nvSpPr>
          <p:cNvPr id="1048603" name="Google Shape;153;g275a8c1f4a1_0_6"/>
          <p:cNvSpPr txBox="1"/>
          <p:nvPr/>
        </p:nvSpPr>
        <p:spPr>
          <a:xfrm>
            <a:off x="2712503" y="2739250"/>
            <a:ext cx="3975600" cy="17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Портрет целевого заказчика для B2B продуктов</a:t>
            </a:r>
            <a:endParaRPr dirty="0"/>
          </a:p>
          <a:p>
            <a:pPr marL="228593" marR="0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Промышленные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рыбозаводы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собственными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акваториями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апробировано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на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данной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области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),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бизнесы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нефте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газовой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отрасли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исторические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и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географические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общества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ВПК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dirty="0"/>
          </a:p>
          <a:p>
            <a:pPr marL="228593" marR="0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Параметры компаний (годовая выручка, численность персонала) </a:t>
            </a:r>
            <a:endParaRPr dirty="0"/>
          </a:p>
          <a:p>
            <a:pPr marL="228593" marR="0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Автоматизированное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выявление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болезненных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рыб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улучшенная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видимость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водной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среде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вовозможно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создание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3D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объекта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всей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акватории</a:t>
            </a:r>
            <a:endParaRPr dirty="0"/>
          </a:p>
          <a:p>
            <a:pPr marL="228593" marR="0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Решение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ппокупке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принимает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технический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директор</a:t>
            </a:r>
            <a:r>
              <a:rPr lang="en-US" altLang="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dirty="0"/>
          </a:p>
          <a:p>
            <a:pPr marL="228593" marR="0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 sz="12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48604" name="Google Shape;154;g275a8c1f4a1_0_6"/>
          <p:cNvSpPr txBox="1"/>
          <p:nvPr/>
        </p:nvSpPr>
        <p:spPr>
          <a:xfrm>
            <a:off x="2719449" y="4716537"/>
            <a:ext cx="5896200" cy="1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3333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Стейкхолдеры проекта, кто имеет влияние на развитие  - развивающее или ограничивающее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IT </a:t>
            </a:r>
            <a:r>
              <a:rPr lang="ru" sz="12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парк</a:t>
            </a:r>
            <a:r>
              <a:rPr lang="en-US" altLang="ru" sz="12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</a:t>
            </a:r>
            <a:r>
              <a:rPr lang="en-US" altLang="ru" sz="12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ru" altLang="ru" sz="12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южносахалинска</a:t>
            </a:r>
            <a:endParaRPr dirty="0"/>
          </a:p>
          <a:p>
            <a:pPr marL="228593" marR="0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Направление деятельности</a:t>
            </a:r>
            <a:endParaRPr dirty="0"/>
          </a:p>
          <a:p>
            <a:pPr marL="228593" marR="0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Кто принимает решение</a:t>
            </a:r>
            <a:endParaRPr dirty="0"/>
          </a:p>
          <a:p>
            <a:pPr marL="228593" marR="0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Функции</a:t>
            </a:r>
            <a:endParaRPr dirty="0"/>
          </a:p>
          <a:p>
            <a:pPr marL="228593" marR="0" lvl="0" indent="-2285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Степень влияния</a:t>
            </a:r>
            <a:endParaRPr sz="12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97156" name="Google Shape;155;g275a8c1f4a1_0_6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4251" y="1314513"/>
            <a:ext cx="2350625" cy="23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7" name="Google Shape;156;g275a8c1f4a1_0_6"/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1576" y="3100726"/>
            <a:ext cx="2744449" cy="274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8" name="Google Shape;157;g275a8c1f4a1_0_6"/>
          <p:cNvPicPr preferRelativeResize="0">
            <a:picLocks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294" y="80100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30" name="Google Shape;162;p26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31" name="Google Shape;163;p26"/>
          <p:cNvSpPr txBox="1">
            <a:spLocks noGrp="1"/>
          </p:cNvSpPr>
          <p:nvPr>
            <p:ph type="title"/>
          </p:nvPr>
        </p:nvSpPr>
        <p:spPr bwMode="auto">
          <a:xfrm>
            <a:off x="2546252" y="32217"/>
            <a:ext cx="9577508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«ЦА, стейкхолдеры». Практикум №3</a:t>
            </a:r>
            <a:endParaRPr/>
          </a:p>
        </p:txBody>
      </p:sp>
      <p:sp>
        <p:nvSpPr>
          <p:cNvPr id="1048632" name="Google Shape;164;p26"/>
          <p:cNvSpPr txBox="1">
            <a:spLocks noGrp="1"/>
          </p:cNvSpPr>
          <p:nvPr>
            <p:ph type="body" idx="1"/>
          </p:nvPr>
        </p:nvSpPr>
        <p:spPr bwMode="auto">
          <a:xfrm>
            <a:off x="2546252" y="1246095"/>
            <a:ext cx="9577507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8. Потенциальные потребительские сегменты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Указывается краткая информация о потенциальных потребителях с указанием их характеристик (детализация предусмотрена в части 3 данной таблицы): для юридических лиц – категория бизнеса, отрасль, и т.д.; для физических лиц – демографические данные, вкусы, уровень образования, уровень потребления и т.д.; географическое расположение потребителей, сектор рынка (B2B, B2C и др.)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24. «Держатель» проблемы, его мотивации и возможности решения проблемы с использованием продукции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детально описать взаимосвязь между выявленной проблемой и потенциальным потребителем (см. пункты 9, 10 и 24)</a:t>
            </a:r>
            <a:endParaRPr/>
          </a:p>
        </p:txBody>
      </p:sp>
      <p:sp>
        <p:nvSpPr>
          <p:cNvPr id="1048633" name="Google Shape;165;p26"/>
          <p:cNvSpPr/>
          <p:nvPr/>
        </p:nvSpPr>
        <p:spPr bwMode="auto">
          <a:xfrm>
            <a:off x="0" y="0"/>
            <a:ext cx="2321169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64" name="Google Shape;166;p2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06683" y="69157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36" name="Google Shape;171;p27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37" name="Google Shape;172;p27"/>
          <p:cNvSpPr txBox="1">
            <a:spLocks noGrp="1"/>
          </p:cNvSpPr>
          <p:nvPr>
            <p:ph type="title"/>
          </p:nvPr>
        </p:nvSpPr>
        <p:spPr bwMode="auto">
          <a:xfrm>
            <a:off x="2447778" y="0"/>
            <a:ext cx="98082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Решение, которое предлагает команда</a:t>
            </a:r>
            <a:endParaRPr sz="3200"/>
          </a:p>
        </p:txBody>
      </p:sp>
      <p:sp>
        <p:nvSpPr>
          <p:cNvPr id="1048638" name="Google Shape;173;p27"/>
          <p:cNvSpPr txBox="1">
            <a:spLocks noGrp="1"/>
          </p:cNvSpPr>
          <p:nvPr>
            <p:ph type="body" idx="1"/>
          </p:nvPr>
        </p:nvSpPr>
        <p:spPr bwMode="auto">
          <a:xfrm>
            <a:off x="2813538" y="1325564"/>
            <a:ext cx="9229110" cy="553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Что вы предлагаете, уникальные преимущества и выгоды для клиента.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Обоснование соответствия идеи технологическому направлению (описание основных технологических параметров)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Технологические риски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Расчет рисков исходя из наиболее валидного (для данного проекта) анализа, например, как PEST, SWOT и.т.п, а также расчет индекса рентабельности инвестиции (Profitability index, PI) 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Как именно продукт решает проблему/боль клиента?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В чем польза для потребителя? </a:t>
            </a:r>
            <a:endParaRPr sz="1800">
              <a:solidFill>
                <a:srgbClr val="00B050"/>
              </a:solidFill>
            </a:endParaRPr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>
              <a:solidFill>
                <a:srgbClr val="00B050"/>
              </a:solidFill>
            </a:endParaRPr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Наш проект предлагает решение …. Благодаря технологии…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Технология основана на принципах….</a:t>
            </a:r>
            <a:endParaRPr/>
          </a:p>
          <a:p>
            <a:pPr marL="228594" lvl="0" indent="-1269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sz="1600" i="1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Технологические риски</a:t>
            </a:r>
            <a:endParaRPr sz="1600" i="1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pic>
        <p:nvPicPr>
          <p:cNvPr id="2097165" name="Google Shape;174;p2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09489" y="180850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1959</Words>
  <Application>Microsoft Office PowerPoint</Application>
  <DocSecurity>0</DocSecurity>
  <PresentationFormat>Широкоэкранный</PresentationFormat>
  <Paragraphs>213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Libre Franklin</vt:lpstr>
      <vt:lpstr>Calibri</vt:lpstr>
      <vt:lpstr>Arial</vt:lpstr>
      <vt:lpstr>Тема Office</vt:lpstr>
      <vt:lpstr>Презентация PowerPoint</vt:lpstr>
      <vt:lpstr>Актуальность и описание проекта</vt:lpstr>
      <vt:lpstr>Актуальность и описание проекта (пример описания)</vt:lpstr>
      <vt:lpstr>Пункты паспорта «Актуальность и описание проекта». Практикум №1</vt:lpstr>
      <vt:lpstr>Проблема, которую решает проект</vt:lpstr>
      <vt:lpstr>Пункты паспорта «Проблема, которую решает проект». Практикум №2</vt:lpstr>
      <vt:lpstr>ЦА, стейкхолдеры, потенциальные заказчики</vt:lpstr>
      <vt:lpstr>Пункты паспорта «ЦА, стейкхолдеры». Практикум №3</vt:lpstr>
      <vt:lpstr>Решение, которое предлагает команда</vt:lpstr>
      <vt:lpstr>Решение, которое предлагает команда</vt:lpstr>
      <vt:lpstr>Пункты паспорта «Решение, которое предлагает команда». Практикум №4</vt:lpstr>
      <vt:lpstr>Ценностное предложение и продукт</vt:lpstr>
      <vt:lpstr>Пункты паспорта «Ценностное предложение и продукт» Практикум №5</vt:lpstr>
      <vt:lpstr>Рынок и Анализ конкурентов</vt:lpstr>
      <vt:lpstr>Пункты паспорта «Рынок и анализ конкурентов». Практикум №6</vt:lpstr>
      <vt:lpstr>Бизнес модель и факторы успеха</vt:lpstr>
      <vt:lpstr>Финансовые показатели</vt:lpstr>
      <vt:lpstr>Пункты паспорта «Бизнес-модель и факторы успеха». Практикум №7</vt:lpstr>
      <vt:lpstr>Стратегия продвижения</vt:lpstr>
      <vt:lpstr>Пункты паспорта «Стратегия продвижения»</vt:lpstr>
      <vt:lpstr>Команда проекта (тимлид, рисечер, скрайбер, таймкипер)</vt:lpstr>
      <vt:lpstr>Текущий статус проекта, дорожная карта проекта и призыв к действию</vt:lpstr>
      <vt:lpstr>Контакты</vt:lpstr>
      <vt:lpstr>Приложение</vt:lpstr>
      <vt:lpstr>Реферат. 1000 знаков, описание проекта для студ.стартапа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Артем Безруков</dc:creator>
  <cp:keywords/>
  <dc:description/>
  <cp:lastModifiedBy>Чахохбили</cp:lastModifiedBy>
  <cp:revision>9</cp:revision>
  <dcterms:created xsi:type="dcterms:W3CDTF">2022-10-23T02:21:41Z</dcterms:created>
  <dcterms:modified xsi:type="dcterms:W3CDTF">2023-11-08T16:23:58Z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9f11fa03bb9041249c90adb243285dbb</vt:lpwstr>
  </property>
</Properties>
</file>