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94" r:id="rId4"/>
    <p:sldId id="266" r:id="rId5"/>
    <p:sldId id="260" r:id="rId6"/>
    <p:sldId id="264" r:id="rId7"/>
    <p:sldId id="267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1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C9232-F48D-60E0-E4C1-6F0336925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6D3DC39-6E37-FBD7-1B09-36A9F645C7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48FCCF-1F04-9838-B453-B10075B58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87C2-8B92-4FA9-A884-F595E03D8673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4DC38B-C251-2E4B-40E1-883354391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E542AA-8FEE-E03E-1B11-603FF3CCA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1BD5-BE4E-4D37-B49A-C1841E1920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80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A8E356-20E4-64A2-25C6-3362779BC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2EFAF2C-ADE1-3003-87DC-BA67AE353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4C7191-3788-4DFD-3AE9-22B153A6B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87C2-8B92-4FA9-A884-F595E03D8673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68C425-BDFB-5772-F1C7-D4E5D4068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34E040-29B6-5B6D-9852-8D297F507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1BD5-BE4E-4D37-B49A-C1841E1920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788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7380355-6CE9-87E6-3A15-44B2FBB121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42D510A-D944-6BD0-41D0-286A6149B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95E36A-63BF-C0D9-5BB8-DEC4AB185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87C2-8B92-4FA9-A884-F595E03D8673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DB4B54-9A2E-52EC-1160-97C0D9486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EE788C-70B7-A4CC-5E77-905807975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1BD5-BE4E-4D37-B49A-C1841E1920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955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E41E7E-B9B7-5F10-C8E6-AEBFF8B4A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5DD1C5-A28B-408B-4E2A-3D9018087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48136E-BAF7-8D0F-4E56-4996C0DB0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87C2-8B92-4FA9-A884-F595E03D8673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D2DD0A-0FFF-FDCC-BB69-C71AAB3A3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E26D65-6141-0E6E-092A-EFDD7455C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1BD5-BE4E-4D37-B49A-C1841E1920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391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A049AC-84E9-60D5-C84E-256CA8B2B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3C879A-6C2E-6D7F-BE8C-674A67DD7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4EA1F6-3BE2-6A75-9985-B4702D655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87C2-8B92-4FA9-A884-F595E03D8673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75ED63-33F5-7DB5-CBE6-D343C82DD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F0B67E-B304-7678-FD5A-544319F30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1BD5-BE4E-4D37-B49A-C1841E1920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192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789F22-3F13-9716-602C-D5C9CE4EE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D326B4-17E9-2F82-6C46-ECB683FAD7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763804D-8789-7296-8C1D-9455586A4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D6E6AEC-C977-1A65-A843-AEDB9DFC8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87C2-8B92-4FA9-A884-F595E03D8673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46176FA-B650-D4FA-F096-2764C71E8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93678E-0DB0-399D-331E-F31F75505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1BD5-BE4E-4D37-B49A-C1841E1920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87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5E730F-0805-DA82-CABF-ABF4B6654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B53F0D-A6DF-833B-4B7D-989399050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E0D625E-5106-A332-0FC7-060A42021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8CB0B02-7B14-8112-5A21-DB72B2BAC3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44A6957-9D24-8DEC-03D0-67D11880C0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8308303-B212-FB1D-BF3A-12BDC1C65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87C2-8B92-4FA9-A884-F595E03D8673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824032F-D36C-C05A-7060-AA96B67B9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CAC271D-C6C4-009D-9C83-9E5A3FB39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1BD5-BE4E-4D37-B49A-C1841E1920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57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8430AD-D718-9E7A-4CCC-2930FBC2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CBD4300-B6D8-BA2E-0A56-0A77A404C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87C2-8B92-4FA9-A884-F595E03D8673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C93F921-D005-CA3B-F41E-FAAB4E90A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4070E54-2D90-C950-6F38-98754F2A0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1BD5-BE4E-4D37-B49A-C1841E1920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99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648A73D-A0F6-708A-0321-9A1FD93FC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87C2-8B92-4FA9-A884-F595E03D8673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0C0E09D-72E6-38EF-F20E-44C4AAFF6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DA0FA50-1975-79DB-566D-E37AFB569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1BD5-BE4E-4D37-B49A-C1841E1920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72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E047A7-9C69-6371-2CD9-28A6B070A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1C7A0A-013C-E0E2-F3A6-5E84E7FA8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F667D8A-0DA5-77B4-6B32-781875DD2C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9C953D5-5CEF-2159-A2A1-F2D065AD5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87C2-8B92-4FA9-A884-F595E03D8673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8A0D0B-AE12-2EB6-41D2-F857EFF82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A59B0C-5CCF-3FDB-98E3-9686DE362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1BD5-BE4E-4D37-B49A-C1841E1920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12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8F7D6A-85CF-242E-F98F-6B2980777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FB5EFFB-497C-9BC8-A85B-4DF7402ABA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1A9B62C-E7D0-F6B2-5C28-522F1F9207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E4944F-A843-4059-BAE5-48BD376B2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87C2-8B92-4FA9-A884-F595E03D8673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CC2B064-6996-18BF-B0C7-1C10187F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D08C667-7393-6BD5-AB8A-E9D21945C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1BD5-BE4E-4D37-B49A-C1841E1920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31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14E668-30BF-F091-F99D-CD11F6119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EA5FAD-D447-CE6D-1B79-D6C17E13B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8691E6-7189-EAEA-B094-71461702E3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087C2-8B92-4FA9-A884-F595E03D8673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23C208-95BB-7659-C946-A4FEBCE92E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B95CAE-6E06-4227-2868-7D11E5E043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61BD5-BE4E-4D37-B49A-C1841E1920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85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733D2F-9E55-C17D-1048-0D9B560E1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6127" y="1269649"/>
            <a:ext cx="9144000" cy="23876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1EBF02F-9C24-08EB-BC6B-22BB30D943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Изображение выглядит как текст, снимок экрана, графический дизайн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D48D6F1B-8D9F-1D00-9C73-56E02B57A9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96753F3-F6AE-F748-8384-2AF95945EE0A}"/>
              </a:ext>
            </a:extLst>
          </p:cNvPr>
          <p:cNvSpPr txBox="1"/>
          <p:nvPr/>
        </p:nvSpPr>
        <p:spPr>
          <a:xfrm>
            <a:off x="6669598" y="2151727"/>
            <a:ext cx="53943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A91EFF"/>
                </a:solidFill>
                <a:latin typeface="Raleway" pitchFamily="2" charset="-52"/>
              </a:rPr>
              <a:t>Мой интерактивный студенческий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B73E46-CEA7-4C82-8002-9EF15343B76C}"/>
              </a:ext>
            </a:extLst>
          </p:cNvPr>
          <p:cNvSpPr txBox="1"/>
          <p:nvPr/>
        </p:nvSpPr>
        <p:spPr>
          <a:xfrm>
            <a:off x="6998127" y="4810057"/>
            <a:ext cx="520340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A91EFF"/>
                </a:solidFill>
                <a:latin typeface="Raleway" pitchFamily="2" charset="-52"/>
              </a:defRPr>
            </a:lvl1pPr>
          </a:lstStyle>
          <a:p>
            <a:r>
              <a:rPr lang="ru-RU" sz="3200" b="0" dirty="0"/>
              <a:t>Журавлёв Игорь Александрович</a:t>
            </a:r>
          </a:p>
        </p:txBody>
      </p:sp>
    </p:spTree>
    <p:extLst>
      <p:ext uri="{BB962C8B-B14F-4D97-AF65-F5344CB8AC3E}">
        <p14:creationId xmlns:p14="http://schemas.microsoft.com/office/powerpoint/2010/main" val="2096361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0C2280-36CC-9163-FF2E-56E13528E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 descr="Изображение выглядит как снимок экрана, текст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F31422D9-F8F7-079E-B0E8-CBFFCCBC37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FBF6908-1ED4-B202-FFD8-E506B0ECC89D}"/>
              </a:ext>
            </a:extLst>
          </p:cNvPr>
          <p:cNvSpPr txBox="1"/>
          <p:nvPr/>
        </p:nvSpPr>
        <p:spPr>
          <a:xfrm>
            <a:off x="46405" y="6325712"/>
            <a:ext cx="539434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>
                <a:solidFill>
                  <a:schemeClr val="bg1"/>
                </a:solidFill>
                <a:latin typeface="Raleway" pitchFamily="2" charset="-52"/>
              </a:rPr>
              <a:t>№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EF6C39-0B5C-6E37-B4D6-D09F7B2ACD14}"/>
              </a:ext>
            </a:extLst>
          </p:cNvPr>
          <p:cNvSpPr txBox="1"/>
          <p:nvPr/>
        </p:nvSpPr>
        <p:spPr>
          <a:xfrm>
            <a:off x="183411" y="150267"/>
            <a:ext cx="699183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>
                <a:solidFill>
                  <a:srgbClr val="A91EFF"/>
                </a:solidFill>
                <a:latin typeface="Raleway" pitchFamily="2" charset="-52"/>
              </a:rPr>
              <a:t>АКТУАЛЬНОСТЬ ПРОЕКТА (ПРОБЛЕМАТИКА)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16D143-E36B-3CC1-19AF-39502598AEF7}"/>
              </a:ext>
            </a:extLst>
          </p:cNvPr>
          <p:cNvSpPr txBox="1"/>
          <p:nvPr/>
        </p:nvSpPr>
        <p:spPr>
          <a:xfrm>
            <a:off x="604007" y="1931750"/>
            <a:ext cx="10245825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285750" indent="-285750">
              <a:buFont typeface="Arial" panose="020B0604020202020204" pitchFamily="34" charset="0"/>
              <a:buChar char="•"/>
              <a:defRPr sz="2200" b="0">
                <a:solidFill>
                  <a:srgbClr val="A91EFF"/>
                </a:solidFill>
                <a:latin typeface="Raleway" pitchFamily="2" charset="-52"/>
              </a:defRPr>
            </a:lvl1pPr>
          </a:lstStyle>
          <a:p>
            <a:pPr marL="0" indent="0">
              <a:buNone/>
            </a:pPr>
            <a:endParaRPr lang="ru-RU" dirty="0"/>
          </a:p>
          <a:p>
            <a:r>
              <a:rPr lang="ru-RU" sz="2800" b="1" dirty="0"/>
              <a:t>Объединение и структурирование разобобщенной информации.</a:t>
            </a:r>
          </a:p>
          <a:p>
            <a:r>
              <a:rPr lang="ru-RU" sz="2800" b="1" dirty="0"/>
              <a:t>Решение проблемы долгого поиска нужной информации по различным сайтам, группам.</a:t>
            </a:r>
          </a:p>
          <a:p>
            <a:r>
              <a:rPr lang="ru-RU" sz="2800" b="1" dirty="0"/>
              <a:t>Студенты.</a:t>
            </a:r>
          </a:p>
          <a:p>
            <a:r>
              <a:rPr lang="ru-RU" sz="2800" b="1" dirty="0"/>
              <a:t>Студенты.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D605DB9-C408-B41A-5D27-371738102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4007" y="6365546"/>
            <a:ext cx="671120" cy="365125"/>
          </a:xfrm>
        </p:spPr>
        <p:txBody>
          <a:bodyPr/>
          <a:lstStyle/>
          <a:p>
            <a:fld id="{36E61BD5-BE4E-4D37-B49A-C1841E1920B0}" type="slidenum">
              <a:rPr lang="ru-RU" sz="3200" smtClean="0"/>
              <a:t>2</a:t>
            </a:fld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88265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0C2280-36CC-9163-FF2E-56E13528E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 descr="Изображение выглядит как снимок экрана, текст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F31422D9-F8F7-079E-B0E8-CBFFCCBC37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FBF6908-1ED4-B202-FFD8-E506B0ECC89D}"/>
              </a:ext>
            </a:extLst>
          </p:cNvPr>
          <p:cNvSpPr txBox="1"/>
          <p:nvPr/>
        </p:nvSpPr>
        <p:spPr>
          <a:xfrm>
            <a:off x="46405" y="6325712"/>
            <a:ext cx="539434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>
                <a:solidFill>
                  <a:schemeClr val="bg1"/>
                </a:solidFill>
                <a:latin typeface="Raleway" pitchFamily="2" charset="-52"/>
              </a:rPr>
              <a:t>№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EF6C39-0B5C-6E37-B4D6-D09F7B2ACD14}"/>
              </a:ext>
            </a:extLst>
          </p:cNvPr>
          <p:cNvSpPr txBox="1"/>
          <p:nvPr/>
        </p:nvSpPr>
        <p:spPr>
          <a:xfrm>
            <a:off x="148577" y="127329"/>
            <a:ext cx="539434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>
                <a:solidFill>
                  <a:srgbClr val="A91EFF"/>
                </a:solidFill>
                <a:latin typeface="Raleway" pitchFamily="2" charset="-52"/>
              </a:rPr>
              <a:t>Инновационность проекта (идеи)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16D143-E36B-3CC1-19AF-39502598AEF7}"/>
              </a:ext>
            </a:extLst>
          </p:cNvPr>
          <p:cNvSpPr txBox="1"/>
          <p:nvPr/>
        </p:nvSpPr>
        <p:spPr>
          <a:xfrm>
            <a:off x="1056663" y="2055813"/>
            <a:ext cx="10078673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A91EFF"/>
                </a:solidFill>
                <a:latin typeface="Raleway" pitchFamily="2" charset="-52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/>
              <a:t>Данная программа представляет собой сборник структурированной информации. Электронная копия студенческого, расписание пар с выбором фильтров, для более быстрого поиска нужного, раздел с секциями и информацией о них, новостная лента с важными событиями в институте.</a:t>
            </a:r>
          </a:p>
        </p:txBody>
      </p:sp>
      <p:sp>
        <p:nvSpPr>
          <p:cNvPr id="11" name="Номер слайда 3">
            <a:extLst>
              <a:ext uri="{FF2B5EF4-FFF2-40B4-BE49-F238E27FC236}">
                <a16:creationId xmlns:a16="http://schemas.microsoft.com/office/drawing/2014/main" id="{C5EE7279-EF9F-B993-7456-9FEE49059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4007" y="6365546"/>
            <a:ext cx="671120" cy="365125"/>
          </a:xfrm>
        </p:spPr>
        <p:txBody>
          <a:bodyPr/>
          <a:lstStyle/>
          <a:p>
            <a:fld id="{36E61BD5-BE4E-4D37-B49A-C1841E1920B0}" type="slidenum">
              <a:rPr lang="ru-RU" sz="3200" smtClean="0"/>
              <a:t>3</a:t>
            </a:fld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95375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0C2280-36CC-9163-FF2E-56E13528E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 descr="Изображение выглядит как снимок экрана, текст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F31422D9-F8F7-079E-B0E8-CBFFCCBC37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FBF6908-1ED4-B202-FFD8-E506B0ECC89D}"/>
              </a:ext>
            </a:extLst>
          </p:cNvPr>
          <p:cNvSpPr txBox="1"/>
          <p:nvPr/>
        </p:nvSpPr>
        <p:spPr>
          <a:xfrm>
            <a:off x="46405" y="6325712"/>
            <a:ext cx="539434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>
                <a:solidFill>
                  <a:schemeClr val="bg1"/>
                </a:solidFill>
                <a:latin typeface="Raleway" pitchFamily="2" charset="-52"/>
              </a:rPr>
              <a:t>№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EF6C39-0B5C-6E37-B4D6-D09F7B2ACD14}"/>
              </a:ext>
            </a:extLst>
          </p:cNvPr>
          <p:cNvSpPr txBox="1"/>
          <p:nvPr/>
        </p:nvSpPr>
        <p:spPr>
          <a:xfrm>
            <a:off x="192118" y="127329"/>
            <a:ext cx="701049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>
                <a:solidFill>
                  <a:srgbClr val="A91EFF"/>
                </a:solidFill>
                <a:latin typeface="Raleway" pitchFamily="2" charset="-52"/>
              </a:rPr>
              <a:t>АНАЛИЗ СИТУАЦИИ. АНАЛОГИ И КОНКУРЕНТЫ</a:t>
            </a:r>
          </a:p>
        </p:txBody>
      </p:sp>
      <p:sp>
        <p:nvSpPr>
          <p:cNvPr id="9" name="Номер слайда 3">
            <a:extLst>
              <a:ext uri="{FF2B5EF4-FFF2-40B4-BE49-F238E27FC236}">
                <a16:creationId xmlns:a16="http://schemas.microsoft.com/office/drawing/2014/main" id="{B9B0D0AF-24A9-4254-9793-8F1467086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4007" y="6365546"/>
            <a:ext cx="671120" cy="365125"/>
          </a:xfrm>
        </p:spPr>
        <p:txBody>
          <a:bodyPr/>
          <a:lstStyle/>
          <a:p>
            <a:fld id="{36E61BD5-BE4E-4D37-B49A-C1841E1920B0}" type="slidenum">
              <a:rPr lang="ru-RU" sz="3200" smtClean="0"/>
              <a:t>4</a:t>
            </a:fld>
            <a:endParaRPr lang="ru-RU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F23801-B2CA-4EEC-9FF8-A1E45AAB2583}"/>
              </a:ext>
            </a:extLst>
          </p:cNvPr>
          <p:cNvSpPr txBox="1"/>
          <p:nvPr/>
        </p:nvSpPr>
        <p:spPr>
          <a:xfrm>
            <a:off x="726057" y="2055813"/>
            <a:ext cx="10515600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A91EFF"/>
                </a:solidFill>
                <a:latin typeface="Raleway" pitchFamily="2" charset="-52"/>
              </a:defRPr>
            </a:lvl1pPr>
          </a:lstStyle>
          <a:p>
            <a:pPr algn="ctr"/>
            <a:r>
              <a:rPr lang="ru-RU" sz="2200" dirty="0"/>
              <a:t>1. В данный момент аналогичных приложений нет.</a:t>
            </a:r>
          </a:p>
          <a:p>
            <a:pPr algn="ctr"/>
            <a:endParaRPr lang="ru-RU" sz="2200" dirty="0"/>
          </a:p>
          <a:p>
            <a:pPr algn="ctr"/>
            <a:r>
              <a:rPr lang="ru-RU" sz="2400" dirty="0"/>
              <a:t>2. В данной программе вся информация будет логически структурирована и подстроена под пользование студента.</a:t>
            </a:r>
          </a:p>
          <a:p>
            <a:pPr algn="ctr"/>
            <a:endParaRPr lang="ru-RU" sz="2200" b="0" dirty="0"/>
          </a:p>
          <a:p>
            <a:pPr algn="ctr"/>
            <a:r>
              <a:rPr lang="ru-RU" sz="2400" dirty="0"/>
              <a:t>3. В существующих приложениях для ВУЗов бывает сложно найти нужную информацию и порой каких то данных не хватает.</a:t>
            </a:r>
          </a:p>
          <a:p>
            <a:pPr algn="ctr"/>
            <a:endParaRPr lang="ru-RU" sz="2200" b="0" dirty="0"/>
          </a:p>
        </p:txBody>
      </p:sp>
    </p:spTree>
    <p:extLst>
      <p:ext uri="{BB962C8B-B14F-4D97-AF65-F5344CB8AC3E}">
        <p14:creationId xmlns:p14="http://schemas.microsoft.com/office/powerpoint/2010/main" val="4095284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7FA4C0-DC03-1772-EE7E-582488C15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 descr="Изображение выглядит как снимок экрана, текст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2EDE853C-1CED-0CF6-AB19-84F1C1C996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331DE74-0F1A-E9C0-DF1C-C3C0F2BFA520}"/>
              </a:ext>
            </a:extLst>
          </p:cNvPr>
          <p:cNvSpPr txBox="1"/>
          <p:nvPr/>
        </p:nvSpPr>
        <p:spPr>
          <a:xfrm>
            <a:off x="46405" y="6325712"/>
            <a:ext cx="539434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>
                <a:solidFill>
                  <a:schemeClr val="bg1"/>
                </a:solidFill>
                <a:latin typeface="Raleway" pitchFamily="2" charset="-52"/>
              </a:rPr>
              <a:t>№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4C79D4-B08A-3AA7-BC9F-C51C750AEFD6}"/>
              </a:ext>
            </a:extLst>
          </p:cNvPr>
          <p:cNvSpPr txBox="1"/>
          <p:nvPr/>
        </p:nvSpPr>
        <p:spPr>
          <a:xfrm>
            <a:off x="183411" y="261779"/>
            <a:ext cx="539434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>
                <a:solidFill>
                  <a:srgbClr val="A91EFF"/>
                </a:solidFill>
                <a:latin typeface="Raleway" pitchFamily="2" charset="-52"/>
              </a:rPr>
              <a:t>БИЗНЕС-МОДЕЛЬ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B64CDD9-6754-B239-AE17-89D5AF848F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2515" y="1103958"/>
            <a:ext cx="8740710" cy="565032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060ABAF-F783-044D-7035-404AF91AD3AC}"/>
              </a:ext>
            </a:extLst>
          </p:cNvPr>
          <p:cNvSpPr txBox="1"/>
          <p:nvPr/>
        </p:nvSpPr>
        <p:spPr>
          <a:xfrm>
            <a:off x="5440751" y="1857460"/>
            <a:ext cx="168576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A91EFF"/>
                </a:solidFill>
                <a:latin typeface="Raleway" pitchFamily="2" charset="-52"/>
              </a:rPr>
              <a:t>Удобство, отсутствие конкуренции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5EB179-D85C-93CC-7D44-22D9F4A07782}"/>
              </a:ext>
            </a:extLst>
          </p:cNvPr>
          <p:cNvSpPr txBox="1"/>
          <p:nvPr/>
        </p:nvSpPr>
        <p:spPr>
          <a:xfrm>
            <a:off x="1947862" y="5873538"/>
            <a:ext cx="4148138" cy="5232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A91EFF"/>
                </a:solidFill>
                <a:latin typeface="Raleway" pitchFamily="2" charset="-52"/>
              </a:rPr>
              <a:t>Содержание сервера. З</a:t>
            </a:r>
            <a:r>
              <a:rPr lang="en-AU" sz="1400" b="1" dirty="0">
                <a:solidFill>
                  <a:srgbClr val="A91EFF"/>
                </a:solidFill>
                <a:latin typeface="Raleway" pitchFamily="2" charset="-52"/>
              </a:rPr>
              <a:t>/</a:t>
            </a:r>
            <a:r>
              <a:rPr lang="ru-RU" sz="1400" b="1" dirty="0">
                <a:solidFill>
                  <a:srgbClr val="A91EFF"/>
                </a:solidFill>
                <a:latin typeface="Raleway" pitchFamily="2" charset="-52"/>
              </a:rPr>
              <a:t>П сотрудникам тех. поддержки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8F83D7F-A4C5-4844-CE7C-71BCF5E1E714}"/>
              </a:ext>
            </a:extLst>
          </p:cNvPr>
          <p:cNvSpPr txBox="1"/>
          <p:nvPr/>
        </p:nvSpPr>
        <p:spPr>
          <a:xfrm>
            <a:off x="1919060" y="1706991"/>
            <a:ext cx="1494700" cy="160043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A91EFF"/>
                </a:solidFill>
                <a:latin typeface="Raleway" pitchFamily="2" charset="-52"/>
              </a:rPr>
              <a:t>Госуслуги (для электронного студенческого билета) Сайт университета ( для расписания)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5B457DC-62F7-FFF7-EA52-C8B06233E089}"/>
              </a:ext>
            </a:extLst>
          </p:cNvPr>
          <p:cNvSpPr txBox="1"/>
          <p:nvPr/>
        </p:nvSpPr>
        <p:spPr>
          <a:xfrm>
            <a:off x="3587932" y="4221152"/>
            <a:ext cx="166333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rgbClr val="A91EFF"/>
                </a:solidFill>
                <a:latin typeface="Raleway" pitchFamily="2" charset="-52"/>
              </a:rPr>
              <a:t>Персонал, финансовые ресурсы. интеллектуальные ресурсы.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44CC5C-5559-F7A8-C126-315DA491DA95}"/>
              </a:ext>
            </a:extLst>
          </p:cNvPr>
          <p:cNvSpPr txBox="1"/>
          <p:nvPr/>
        </p:nvSpPr>
        <p:spPr>
          <a:xfrm>
            <a:off x="7227460" y="1882050"/>
            <a:ext cx="1528358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A91EFF"/>
                </a:solidFill>
                <a:latin typeface="Raleway" pitchFamily="2" charset="-52"/>
              </a:rPr>
              <a:t>Персональная поддержка, </a:t>
            </a:r>
            <a:r>
              <a:rPr lang="ru-RU" sz="1400" b="1" dirty="0" err="1">
                <a:solidFill>
                  <a:srgbClr val="A91EFF"/>
                </a:solidFill>
                <a:latin typeface="Raleway" pitchFamily="2" charset="-52"/>
              </a:rPr>
              <a:t>автоматизи-рованное</a:t>
            </a:r>
            <a:r>
              <a:rPr lang="ru-RU" sz="1400" b="1" dirty="0">
                <a:solidFill>
                  <a:srgbClr val="A91EFF"/>
                </a:solidFill>
                <a:latin typeface="Raleway" pitchFamily="2" charset="-52"/>
              </a:rPr>
              <a:t> обслуживание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6A51B3A-1EF3-C252-0861-83FD971929B8}"/>
              </a:ext>
            </a:extLst>
          </p:cNvPr>
          <p:cNvSpPr txBox="1"/>
          <p:nvPr/>
        </p:nvSpPr>
        <p:spPr>
          <a:xfrm>
            <a:off x="7249884" y="4106327"/>
            <a:ext cx="159802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ru-RU" sz="1800" b="1" dirty="0">
              <a:solidFill>
                <a:srgbClr val="A91EFF"/>
              </a:solidFill>
              <a:latin typeface="Raleway" pitchFamily="2" charset="-52"/>
            </a:endParaRPr>
          </a:p>
        </p:txBody>
      </p:sp>
      <p:sp>
        <p:nvSpPr>
          <p:cNvPr id="21" name="Номер слайда 3">
            <a:extLst>
              <a:ext uri="{FF2B5EF4-FFF2-40B4-BE49-F238E27FC236}">
                <a16:creationId xmlns:a16="http://schemas.microsoft.com/office/drawing/2014/main" id="{353AA538-DC66-C776-6A0D-444690F74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4007" y="6365546"/>
            <a:ext cx="671120" cy="365125"/>
          </a:xfrm>
        </p:spPr>
        <p:txBody>
          <a:bodyPr/>
          <a:lstStyle/>
          <a:p>
            <a:fld id="{36E61BD5-BE4E-4D37-B49A-C1841E1920B0}" type="slidenum">
              <a:rPr lang="ru-RU" sz="3200" smtClean="0"/>
              <a:t>5</a:t>
            </a:fld>
            <a:endParaRPr lang="ru-RU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1ABD63-E061-1A34-BE32-5C884BC88045}"/>
              </a:ext>
            </a:extLst>
          </p:cNvPr>
          <p:cNvSpPr txBox="1"/>
          <p:nvPr/>
        </p:nvSpPr>
        <p:spPr>
          <a:xfrm>
            <a:off x="3537131" y="1706991"/>
            <a:ext cx="1663338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A91EFF"/>
                </a:solidFill>
                <a:latin typeface="Raleway" pitchFamily="2" charset="-52"/>
              </a:rPr>
              <a:t>Деятельность направленная на разработку и реализацию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4A4821-764B-8ECC-29F8-D458BB13A53E}"/>
              </a:ext>
            </a:extLst>
          </p:cNvPr>
          <p:cNvSpPr txBox="1"/>
          <p:nvPr/>
        </p:nvSpPr>
        <p:spPr>
          <a:xfrm>
            <a:off x="6407003" y="5873538"/>
            <a:ext cx="168576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ru-RU" sz="1800" b="1" dirty="0">
              <a:solidFill>
                <a:srgbClr val="A91EFF"/>
              </a:solidFill>
              <a:latin typeface="Raleway" pitchFamily="2" charset="-5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4F88DA-84EE-183E-FA11-A64055744027}"/>
              </a:ext>
            </a:extLst>
          </p:cNvPr>
          <p:cNvSpPr txBox="1"/>
          <p:nvPr/>
        </p:nvSpPr>
        <p:spPr>
          <a:xfrm>
            <a:off x="9013371" y="1794034"/>
            <a:ext cx="135611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A91EFF"/>
                </a:solidFill>
                <a:latin typeface="Raleway" pitchFamily="2" charset="-52"/>
              </a:rPr>
              <a:t>Студенты</a:t>
            </a:r>
          </a:p>
        </p:txBody>
      </p:sp>
    </p:spTree>
    <p:extLst>
      <p:ext uri="{BB962C8B-B14F-4D97-AF65-F5344CB8AC3E}">
        <p14:creationId xmlns:p14="http://schemas.microsoft.com/office/powerpoint/2010/main" val="2292861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7FA4C0-DC03-1772-EE7E-582488C15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 descr="Изображение выглядит как снимок экрана, текст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2EDE853C-1CED-0CF6-AB19-84F1C1C996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331DE74-0F1A-E9C0-DF1C-C3C0F2BFA520}"/>
              </a:ext>
            </a:extLst>
          </p:cNvPr>
          <p:cNvSpPr txBox="1"/>
          <p:nvPr/>
        </p:nvSpPr>
        <p:spPr>
          <a:xfrm>
            <a:off x="46405" y="6325712"/>
            <a:ext cx="539434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>
                <a:solidFill>
                  <a:schemeClr val="bg1"/>
                </a:solidFill>
                <a:latin typeface="Raleway" pitchFamily="2" charset="-52"/>
              </a:rPr>
              <a:t>№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975273-DFC6-D7DA-640A-66F631043418}"/>
              </a:ext>
            </a:extLst>
          </p:cNvPr>
          <p:cNvSpPr txBox="1"/>
          <p:nvPr/>
        </p:nvSpPr>
        <p:spPr>
          <a:xfrm>
            <a:off x="182588" y="57824"/>
            <a:ext cx="77268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>
                <a:solidFill>
                  <a:srgbClr val="A91EFF"/>
                </a:solidFill>
                <a:latin typeface="Raleway" pitchFamily="2" charset="-52"/>
              </a:rPr>
              <a:t>ПЛАН ДАЛЬНЕЙШЕЙ РЕАЛИЗАЦИИ ПРОЕКТА</a:t>
            </a:r>
            <a:endParaRPr lang="en-US" sz="2500" b="1" dirty="0">
              <a:solidFill>
                <a:srgbClr val="A91EFF"/>
              </a:solidFill>
              <a:latin typeface="Raleway" pitchFamily="2" charset="-52"/>
            </a:endParaRPr>
          </a:p>
          <a:p>
            <a:r>
              <a:rPr lang="en-US" sz="2500" b="1" dirty="0">
                <a:solidFill>
                  <a:srgbClr val="A91EFF"/>
                </a:solidFill>
                <a:latin typeface="Raleway" pitchFamily="2" charset="-52"/>
              </a:rPr>
              <a:t>(</a:t>
            </a:r>
            <a:r>
              <a:rPr lang="ru-RU" sz="2500" b="1" dirty="0">
                <a:solidFill>
                  <a:srgbClr val="A91EFF"/>
                </a:solidFill>
                <a:latin typeface="Raleway" pitchFamily="2" charset="-52"/>
              </a:rPr>
              <a:t>ОРГПРОЕКТ</a:t>
            </a:r>
            <a:r>
              <a:rPr lang="en-US" sz="2500" b="1" dirty="0">
                <a:solidFill>
                  <a:srgbClr val="A91EFF"/>
                </a:solidFill>
                <a:latin typeface="Raleway" pitchFamily="2" charset="-52"/>
              </a:rPr>
              <a:t>)</a:t>
            </a:r>
            <a:endParaRPr lang="ru-RU" sz="2500" b="1" dirty="0">
              <a:solidFill>
                <a:srgbClr val="A91EFF"/>
              </a:solidFill>
              <a:latin typeface="Raleway" pitchFamily="2" charset="-5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256A64-103A-9E7E-4874-02E7F9A09A60}"/>
              </a:ext>
            </a:extLst>
          </p:cNvPr>
          <p:cNvSpPr txBox="1"/>
          <p:nvPr/>
        </p:nvSpPr>
        <p:spPr>
          <a:xfrm>
            <a:off x="670213" y="2185066"/>
            <a:ext cx="10851573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200" b="0">
                <a:solidFill>
                  <a:srgbClr val="A91EFF"/>
                </a:solidFill>
                <a:latin typeface="Raleway" pitchFamily="2" charset="-52"/>
              </a:defRPr>
            </a:lvl1pPr>
          </a:lstStyle>
          <a:p>
            <a:pPr marL="457200" indent="-457200">
              <a:buAutoNum type="arabicPeriod"/>
            </a:pPr>
            <a:r>
              <a:rPr lang="ru-RU" dirty="0"/>
              <a:t>Продукт находиться на стадии самой идеи его создания.</a:t>
            </a:r>
          </a:p>
          <a:p>
            <a:pPr marL="457200" indent="-457200">
              <a:buAutoNum type="arabicPeriod"/>
            </a:pPr>
            <a:endParaRPr lang="ru-RU" dirty="0"/>
          </a:p>
          <a:p>
            <a:r>
              <a:rPr lang="ru-RU" dirty="0"/>
              <a:t>2. Совершенствование программы и продвижение её в массы.</a:t>
            </a:r>
          </a:p>
          <a:p>
            <a:r>
              <a:rPr lang="ru-RU" dirty="0"/>
              <a:t>  </a:t>
            </a:r>
          </a:p>
          <a:p>
            <a:r>
              <a:rPr lang="ru-RU" dirty="0"/>
              <a:t>3. Продукт будет реализован на собственные средства. 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4.Программист для создания программы, дизайнер для оформления программы.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6" name="Номер слайда 3">
            <a:extLst>
              <a:ext uri="{FF2B5EF4-FFF2-40B4-BE49-F238E27FC236}">
                <a16:creationId xmlns:a16="http://schemas.microsoft.com/office/drawing/2014/main" id="{B12DDF57-03ED-8BE2-286F-7D6643C05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4007" y="6365546"/>
            <a:ext cx="671120" cy="365125"/>
          </a:xfrm>
        </p:spPr>
        <p:txBody>
          <a:bodyPr/>
          <a:lstStyle/>
          <a:p>
            <a:fld id="{36E61BD5-BE4E-4D37-B49A-C1841E1920B0}" type="slidenum">
              <a:rPr lang="ru-RU" sz="3200" smtClean="0"/>
              <a:t>6</a:t>
            </a:fld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41880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541FE8-7FCA-70AD-D1FB-DD53E61E6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 descr="Изображение выглядит как снимок экрана, текст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AAB51F6B-3821-255E-200A-CB010BD638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A08FFA6-7742-27A3-BF01-3FB6CD0E6592}"/>
              </a:ext>
            </a:extLst>
          </p:cNvPr>
          <p:cNvSpPr txBox="1"/>
          <p:nvPr/>
        </p:nvSpPr>
        <p:spPr>
          <a:xfrm>
            <a:off x="46405" y="6325712"/>
            <a:ext cx="539434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>
                <a:solidFill>
                  <a:schemeClr val="bg1"/>
                </a:solidFill>
                <a:latin typeface="Raleway" pitchFamily="2" charset="-52"/>
              </a:rPr>
              <a:t>№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503E92-2800-7245-1012-34EEA505A475}"/>
              </a:ext>
            </a:extLst>
          </p:cNvPr>
          <p:cNvSpPr txBox="1"/>
          <p:nvPr/>
        </p:nvSpPr>
        <p:spPr>
          <a:xfrm>
            <a:off x="183411" y="261779"/>
            <a:ext cx="539434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>
                <a:solidFill>
                  <a:srgbClr val="A91EFF"/>
                </a:solidFill>
                <a:latin typeface="Raleway" pitchFamily="2" charset="-52"/>
              </a:rPr>
              <a:t>КОМАНДА ПРОЕКТА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3FE2B7-3780-BA58-3071-1C0424426F9A}"/>
              </a:ext>
            </a:extLst>
          </p:cNvPr>
          <p:cNvSpPr txBox="1"/>
          <p:nvPr/>
        </p:nvSpPr>
        <p:spPr>
          <a:xfrm>
            <a:off x="3421380" y="1201570"/>
            <a:ext cx="6126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A91EFF"/>
                </a:solidFill>
                <a:latin typeface="Raleway" pitchFamily="2" charset="-52"/>
              </a:rPr>
              <a:t>Пункт 7 паспорта стартап-проекта</a:t>
            </a:r>
          </a:p>
        </p:txBody>
      </p:sp>
      <p:sp>
        <p:nvSpPr>
          <p:cNvPr id="9" name="Номер слайда 3">
            <a:extLst>
              <a:ext uri="{FF2B5EF4-FFF2-40B4-BE49-F238E27FC236}">
                <a16:creationId xmlns:a16="http://schemas.microsoft.com/office/drawing/2014/main" id="{79C6395E-A8C8-2C56-564C-1CC613390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4007" y="6365546"/>
            <a:ext cx="671120" cy="365125"/>
          </a:xfrm>
        </p:spPr>
        <p:txBody>
          <a:bodyPr/>
          <a:lstStyle/>
          <a:p>
            <a:fld id="{36E61BD5-BE4E-4D37-B49A-C1841E1920B0}" type="slidenum">
              <a:rPr lang="ru-RU" sz="3200" smtClean="0"/>
              <a:t>7</a:t>
            </a:fld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030899"/>
              </p:ext>
            </p:extLst>
          </p:nvPr>
        </p:nvGraphicFramePr>
        <p:xfrm>
          <a:off x="319178" y="1690691"/>
          <a:ext cx="11550770" cy="5998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0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0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0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0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01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501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422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Unit ID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Leader-id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ФИО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Роль в проекте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Телефон, почта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Должность (при наличии)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Опыт и квалификация, краткое описание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7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Журавлёв И.А.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Организатор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+79029026819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Студент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 курс</a:t>
                      </a:r>
                      <a:r>
                        <a:rPr lang="ru-RU" baseline="0" dirty="0"/>
                        <a:t> </a:t>
                      </a:r>
                      <a:r>
                        <a:rPr lang="ru-RU" baseline="0" dirty="0" err="1"/>
                        <a:t>юрид</a:t>
                      </a:r>
                      <a:r>
                        <a:rPr lang="ru-RU" baseline="0" dirty="0"/>
                        <a:t>. факультета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7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Глухов А.В.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Участник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+7950</a:t>
                      </a:r>
                      <a:r>
                        <a:rPr lang="ru-RU" baseline="0" dirty="0"/>
                        <a:t>9085940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Студент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 курс </a:t>
                      </a:r>
                      <a:r>
                        <a:rPr lang="ru-RU" dirty="0" err="1"/>
                        <a:t>юрид</a:t>
                      </a:r>
                      <a:r>
                        <a:rPr lang="ru-RU" dirty="0"/>
                        <a:t>.</a:t>
                      </a:r>
                      <a:r>
                        <a:rPr lang="ru-RU" baseline="0" dirty="0"/>
                        <a:t> факультета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7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Бережной</a:t>
                      </a:r>
                      <a:r>
                        <a:rPr lang="ru-RU" baseline="0" dirty="0"/>
                        <a:t> А.С.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Участник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+79509164704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Студент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3 курс </a:t>
                      </a:r>
                      <a:r>
                        <a:rPr lang="ru-RU" dirty="0" err="1"/>
                        <a:t>юрид</a:t>
                      </a:r>
                      <a:r>
                        <a:rPr lang="ru-RU" dirty="0"/>
                        <a:t>.</a:t>
                      </a:r>
                      <a:r>
                        <a:rPr lang="ru-RU" baseline="0" dirty="0"/>
                        <a:t> факультета</a:t>
                      </a:r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7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Одинцов Н.О.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Участник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+79100763757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Студент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3 курс </a:t>
                      </a:r>
                      <a:r>
                        <a:rPr lang="ru-RU" dirty="0" err="1"/>
                        <a:t>юрид</a:t>
                      </a:r>
                      <a:r>
                        <a:rPr lang="ru-RU" dirty="0"/>
                        <a:t>.</a:t>
                      </a:r>
                      <a:r>
                        <a:rPr lang="ru-RU" baseline="0" dirty="0"/>
                        <a:t> факультета</a:t>
                      </a:r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07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07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07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898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733D2F-9E55-C17D-1048-0D9B560E1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6127" y="1269649"/>
            <a:ext cx="9144000" cy="23876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1EBF02F-9C24-08EB-BC6B-22BB30D943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Изображение выглядит как текст, снимок экрана, графический дизайн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D48D6F1B-8D9F-1D00-9C73-56E02B57A9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F550304-E67C-4185-9471-D140D76DAB50}"/>
              </a:ext>
            </a:extLst>
          </p:cNvPr>
          <p:cNvSpPr txBox="1"/>
          <p:nvPr/>
        </p:nvSpPr>
        <p:spPr>
          <a:xfrm>
            <a:off x="6947961" y="4732321"/>
            <a:ext cx="367240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Почта</a:t>
            </a:r>
            <a:endParaRPr lang="ru-RU" sz="16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Телефон </a:t>
            </a:r>
            <a:r>
              <a:rPr lang="ru-RU" sz="1600" dirty="0"/>
              <a:t>+</a:t>
            </a:r>
            <a:r>
              <a:rPr lang="ru-RU" sz="1600" b="1" dirty="0"/>
              <a:t>79029026819</a:t>
            </a:r>
          </a:p>
          <a:p>
            <a:endParaRPr lang="ru-RU" sz="16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D9F699DB-B36F-417E-9199-D7A2B4550929}"/>
              </a:ext>
            </a:extLst>
          </p:cNvPr>
          <p:cNvSpPr/>
          <p:nvPr/>
        </p:nvSpPr>
        <p:spPr>
          <a:xfrm>
            <a:off x="106855" y="2825938"/>
            <a:ext cx="2536400" cy="1040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Спасибо 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за внимание!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7F70F2A8-D3BE-4396-AC73-31FD8010722B}"/>
              </a:ext>
            </a:extLst>
          </p:cNvPr>
          <p:cNvSpPr/>
          <p:nvPr/>
        </p:nvSpPr>
        <p:spPr>
          <a:xfrm>
            <a:off x="8492131" y="144905"/>
            <a:ext cx="3672408" cy="985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F57F1F3C-92FC-43FB-A828-4F1C7331A023}"/>
              </a:ext>
            </a:extLst>
          </p:cNvPr>
          <p:cNvSpPr/>
          <p:nvPr/>
        </p:nvSpPr>
        <p:spPr>
          <a:xfrm>
            <a:off x="8420123" y="407673"/>
            <a:ext cx="728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ФИО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62336685-7CAE-4770-BB1D-C6D18C76C193}"/>
              </a:ext>
            </a:extLst>
          </p:cNvPr>
          <p:cNvSpPr/>
          <p:nvPr/>
        </p:nvSpPr>
        <p:spPr>
          <a:xfrm>
            <a:off x="7988075" y="1130283"/>
            <a:ext cx="3384375" cy="30218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C6FCB9-DB47-495A-A626-1478E3A22AE4}"/>
              </a:ext>
            </a:extLst>
          </p:cNvPr>
          <p:cNvSpPr txBox="1"/>
          <p:nvPr/>
        </p:nvSpPr>
        <p:spPr>
          <a:xfrm>
            <a:off x="9150593" y="2240579"/>
            <a:ext cx="123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Фото</a:t>
            </a:r>
          </a:p>
        </p:txBody>
      </p:sp>
    </p:spTree>
    <p:extLst>
      <p:ext uri="{BB962C8B-B14F-4D97-AF65-F5344CB8AC3E}">
        <p14:creationId xmlns:p14="http://schemas.microsoft.com/office/powerpoint/2010/main" val="24875449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331</Words>
  <Application>Microsoft Macintosh PowerPoint</Application>
  <PresentationFormat>Широкоэкранный</PresentationFormat>
  <Paragraphs>83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Raleway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Косыгина</dc:creator>
  <cp:lastModifiedBy>Постоленко Ирина Геннадьевна</cp:lastModifiedBy>
  <cp:revision>27</cp:revision>
  <dcterms:created xsi:type="dcterms:W3CDTF">2023-07-18T12:30:34Z</dcterms:created>
  <dcterms:modified xsi:type="dcterms:W3CDTF">2023-12-15T15:29:40Z</dcterms:modified>
</cp:coreProperties>
</file>