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6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156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0" autoAdjust="0"/>
    <p:restoredTop sz="95190" autoAdjust="0"/>
  </p:normalViewPr>
  <p:slideViewPr>
    <p:cSldViewPr snapToGrid="0">
      <p:cViewPr varScale="1">
        <p:scale>
          <a:sx n="47" d="100"/>
          <a:sy n="47" d="100"/>
        </p:scale>
        <p:origin x="1138" y="29"/>
      </p:cViewPr>
      <p:guideLst>
        <p:guide orient="horz" pos="6156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Fire Catchers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824088" cy="860553"/>
          </a:xfrm>
        </p:spPr>
        <p:txBody>
          <a:bodyPr/>
          <a:lstStyle/>
          <a:p>
            <a:r>
              <a:rPr lang="ru-RU" dirty="0"/>
              <a:t>Система для предотвращения пожаров в помещениях</a:t>
            </a:r>
            <a:r>
              <a:rPr lang="ru-RU"/>
              <a:t>, устанавливаемая </a:t>
            </a:r>
            <a:r>
              <a:rPr lang="ru-RU" dirty="0"/>
              <a:t>на стадии строительства объектов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9876" y="10448055"/>
            <a:ext cx="3678238" cy="53181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 txBox="1">
            <a:spLocks/>
          </p:cNvSpPr>
          <p:nvPr/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20D7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Идея и концепция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0D7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                    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928) 711-87-77</a:t>
            </a:r>
            <a:endParaRPr lang="en-US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ayakhut@mail.ru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426464"/>
            <a:ext cx="18314924" cy="9373861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2800" dirty="0"/>
              <a:t>На территории России находятся различные предприятия</a:t>
            </a:r>
            <a:r>
              <a:rPr lang="en-US" sz="2800" dirty="0"/>
              <a:t>,</a:t>
            </a:r>
            <a:r>
              <a:rPr lang="ru-RU" sz="2800" dirty="0"/>
              <a:t> являющиеся источниками возникновения ЧС и техногенных катастроф</a:t>
            </a:r>
            <a:r>
              <a:rPr lang="en-US" sz="2800" dirty="0"/>
              <a:t>,</a:t>
            </a:r>
            <a:r>
              <a:rPr lang="ru-RU" sz="2800" dirty="0"/>
              <a:t> вызванных пожарами. В связи с этим актуальным является проблема установки систем противопожарной безопасности в зданиях и учреждениях различной направленности.</a:t>
            </a:r>
          </a:p>
          <a:p>
            <a:pPr algn="just">
              <a:lnSpc>
                <a:spcPct val="150000"/>
              </a:lnSpc>
            </a:pPr>
            <a:r>
              <a:rPr lang="ru-RU" sz="2800" dirty="0"/>
              <a:t>Средства пожаротушения предназначены для того</a:t>
            </a:r>
            <a:r>
              <a:rPr lang="en-US" sz="2800" dirty="0"/>
              <a:t>,</a:t>
            </a:r>
            <a:r>
              <a:rPr lang="ru-RU" sz="2800" dirty="0"/>
              <a:t> чтобы изначально предотвратить развитие пожара</a:t>
            </a:r>
            <a:r>
              <a:rPr lang="en-US" sz="2800" dirty="0"/>
              <a:t>,</a:t>
            </a:r>
            <a:r>
              <a:rPr lang="ru-RU" sz="2800" dirty="0"/>
              <a:t> защитить от огня материальные ценности и самое главное жизни людей. Грамотно организованная пожарная защита должна предусматриваться еще на стадии проектирования и строительства любого объекта. Ее стоимость составляет 5-15% от общей сметной стоимости объекта</a:t>
            </a:r>
            <a:r>
              <a:rPr lang="en-US" sz="2800" dirty="0"/>
              <a:t>,</a:t>
            </a:r>
            <a:r>
              <a:rPr lang="ru-RU" sz="2800" dirty="0"/>
              <a:t> однако в случае возникновения пожара она способна обеспечить практически 100% защиту от распространения пожара. Организация пожарной защиты любого объекта-это комплекс мероприятий</a:t>
            </a:r>
            <a:r>
              <a:rPr lang="en-US" sz="2800" dirty="0"/>
              <a:t>,</a:t>
            </a:r>
            <a:r>
              <a:rPr lang="ru-RU" sz="2800" dirty="0"/>
              <a:t> направленных на подбор</a:t>
            </a:r>
            <a:r>
              <a:rPr lang="en-US" sz="2800" dirty="0"/>
              <a:t>,</a:t>
            </a:r>
            <a:r>
              <a:rPr lang="ru-RU" sz="2800" dirty="0"/>
              <a:t> правильный монтаж и эксплуатацию оборудования способного создать надежную защиту в случае возникновения пожара.</a:t>
            </a:r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  <a:p>
            <a:pPr>
              <a:lnSpc>
                <a:spcPct val="100000"/>
              </a:lnSpc>
            </a:pPr>
            <a:endParaRPr lang="ru-RU" sz="2400" dirty="0"/>
          </a:p>
        </p:txBody>
      </p:sp>
      <p:sp>
        <p:nvSpPr>
          <p:cNvPr id="8" name="Текст 19">
            <a:extLst>
              <a:ext uri="{FF2B5EF4-FFF2-40B4-BE49-F238E27FC236}">
                <a16:creationId xmlns:a16="http://schemas.microsoft.com/office/drawing/2014/main" id="{9E80B843-76BD-4596-9C0F-16ECCFA8F5F3}"/>
              </a:ext>
            </a:extLst>
          </p:cNvPr>
          <p:cNvSpPr txBox="1">
            <a:spLocks/>
          </p:cNvSpPr>
          <p:nvPr/>
        </p:nvSpPr>
        <p:spPr>
          <a:xfrm>
            <a:off x="766572" y="6948644"/>
            <a:ext cx="18843840" cy="2895357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</a:pPr>
            <a:endParaRPr lang="ru-RU" sz="2400" dirty="0"/>
          </a:p>
          <a:p>
            <a:pPr>
              <a:lnSpc>
                <a:spcPct val="100000"/>
              </a:lnSpc>
              <a:buClrTx/>
            </a:pPr>
            <a:endParaRPr lang="ru-RU" sz="2400" dirty="0"/>
          </a:p>
          <a:p>
            <a:pPr>
              <a:lnSpc>
                <a:spcPct val="100000"/>
              </a:lnSpc>
              <a:buClrTx/>
            </a:pPr>
            <a:endParaRPr lang="ru-RU" sz="2400" dirty="0"/>
          </a:p>
          <a:p>
            <a:pPr>
              <a:lnSpc>
                <a:spcPct val="100000"/>
              </a:lnSpc>
              <a:buClrTx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7114295" y="7218946"/>
            <a:ext cx="2943348" cy="35463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200" b="1" dirty="0"/>
              <a:t> 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35805" y="1813822"/>
            <a:ext cx="8793162" cy="755491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2800" dirty="0"/>
              <a:t>Основной недостаток всех существующих систем пожаротушения заключается в том</a:t>
            </a:r>
            <a:r>
              <a:rPr lang="en-US" sz="2800" dirty="0"/>
              <a:t>,</a:t>
            </a:r>
            <a:r>
              <a:rPr lang="ru-RU" sz="2800" dirty="0"/>
              <a:t> что при возникновении стойкого возгорания система не справляется с ее ликвидацией</a:t>
            </a:r>
            <a:r>
              <a:rPr lang="en-US" sz="2800" dirty="0"/>
              <a:t>,</a:t>
            </a:r>
            <a:r>
              <a:rPr lang="ru-RU" sz="2800" dirty="0"/>
              <a:t> и огонь распространяется на соседние здания и помещения.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964CBA-BFE6-4209-AE83-9A09924CD9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9" y="1813822"/>
            <a:ext cx="8361706" cy="60949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/>
              <a:t>Мы предлагаем систему</a:t>
            </a:r>
            <a:r>
              <a:rPr lang="en-US" dirty="0"/>
              <a:t>,</a:t>
            </a:r>
            <a:r>
              <a:rPr lang="ru-RU" dirty="0"/>
              <a:t> позволяющую локализировать место возгорания и предотвратить распространение пожара на соседние здания</a:t>
            </a:r>
            <a:r>
              <a:rPr lang="en-US" dirty="0"/>
              <a:t>, </a:t>
            </a:r>
            <a:r>
              <a:rPr lang="ru-RU" dirty="0"/>
              <a:t>так как основная проблема-это стремительное- распространение огня в производственных и непроизводственных помещениях</a:t>
            </a:r>
            <a:r>
              <a:rPr lang="en-US" dirty="0"/>
              <a:t>,</a:t>
            </a:r>
            <a:r>
              <a:rPr lang="ru-RU" dirty="0"/>
              <a:t> в зависимости от занимаемой ими площади и характера хранимых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7915" y="1634294"/>
            <a:ext cx="17629895" cy="6027748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dirty="0"/>
              <a:t>Создание системы безопасности пожаротушения и установка ее на стадии строительства объектов. Данная система предусматривает изоляцию помещения</a:t>
            </a:r>
            <a:r>
              <a:rPr lang="en-US" dirty="0"/>
              <a:t>,</a:t>
            </a:r>
            <a:r>
              <a:rPr lang="ru-RU" dirty="0"/>
              <a:t> где произошло возгорание. Она состоит из ставен, изготовленных из стали марки   и толщиной от 4 до 10 см.</a:t>
            </a:r>
            <a:r>
              <a:rPr lang="en-US" dirty="0"/>
              <a:t> </a:t>
            </a:r>
            <a:r>
              <a:rPr lang="ru-RU" dirty="0"/>
              <a:t>Толщины ставен выбирается в зависимости от размера и назначения помещения. Они устанавливаются при строительстве зданий в специальные вырезы дверных проемов и окон</a:t>
            </a:r>
            <a:r>
              <a:rPr lang="en-US" dirty="0"/>
              <a:t>,</a:t>
            </a:r>
            <a:r>
              <a:rPr lang="ru-RU" dirty="0"/>
              <a:t> что будет удобно и практично с архитектурной точки зрения. Система работает полуавтоматически</a:t>
            </a:r>
            <a:r>
              <a:rPr lang="en-US" dirty="0"/>
              <a:t>,</a:t>
            </a:r>
            <a:r>
              <a:rPr lang="ru-RU" dirty="0"/>
              <a:t> пульт управления которого можно расположить на пожарном стенде</a:t>
            </a:r>
            <a:r>
              <a:rPr lang="en-US" dirty="0"/>
              <a:t>,</a:t>
            </a:r>
            <a:r>
              <a:rPr lang="ru-RU" dirty="0"/>
              <a:t> который имеется в любом здании.</a:t>
            </a:r>
            <a:endParaRPr lang="ru-RU" sz="2800" dirty="0"/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ru-RU" dirty="0"/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14" y="740310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915" y="6207672"/>
            <a:ext cx="17629895" cy="159625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2800" dirty="0"/>
              <a:t>Данная система может обеспечить защиту от огня на протяжении 45-60 минут</a:t>
            </a:r>
            <a:r>
              <a:rPr lang="en-US" sz="2800" dirty="0"/>
              <a:t>,</a:t>
            </a:r>
            <a:r>
              <a:rPr lang="ru-RU" sz="2800" dirty="0"/>
              <a:t> чего будет достаточно для приезда эвакуационных служб.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642375"/>
            <a:ext cx="9741217" cy="911089"/>
          </a:xfrm>
        </p:spPr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835804" y="2510600"/>
            <a:ext cx="18432491" cy="2036000"/>
          </a:xfrm>
        </p:spPr>
        <p:txBody>
          <a:bodyPr/>
          <a:lstStyle/>
          <a:p>
            <a:r>
              <a:rPr lang="ru-RU" sz="2800" dirty="0"/>
              <a:t> Мы готовы предложить нашу продукцию крупным строительным компаниям, которые занимаются строительством торговых центров, производственных предприятий и т.п. Для данных объектов особенно актуальна проблема локализации пожаров, так как это позволит сохранить жизнь и имущество.</a:t>
            </a:r>
          </a:p>
          <a:p>
            <a:r>
              <a:rPr lang="ru-RU" sz="2800" dirty="0"/>
              <a:t>Аналогов нашей продукции на отечественном рынке нет, поэтому мы готовы занять данную нишу.</a:t>
            </a: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988" y="870975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Канва </a:t>
            </a:r>
            <a:r>
              <a:rPr lang="ru-RU" b="1" dirty="0" err="1"/>
              <a:t>бизнес-модели</a:t>
            </a:r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7257936B-3830-47E3-889D-FA1254466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87387"/>
              </p:ext>
            </p:extLst>
          </p:nvPr>
        </p:nvGraphicFramePr>
        <p:xfrm>
          <a:off x="894587" y="1785358"/>
          <a:ext cx="18314925" cy="7744984"/>
        </p:xfrm>
        <a:graphic>
          <a:graphicData uri="http://schemas.openxmlformats.org/drawingml/2006/table">
            <a:tbl>
              <a:tblPr firstRow="1" firstCol="1" bandRow="1">
                <a:tableStyleId>{A88DF0FD-1832-459D-A4AA-4501EE5D750F}</a:tableStyleId>
              </a:tblPr>
              <a:tblGrid>
                <a:gridCol w="3662985">
                  <a:extLst>
                    <a:ext uri="{9D8B030D-6E8A-4147-A177-3AD203B41FA5}">
                      <a16:colId xmlns:a16="http://schemas.microsoft.com/office/drawing/2014/main" val="3795862329"/>
                    </a:ext>
                  </a:extLst>
                </a:gridCol>
                <a:gridCol w="3662985">
                  <a:extLst>
                    <a:ext uri="{9D8B030D-6E8A-4147-A177-3AD203B41FA5}">
                      <a16:colId xmlns:a16="http://schemas.microsoft.com/office/drawing/2014/main" val="279531438"/>
                    </a:ext>
                  </a:extLst>
                </a:gridCol>
                <a:gridCol w="3662985">
                  <a:extLst>
                    <a:ext uri="{9D8B030D-6E8A-4147-A177-3AD203B41FA5}">
                      <a16:colId xmlns:a16="http://schemas.microsoft.com/office/drawing/2014/main" val="1317798629"/>
                    </a:ext>
                  </a:extLst>
                </a:gridCol>
                <a:gridCol w="3662985">
                  <a:extLst>
                    <a:ext uri="{9D8B030D-6E8A-4147-A177-3AD203B41FA5}">
                      <a16:colId xmlns:a16="http://schemas.microsoft.com/office/drawing/2014/main" val="2517167546"/>
                    </a:ext>
                  </a:extLst>
                </a:gridCol>
                <a:gridCol w="3662985">
                  <a:extLst>
                    <a:ext uri="{9D8B030D-6E8A-4147-A177-3AD203B41FA5}">
                      <a16:colId xmlns:a16="http://schemas.microsoft.com/office/drawing/2014/main" val="2479246060"/>
                    </a:ext>
                  </a:extLst>
                </a:gridCol>
              </a:tblGrid>
              <a:tr h="342013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8. </a:t>
                      </a:r>
                      <a:r>
                        <a:rPr lang="ru-RU" sz="2200" b="1" dirty="0">
                          <a:effectLst/>
                        </a:rPr>
                        <a:t>Ключевые партнеры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- </a:t>
                      </a:r>
                      <a:r>
                        <a:rPr lang="ru-RU" sz="2200" i="1" dirty="0">
                          <a:effectLst/>
                        </a:rPr>
                        <a:t>Вероятные</a:t>
                      </a:r>
                      <a:r>
                        <a:rPr lang="ru-RU" sz="2200" i="1" baseline="0" dirty="0">
                          <a:effectLst/>
                        </a:rPr>
                        <a:t> поставщики</a:t>
                      </a:r>
                      <a:r>
                        <a:rPr lang="en-US" sz="2200" i="1" baseline="0" dirty="0">
                          <a:effectLst/>
                        </a:rPr>
                        <a:t>:</a:t>
                      </a:r>
                      <a:endParaRPr lang="ru-RU" sz="2200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Китай</a:t>
                      </a:r>
                      <a:r>
                        <a:rPr lang="en-US" sz="2200" i="1" dirty="0">
                          <a:effectLst/>
                        </a:rPr>
                        <a:t>,</a:t>
                      </a:r>
                      <a:r>
                        <a:rPr lang="en-US" sz="2200" i="1" baseline="0" dirty="0">
                          <a:effectLst/>
                        </a:rPr>
                        <a:t> </a:t>
                      </a:r>
                      <a:r>
                        <a:rPr lang="ru-RU" sz="2200" i="1" dirty="0">
                          <a:effectLst/>
                        </a:rPr>
                        <a:t>Беларусь</a:t>
                      </a:r>
                      <a:r>
                        <a:rPr lang="en-US" sz="2200" i="1" dirty="0">
                          <a:effectLst/>
                        </a:rPr>
                        <a:t>,</a:t>
                      </a:r>
                      <a:r>
                        <a:rPr lang="en-US" sz="2200" i="1" baseline="0" dirty="0">
                          <a:effectLst/>
                        </a:rPr>
                        <a:t> </a:t>
                      </a:r>
                      <a:r>
                        <a:rPr lang="ru-RU" sz="2200" i="1" dirty="0">
                          <a:effectLst/>
                        </a:rPr>
                        <a:t>Россия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- Ключевые</a:t>
                      </a:r>
                      <a:r>
                        <a:rPr lang="ru-RU" sz="2200" i="1" baseline="0" dirty="0">
                          <a:effectLst/>
                        </a:rPr>
                        <a:t> ресурсы</a:t>
                      </a:r>
                      <a:r>
                        <a:rPr lang="en-US" sz="2200" i="1" baseline="0" dirty="0">
                          <a:effectLst/>
                        </a:rPr>
                        <a:t>: c</a:t>
                      </a:r>
                      <a:r>
                        <a:rPr lang="ru-RU" sz="2200" i="1" dirty="0">
                          <a:effectLst/>
                        </a:rPr>
                        <a:t>таль</a:t>
                      </a:r>
                      <a:r>
                        <a:rPr lang="en-US" sz="2200" i="1" dirty="0">
                          <a:effectLst/>
                        </a:rPr>
                        <a:t>,</a:t>
                      </a:r>
                      <a:r>
                        <a:rPr lang="ru-RU" sz="2200" i="1" dirty="0">
                          <a:effectLst/>
                        </a:rPr>
                        <a:t> никель,</a:t>
                      </a:r>
                      <a:r>
                        <a:rPr lang="ru-RU" sz="2200" i="1" baseline="0" dirty="0">
                          <a:effectLst/>
                        </a:rPr>
                        <a:t> а</a:t>
                      </a:r>
                      <a:r>
                        <a:rPr lang="ru-RU" sz="2200" i="1" dirty="0">
                          <a:effectLst/>
                        </a:rPr>
                        <a:t>люминий</a:t>
                      </a:r>
                      <a:r>
                        <a:rPr lang="en-US" sz="2200" i="1" dirty="0">
                          <a:effectLst/>
                        </a:rPr>
                        <a:t>,</a:t>
                      </a:r>
                      <a:r>
                        <a:rPr lang="en-US" sz="2200" i="1" baseline="0" dirty="0">
                          <a:effectLst/>
                        </a:rPr>
                        <a:t> </a:t>
                      </a:r>
                      <a:r>
                        <a:rPr lang="ru-RU" sz="2200" i="1" baseline="0" dirty="0">
                          <a:effectLst/>
                        </a:rPr>
                        <a:t>м</a:t>
                      </a:r>
                      <a:r>
                        <a:rPr lang="ru-RU" sz="2200" i="1" dirty="0">
                          <a:effectLst/>
                        </a:rPr>
                        <a:t>еханизмы доводчиков 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1" marR="519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7</a:t>
                      </a:r>
                      <a:r>
                        <a:rPr lang="ru-RU" sz="2200" b="1" i="1" dirty="0">
                          <a:effectLst/>
                        </a:rPr>
                        <a:t>. Ключевые действия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200" i="1" dirty="0">
                          <a:effectLst/>
                        </a:rPr>
                        <a:t>- Провести набор специалистов для расширения возможностей нашей команды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200" i="1" dirty="0">
                          <a:effectLst/>
                        </a:rPr>
                        <a:t>--Производство качественного</a:t>
                      </a:r>
                      <a:r>
                        <a:rPr lang="ru-RU" sz="2200" i="1" baseline="0" dirty="0">
                          <a:effectLst/>
                        </a:rPr>
                        <a:t> продукта</a:t>
                      </a:r>
                      <a:endParaRPr lang="ru-RU" sz="2200" i="1" dirty="0">
                        <a:effectLst/>
                      </a:endParaRPr>
                    </a:p>
                  </a:txBody>
                  <a:tcPr marL="51911" marR="5191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2. </a:t>
                      </a:r>
                      <a:r>
                        <a:rPr lang="ru-RU" sz="2200" b="1" i="1" dirty="0">
                          <a:effectLst/>
                        </a:rPr>
                        <a:t>Ключевые ценности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 -</a:t>
                      </a:r>
                      <a:r>
                        <a:rPr lang="ru-RU" sz="2200" i="1" baseline="0" dirty="0">
                          <a:effectLst/>
                        </a:rPr>
                        <a:t> </a:t>
                      </a:r>
                      <a:r>
                        <a:rPr lang="ru-RU" sz="2200" i="1" dirty="0">
                          <a:effectLst/>
                        </a:rPr>
                        <a:t>Борьба с пожарами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-Мы</a:t>
                      </a:r>
                      <a:r>
                        <a:rPr lang="ru-RU" sz="2200" i="1" baseline="0" dirty="0">
                          <a:effectLst/>
                        </a:rPr>
                        <a:t> предлагаем </a:t>
                      </a:r>
                      <a:r>
                        <a:rPr lang="ru-RU" sz="2200" i="1" dirty="0">
                          <a:effectLst/>
                        </a:rPr>
                        <a:t>услуги улучшения системы пожаротушения </a:t>
                      </a:r>
                      <a:r>
                        <a:rPr lang="ru-RU" sz="2200" i="1" baseline="0" dirty="0">
                          <a:effectLst/>
                        </a:rPr>
                        <a:t> для локализации пожаров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1" marR="5191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4. </a:t>
                      </a:r>
                      <a:r>
                        <a:rPr lang="ru-RU" sz="2200" b="1" dirty="0">
                          <a:effectLst/>
                        </a:rPr>
                        <a:t>Взаимоотношения с клиентами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200" i="1" dirty="0">
                          <a:effectLst/>
                        </a:rPr>
                        <a:t>Налаживание отношений со строительными компаниями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200" i="1" dirty="0">
                          <a:effectLst/>
                        </a:rPr>
                        <a:t>С МЧС и Министерством строительства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200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</a:endParaRPr>
                    </a:p>
                  </a:txBody>
                  <a:tcPr marL="51911" marR="5191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1.Сегменты потребителей </a:t>
                      </a:r>
                    </a:p>
                    <a:p>
                      <a:pPr marL="179388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-</a:t>
                      </a:r>
                      <a:r>
                        <a:rPr lang="ru-RU" sz="2200" i="1" dirty="0">
                          <a:effectLst/>
                          <a:latin typeface="+mj-lt"/>
                        </a:rPr>
                        <a:t>Строительные компании</a:t>
                      </a:r>
                    </a:p>
                    <a:p>
                      <a:pPr marL="179388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-МЧС</a:t>
                      </a:r>
                    </a:p>
                    <a:p>
                      <a:pPr marL="179388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-Министерство строительства</a:t>
                      </a:r>
                    </a:p>
                    <a:p>
                      <a:pPr marL="179388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-индивидуальные предприниматели</a:t>
                      </a:r>
                    </a:p>
                  </a:txBody>
                  <a:tcPr marL="51911" marR="51911" marT="0" marB="0"/>
                </a:tc>
                <a:extLst>
                  <a:ext uri="{0D108BD9-81ED-4DB2-BD59-A6C34878D82A}">
                    <a16:rowId xmlns:a16="http://schemas.microsoft.com/office/drawing/2014/main" val="927731607"/>
                  </a:ext>
                </a:extLst>
              </a:tr>
              <a:tr h="433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6</a:t>
                      </a:r>
                      <a:r>
                        <a:rPr lang="ru-RU" sz="2200" b="1" dirty="0">
                          <a:effectLst/>
                        </a:rPr>
                        <a:t>. Ключевые ресурсы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-</a:t>
                      </a:r>
                      <a:r>
                        <a:rPr lang="ru-RU" sz="2200" i="1" dirty="0">
                          <a:effectLst/>
                        </a:rPr>
                        <a:t>Финансовые</a:t>
                      </a:r>
                      <a:r>
                        <a:rPr lang="ru-RU" sz="2200" i="1" baseline="0" dirty="0">
                          <a:effectLst/>
                        </a:rPr>
                        <a:t>  - для налаживания производства ставен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1" marR="5191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3. Каналы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- </a:t>
                      </a:r>
                      <a:r>
                        <a:rPr lang="ru-RU" sz="2200" i="1" dirty="0">
                          <a:effectLst/>
                        </a:rPr>
                        <a:t>Возможная продажа через специально созданный сайт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 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1" marR="5191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1461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9. Структура расходов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200" i="1" dirty="0">
                          <a:effectLst/>
                          <a:latin typeface="+mj-lt"/>
                        </a:rPr>
                        <a:t>Самым дорогими расходами являются расхода на производство ставен, закупка стали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200" i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-Самые</a:t>
                      </a:r>
                      <a:r>
                        <a:rPr lang="ru-RU" sz="2200" i="1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дорогие действия – налаживание производства</a:t>
                      </a:r>
                      <a:endParaRPr lang="ru-RU" sz="2200" i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1" marR="5191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5. </a:t>
                      </a:r>
                      <a:r>
                        <a:rPr lang="ru-RU" sz="2200" b="1" dirty="0">
                          <a:effectLst/>
                        </a:rPr>
                        <a:t>Потоки доходов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- Клиенты готовы платить за безопасность</a:t>
                      </a:r>
                      <a:r>
                        <a:rPr lang="ru-RU" sz="2200" i="1" baseline="0" dirty="0">
                          <a:effectLst/>
                        </a:rPr>
                        <a:t> и сохранение собственности при пожарах и других ЧС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11" marR="5191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837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88" y="997975"/>
            <a:ext cx="9741217" cy="911089"/>
          </a:xfrm>
        </p:spPr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87" y="2185194"/>
            <a:ext cx="17799813" cy="276780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3200" dirty="0"/>
              <a:t> </a:t>
            </a:r>
            <a:r>
              <a:rPr lang="ru-RU" sz="2800" dirty="0"/>
              <a:t>Проект находится на стадии формирования концепции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/>
              <a:t>Идет поиск специалистов для налаживания производства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/>
              <a:t>Поиск потенциальных потребителей в лице крупных строительных компаний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/>
              <a:t>Налаживание контактов с МЧС и Министерством строительства КБР для возможной совместной работы в рамках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27">
            <a:extLst>
              <a:ext uri="{FF2B5EF4-FFF2-40B4-BE49-F238E27FC236}">
                <a16:creationId xmlns:a16="http://schemas.microsoft.com/office/drawing/2014/main" id="{32B614B6-F7CA-4269-9252-A8583BE0C4D6}"/>
              </a:ext>
            </a:extLst>
          </p:cNvPr>
          <p:cNvSpPr txBox="1">
            <a:spLocks/>
          </p:cNvSpPr>
          <p:nvPr/>
        </p:nvSpPr>
        <p:spPr>
          <a:xfrm>
            <a:off x="15594787" y="9362208"/>
            <a:ext cx="3601463" cy="47973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b="1" dirty="0" err="1"/>
              <a:t>Сабанчиева</a:t>
            </a:r>
            <a:r>
              <a:rPr lang="ru-RU" sz="2800" b="1" dirty="0"/>
              <a:t> </a:t>
            </a:r>
            <a:r>
              <a:rPr lang="ru-RU" sz="2800" b="1" dirty="0" err="1"/>
              <a:t>Камила</a:t>
            </a:r>
            <a:endParaRPr lang="ru-RU" sz="2800" b="1" dirty="0"/>
          </a:p>
        </p:txBody>
      </p:sp>
      <p:sp>
        <p:nvSpPr>
          <p:cNvPr id="35" name="Текст 29">
            <a:extLst>
              <a:ext uri="{FF2B5EF4-FFF2-40B4-BE49-F238E27FC236}">
                <a16:creationId xmlns:a16="http://schemas.microsoft.com/office/drawing/2014/main" id="{CFCE4D1D-FD29-41B3-B047-75CFF3DFBE91}"/>
              </a:ext>
            </a:extLst>
          </p:cNvPr>
          <p:cNvSpPr txBox="1">
            <a:spLocks/>
          </p:cNvSpPr>
          <p:nvPr/>
        </p:nvSpPr>
        <p:spPr>
          <a:xfrm>
            <a:off x="4902276" y="9451776"/>
            <a:ext cx="3352724" cy="505024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dirty="0"/>
              <a:t>Степанов </a:t>
            </a:r>
            <a:r>
              <a:rPr lang="ru-RU" dirty="0" err="1"/>
              <a:t>Азамат</a:t>
            </a:r>
            <a:endParaRPr lang="ru-RU" dirty="0"/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C807BDB8-704D-46D9-BB6F-A95A452497CB}"/>
              </a:ext>
            </a:extLst>
          </p:cNvPr>
          <p:cNvSpPr txBox="1">
            <a:spLocks/>
          </p:cNvSpPr>
          <p:nvPr/>
        </p:nvSpPr>
        <p:spPr>
          <a:xfrm>
            <a:off x="8396868" y="9434400"/>
            <a:ext cx="2954764" cy="522399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800" b="1" dirty="0" err="1"/>
              <a:t>Варквасов</a:t>
            </a:r>
            <a:r>
              <a:rPr lang="ru-RU" sz="2800" b="1" dirty="0"/>
              <a:t> </a:t>
            </a:r>
            <a:r>
              <a:rPr lang="ru-RU" sz="2800" b="1" dirty="0" err="1"/>
              <a:t>Идар</a:t>
            </a:r>
            <a:endParaRPr lang="ru-RU" sz="2800" b="1" dirty="0"/>
          </a:p>
        </p:txBody>
      </p:sp>
      <p:sp>
        <p:nvSpPr>
          <p:cNvPr id="37" name="Текст 32">
            <a:extLst>
              <a:ext uri="{FF2B5EF4-FFF2-40B4-BE49-F238E27FC236}">
                <a16:creationId xmlns:a16="http://schemas.microsoft.com/office/drawing/2014/main" id="{31E94BD8-9849-43CA-BE0D-7C17A5DF4DF7}"/>
              </a:ext>
            </a:extLst>
          </p:cNvPr>
          <p:cNvSpPr txBox="1">
            <a:spLocks/>
          </p:cNvSpPr>
          <p:nvPr/>
        </p:nvSpPr>
        <p:spPr>
          <a:xfrm>
            <a:off x="11665096" y="9410398"/>
            <a:ext cx="3701904" cy="49560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dirty="0" err="1"/>
              <a:t>Гетигежев</a:t>
            </a:r>
            <a:r>
              <a:rPr lang="ru-RU" dirty="0"/>
              <a:t> </a:t>
            </a:r>
            <a:r>
              <a:rPr lang="ru-RU" dirty="0" err="1"/>
              <a:t>Асланбек</a:t>
            </a:r>
            <a:endParaRPr lang="ru-RU" dirty="0"/>
          </a:p>
        </p:txBody>
      </p:sp>
      <p:sp>
        <p:nvSpPr>
          <p:cNvPr id="38" name="Текст 23">
            <a:extLst>
              <a:ext uri="{FF2B5EF4-FFF2-40B4-BE49-F238E27FC236}">
                <a16:creationId xmlns:a16="http://schemas.microsoft.com/office/drawing/2014/main" id="{060E4BA3-DA8C-478D-AEAA-CBE58CEF9A1D}"/>
              </a:ext>
            </a:extLst>
          </p:cNvPr>
          <p:cNvSpPr txBox="1">
            <a:spLocks/>
          </p:cNvSpPr>
          <p:nvPr/>
        </p:nvSpPr>
        <p:spPr>
          <a:xfrm>
            <a:off x="1349731" y="9413008"/>
            <a:ext cx="3230273" cy="429990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dirty="0" err="1"/>
              <a:t>Тлехураев</a:t>
            </a:r>
            <a:r>
              <a:rPr lang="ru-RU" dirty="0"/>
              <a:t> </a:t>
            </a:r>
            <a:r>
              <a:rPr lang="ru-RU" dirty="0" err="1"/>
              <a:t>Алим</a:t>
            </a:r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1BFCF12-9533-414D-BA44-60ABDE5CC914}"/>
              </a:ext>
            </a:extLst>
          </p:cNvPr>
          <p:cNvSpPr/>
          <p:nvPr/>
        </p:nvSpPr>
        <p:spPr>
          <a:xfrm>
            <a:off x="1447965" y="6379720"/>
            <a:ext cx="2935705" cy="281539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3BF1132-919B-4741-8A99-2D93FECF29AB}"/>
              </a:ext>
            </a:extLst>
          </p:cNvPr>
          <p:cNvSpPr/>
          <p:nvPr/>
        </p:nvSpPr>
        <p:spPr>
          <a:xfrm>
            <a:off x="4962359" y="6401110"/>
            <a:ext cx="2935705" cy="281539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7377C2E-4178-4487-BB6B-39A20008CB4E}"/>
              </a:ext>
            </a:extLst>
          </p:cNvPr>
          <p:cNvSpPr/>
          <p:nvPr/>
        </p:nvSpPr>
        <p:spPr>
          <a:xfrm>
            <a:off x="8406397" y="6377047"/>
            <a:ext cx="2935705" cy="281539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F9DA9A2-27B2-4161-83C8-0F981A30C3BC}"/>
              </a:ext>
            </a:extLst>
          </p:cNvPr>
          <p:cNvSpPr/>
          <p:nvPr/>
        </p:nvSpPr>
        <p:spPr>
          <a:xfrm>
            <a:off x="11920605" y="6379720"/>
            <a:ext cx="2935705" cy="281539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AD541AE-5CC0-4736-80C9-3D23BD215704}"/>
              </a:ext>
            </a:extLst>
          </p:cNvPr>
          <p:cNvSpPr/>
          <p:nvPr/>
        </p:nvSpPr>
        <p:spPr>
          <a:xfrm>
            <a:off x="15618319" y="6379721"/>
            <a:ext cx="2935705" cy="281539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44" name="Текст 26">
            <a:extLst>
              <a:ext uri="{FF2B5EF4-FFF2-40B4-BE49-F238E27FC236}">
                <a16:creationId xmlns:a16="http://schemas.microsoft.com/office/drawing/2014/main" id="{3262EBFF-4A10-4410-B5AC-D4EC50DF8CD2}"/>
              </a:ext>
            </a:extLst>
          </p:cNvPr>
          <p:cNvSpPr txBox="1">
            <a:spLocks/>
          </p:cNvSpPr>
          <p:nvPr/>
        </p:nvSpPr>
        <p:spPr>
          <a:xfrm>
            <a:off x="8193648" y="4884821"/>
            <a:ext cx="3452922" cy="38501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ru-RU" dirty="0" err="1"/>
              <a:t>Яхутлов</a:t>
            </a:r>
            <a:r>
              <a:rPr lang="ru-RU" dirty="0"/>
              <a:t>  </a:t>
            </a:r>
            <a:r>
              <a:rPr lang="ru-RU" dirty="0" err="1"/>
              <a:t>Алихан</a:t>
            </a:r>
            <a:r>
              <a:rPr lang="ru-RU" dirty="0"/>
              <a:t> 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C9A1567B-0FEB-41A6-84AB-D356F528D3E5}"/>
              </a:ext>
            </a:extLst>
          </p:cNvPr>
          <p:cNvSpPr txBox="1">
            <a:spLocks/>
          </p:cNvSpPr>
          <p:nvPr/>
        </p:nvSpPr>
        <p:spPr>
          <a:xfrm>
            <a:off x="5980112" y="5386239"/>
            <a:ext cx="8143875" cy="454054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ru-RU" dirty="0"/>
              <a:t>Лидер и координатор работы команды</a:t>
            </a:r>
            <a:r>
              <a:rPr lang="en-US" dirty="0"/>
              <a:t> (CEO)</a:t>
            </a:r>
            <a:endParaRPr lang="ru-RU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7624676-4F8B-469D-A98D-450875BDA11F}"/>
              </a:ext>
            </a:extLst>
          </p:cNvPr>
          <p:cNvSpPr/>
          <p:nvPr/>
        </p:nvSpPr>
        <p:spPr>
          <a:xfrm>
            <a:off x="8403642" y="1895630"/>
            <a:ext cx="2935705" cy="281539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A36C677D-2CA4-4EB5-A187-916E32ADBEFB}"/>
              </a:ext>
            </a:extLst>
          </p:cNvPr>
          <p:cNvSpPr txBox="1">
            <a:spLocks/>
          </p:cNvSpPr>
          <p:nvPr/>
        </p:nvSpPr>
        <p:spPr>
          <a:xfrm>
            <a:off x="1347537" y="9967675"/>
            <a:ext cx="2911640" cy="382825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ru-RU" dirty="0"/>
              <a:t>Инженер</a:t>
            </a:r>
            <a:r>
              <a:rPr lang="en-US" dirty="0"/>
              <a:t> (CTO)</a:t>
            </a:r>
            <a:r>
              <a:rPr lang="ru-RU" dirty="0"/>
              <a:t> 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D6779C-FC54-44B6-ABA0-1DB33ADBF326}"/>
              </a:ext>
            </a:extLst>
          </p:cNvPr>
          <p:cNvSpPr txBox="1">
            <a:spLocks/>
          </p:cNvSpPr>
          <p:nvPr/>
        </p:nvSpPr>
        <p:spPr>
          <a:xfrm>
            <a:off x="4844714" y="9967675"/>
            <a:ext cx="2927685" cy="382825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ru-RU" dirty="0"/>
              <a:t>Финансы</a:t>
            </a:r>
            <a:r>
              <a:rPr lang="en-US" dirty="0"/>
              <a:t> (CAO)</a:t>
            </a:r>
            <a:r>
              <a:rPr lang="ru-RU" dirty="0"/>
              <a:t> 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935B3F89-4A82-4DBD-8A30-302EC730F6C3}"/>
              </a:ext>
            </a:extLst>
          </p:cNvPr>
          <p:cNvSpPr txBox="1">
            <a:spLocks/>
          </p:cNvSpPr>
          <p:nvPr/>
        </p:nvSpPr>
        <p:spPr>
          <a:xfrm>
            <a:off x="15288119" y="9967675"/>
            <a:ext cx="3248526" cy="406889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ru-RU" dirty="0"/>
              <a:t>Реклама </a:t>
            </a:r>
            <a:r>
              <a:rPr lang="en-US" dirty="0"/>
              <a:t>(PR)</a:t>
            </a:r>
            <a:endParaRPr lang="ru-RU" dirty="0"/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9BF78AF3-57B4-47E2-A0DF-B5E765D9719B}"/>
              </a:ext>
            </a:extLst>
          </p:cNvPr>
          <p:cNvSpPr txBox="1">
            <a:spLocks/>
          </p:cNvSpPr>
          <p:nvPr/>
        </p:nvSpPr>
        <p:spPr>
          <a:xfrm>
            <a:off x="7640295" y="9943611"/>
            <a:ext cx="4471495" cy="406889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ru-RU"/>
              <a:t>Маркетинг</a:t>
            </a:r>
            <a:r>
              <a:rPr lang="en-US"/>
              <a:t> (CMO)</a:t>
            </a:r>
            <a:endParaRPr lang="ru-RU" dirty="0"/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CA30E2EE-7942-4CA7-86E7-8F3A7DCB1B56}"/>
              </a:ext>
            </a:extLst>
          </p:cNvPr>
          <p:cNvSpPr txBox="1">
            <a:spLocks/>
          </p:cNvSpPr>
          <p:nvPr/>
        </p:nvSpPr>
        <p:spPr>
          <a:xfrm>
            <a:off x="11746833" y="9943611"/>
            <a:ext cx="3537284" cy="406889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r>
              <a:rPr lang="ru-RU" dirty="0" err="1"/>
              <a:t>ИТ-директор</a:t>
            </a:r>
            <a:r>
              <a:rPr lang="en-US" dirty="0"/>
              <a:t> (CIO)</a:t>
            </a:r>
            <a:endParaRPr lang="ru-RU" dirty="0"/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95E65926-7BF2-4851-9D97-DE3E5660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667775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6433D8-716A-4777-8A16-10053B1A2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6" t="6176" r="15024" b="42455"/>
          <a:stretch/>
        </p:blipFill>
        <p:spPr>
          <a:xfrm>
            <a:off x="8403641" y="1894114"/>
            <a:ext cx="2947991" cy="28169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1DA68E-C9FF-49C8-9470-3CDC92CFE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58" t="16569" r="3205" b="12374"/>
          <a:stretch/>
        </p:blipFill>
        <p:spPr>
          <a:xfrm>
            <a:off x="8396868" y="6361011"/>
            <a:ext cx="2954764" cy="28554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7CC4C6-2B8C-430C-BFD2-9568F5BB9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24" t="23520" r="19526" b="47265"/>
          <a:stretch/>
        </p:blipFill>
        <p:spPr>
          <a:xfrm>
            <a:off x="1457681" y="6401110"/>
            <a:ext cx="2925989" cy="28153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C7DAFA-650D-4459-AB84-E857ED15B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453" r="15101" b="15605"/>
          <a:stretch/>
        </p:blipFill>
        <p:spPr>
          <a:xfrm>
            <a:off x="4962359" y="6390234"/>
            <a:ext cx="2954764" cy="28554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E0536F-B41C-4D6E-9F98-5205D6AB68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53" r="19355" b="6942"/>
          <a:stretch/>
        </p:blipFill>
        <p:spPr>
          <a:xfrm>
            <a:off x="15618319" y="6390234"/>
            <a:ext cx="2954764" cy="28153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4F1F6D-8912-4F29-93DA-6E1302FE71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416" b="11985"/>
          <a:stretch/>
        </p:blipFill>
        <p:spPr>
          <a:xfrm>
            <a:off x="11920604" y="6377047"/>
            <a:ext cx="2954763" cy="28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845575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188" y="1824800"/>
            <a:ext cx="17952212" cy="33568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800" dirty="0"/>
              <a:t>Налаживание отношений с поставщиками сырья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800" dirty="0"/>
              <a:t>Организация производства ставен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800" dirty="0"/>
              <a:t>Налаживание контактов с вероятными клиентами в лице строительных компаний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800" dirty="0"/>
              <a:t>Выход на российский рынок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dae585fd-f7dc-4d5a-b1b8-e5742ef77c8f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f3f21cfc-4d3e-42b1-8a95-d7209818f9d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4633</TotalTime>
  <Words>670</Words>
  <Application>Microsoft Office PowerPoint</Application>
  <PresentationFormat>Произвольный</PresentationFormat>
  <Paragraphs>95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ОБЛОЖКИ</vt:lpstr>
      <vt:lpstr>РАЗДЕЛИТЕЛИ</vt:lpstr>
      <vt:lpstr>Fire Catchers</vt:lpstr>
      <vt:lpstr>Актуальность проекта</vt:lpstr>
      <vt:lpstr>Проблема</vt:lpstr>
      <vt:lpstr>Решение</vt:lpstr>
      <vt:lpstr>Рынок</vt:lpstr>
      <vt:lpstr>Канва бизнес-модели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Аслан Гетигежев</cp:lastModifiedBy>
  <cp:revision>243</cp:revision>
  <dcterms:created xsi:type="dcterms:W3CDTF">2021-03-01T12:07:13Z</dcterms:created>
  <dcterms:modified xsi:type="dcterms:W3CDTF">2022-12-11T22:10:31Z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