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94" r:id="rId2"/>
    <p:sldId id="307" r:id="rId3"/>
    <p:sldId id="387" r:id="rId4"/>
    <p:sldId id="309" r:id="rId5"/>
    <p:sldId id="312" r:id="rId6"/>
    <p:sldId id="313" r:id="rId7"/>
    <p:sldId id="314" r:id="rId8"/>
    <p:sldId id="315" r:id="rId9"/>
    <p:sldId id="316" r:id="rId10"/>
    <p:sldId id="320" r:id="rId11"/>
  </p:sldIdLst>
  <p:sldSz cx="111601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B72"/>
    <a:srgbClr val="B1E4D7"/>
    <a:srgbClr val="5B9BD5"/>
    <a:srgbClr val="E6E6E6"/>
    <a:srgbClr val="51AB89"/>
    <a:srgbClr val="DCECE8"/>
    <a:srgbClr val="ECA76E"/>
    <a:srgbClr val="FBEBDD"/>
    <a:srgbClr val="0E5153"/>
    <a:srgbClr val="F99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4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0" y="36"/>
      </p:cViewPr>
      <p:guideLst>
        <p:guide orient="horz" pos="476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EED9E-BC5D-4250-A669-E8BD3C60B5DB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143000"/>
            <a:ext cx="4556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F0582-AA1A-4DA2-A3C0-F9298AD9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4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1pPr>
    <a:lvl2pPr marL="488507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2pPr>
    <a:lvl3pPr marL="977016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3pPr>
    <a:lvl4pPr marL="1465524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4pPr>
    <a:lvl5pPr marL="1954032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5pPr>
    <a:lvl6pPr marL="2442540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6pPr>
    <a:lvl7pPr marL="2931048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7pPr>
    <a:lvl8pPr marL="3419556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8pPr>
    <a:lvl9pPr marL="3908065" algn="l" defTabSz="97701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10" y="1237197"/>
            <a:ext cx="9486106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016" y="3970580"/>
            <a:ext cx="8370094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75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5" y="402483"/>
            <a:ext cx="240640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402483"/>
            <a:ext cx="7079704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4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7" y="1884671"/>
            <a:ext cx="9625608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47" y="5059035"/>
            <a:ext cx="9625608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259" y="2012414"/>
            <a:ext cx="4743053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813" y="2012414"/>
            <a:ext cx="4743053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12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402484"/>
            <a:ext cx="962560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714" y="1853171"/>
            <a:ext cx="47212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14" y="2761381"/>
            <a:ext cx="47212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9814" y="1853171"/>
            <a:ext cx="474450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814" y="2761381"/>
            <a:ext cx="474450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9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66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503978"/>
            <a:ext cx="359943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07" y="1088455"/>
            <a:ext cx="5649813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2267902"/>
            <a:ext cx="359943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503978"/>
            <a:ext cx="359943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4507" y="1088455"/>
            <a:ext cx="5649813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2267902"/>
            <a:ext cx="359943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76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259" y="402484"/>
            <a:ext cx="962560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59" y="2012414"/>
            <a:ext cx="962560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259" y="7006700"/>
            <a:ext cx="25110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5C1E-A9F4-4EFC-A35B-F9A569956DE6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792" y="7006700"/>
            <a:ext cx="376654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838" y="7006700"/>
            <a:ext cx="25110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AEF8-8670-43C8-945B-8AFFAE202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hyperlink" Target="mailto:stepchuykin3@gmail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yandex.ru/maps/?source=exp-counterparty_entity&amp;text=125080,%20%D0%93.%D0%9C%D0%BE%D1%81%D0%BA%D0%B2%D0%B0,%20%D0%B2%D0%BD.%D1%82%D0%B5%D1%80.%D0%B3.%20%D0%9C%D1%83%D0%BD%D0%B8%D1%86%D0%B8%D0%BF%D0%B0%D0%BB%D1%8C%D0%BD%D1%8B%D0%B9%20%D0%9E%D0%BA%D1%80%D1%83%D0%B3%20%D0%A1%D0%BE%D0%BA%D0%BE%D0%BB,%20%D1%83%D0%BB%20%D0%92%D1%80%D1%83%D0%B1%D0%B5%D0%BB%D1%8F,%20%D0%B4.%20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72.jpeg"/><Relationship Id="rId4" Type="http://schemas.openxmlformats.org/officeDocument/2006/relationships/image" Target="../media/image69.jpe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E6D737B-4D14-4323-B7A5-512764EEE766}"/>
              </a:ext>
            </a:extLst>
          </p:cNvPr>
          <p:cNvSpPr/>
          <p:nvPr/>
        </p:nvSpPr>
        <p:spPr>
          <a:xfrm rot="8100000">
            <a:off x="4271518" y="2189023"/>
            <a:ext cx="9210376" cy="55728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6" dirty="0"/>
          </a:p>
        </p:txBody>
      </p:sp>
      <p:sp>
        <p:nvSpPr>
          <p:cNvPr id="29" name="Скругленный прямоугольник 144">
            <a:extLst>
              <a:ext uri="{FF2B5EF4-FFF2-40B4-BE49-F238E27FC236}">
                <a16:creationId xmlns:a16="http://schemas.microsoft.com/office/drawing/2014/main" id="{F652FF29-2C84-0536-EE8C-A0EBB3A520DB}"/>
              </a:ext>
            </a:extLst>
          </p:cNvPr>
          <p:cNvSpPr/>
          <p:nvPr/>
        </p:nvSpPr>
        <p:spPr>
          <a:xfrm>
            <a:off x="549011" y="4379495"/>
            <a:ext cx="4169039" cy="1034716"/>
          </a:xfrm>
          <a:prstGeom prst="roundRect">
            <a:avLst>
              <a:gd name="adj" fmla="val 13615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>
              <a:latin typeface="Century Gothic" panose="020B0502020202020204" pitchFamily="34" charset="0"/>
            </a:endParaRPr>
          </a:p>
        </p:txBody>
      </p:sp>
      <p:sp>
        <p:nvSpPr>
          <p:cNvPr id="6" name="object 45"/>
          <p:cNvSpPr txBox="1"/>
          <p:nvPr/>
        </p:nvSpPr>
        <p:spPr>
          <a:xfrm>
            <a:off x="1241997" y="4563007"/>
            <a:ext cx="2783065" cy="65915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kumimoji="0" lang="ru-RU" sz="2100" b="1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Инновация в сфере протезирования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ED8FEA5-556D-7CCA-096C-95B2095AFA20}"/>
              </a:ext>
            </a:extLst>
          </p:cNvPr>
          <p:cNvSpPr txBox="1">
            <a:spLocks/>
          </p:cNvSpPr>
          <p:nvPr/>
        </p:nvSpPr>
        <p:spPr>
          <a:xfrm>
            <a:off x="604553" y="3469714"/>
            <a:ext cx="5019588" cy="691244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en-US" sz="4400" b="1" spc="-11" dirty="0" err="1">
                <a:latin typeface="Century Gothic" panose="020B0502020202020204" pitchFamily="34" charset="0"/>
                <a:ea typeface="+mn-ea"/>
              </a:rPr>
              <a:t>Sutura</a:t>
            </a:r>
            <a:r>
              <a:rPr lang="en-US" sz="4400" b="1" spc="-11" dirty="0">
                <a:latin typeface="Century Gothic" panose="020B0502020202020204" pitchFamily="34" charset="0"/>
                <a:ea typeface="+mn-ea"/>
              </a:rPr>
              <a:t> </a:t>
            </a:r>
            <a:r>
              <a:rPr lang="en-US" sz="4400" b="1" spc="-11" dirty="0" err="1">
                <a:latin typeface="Century Gothic" panose="020B0502020202020204" pitchFamily="34" charset="0"/>
                <a:ea typeface="+mn-ea"/>
              </a:rPr>
              <a:t>MYOband</a:t>
            </a:r>
            <a:endParaRPr lang="ru-RU" sz="4400" b="1" spc="-11" dirty="0">
              <a:latin typeface="Century Gothic" panose="020B0502020202020204" pitchFamily="34" charset="0"/>
              <a:ea typeface="+mn-ea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805F4E7-66D6-BD6D-3680-14EB64CF15CD}"/>
              </a:ext>
            </a:extLst>
          </p:cNvPr>
          <p:cNvGrpSpPr/>
          <p:nvPr/>
        </p:nvGrpSpPr>
        <p:grpSpPr>
          <a:xfrm>
            <a:off x="510745" y="696234"/>
            <a:ext cx="1942037" cy="399178"/>
            <a:chOff x="8634552" y="423135"/>
            <a:chExt cx="1462048" cy="304019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A2729C1A-FBDA-4C7D-E521-A6FE6D6B30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4738" y="426783"/>
              <a:ext cx="881862" cy="300371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BC2A2037-D3F1-FB8B-BCA5-534ABF8AE5A7}"/>
                </a:ext>
              </a:extLst>
            </p:cNvPr>
            <p:cNvSpPr/>
            <p:nvPr/>
          </p:nvSpPr>
          <p:spPr>
            <a:xfrm>
              <a:off x="8634552" y="423135"/>
              <a:ext cx="464184" cy="290195"/>
            </a:xfrm>
            <a:custGeom>
              <a:avLst/>
              <a:gdLst/>
              <a:ahLst/>
              <a:cxnLst/>
              <a:rect l="l" t="t" r="r" b="b"/>
              <a:pathLst>
                <a:path w="464185" h="290194">
                  <a:moveTo>
                    <a:pt x="463715" y="0"/>
                  </a:moveTo>
                  <a:lnTo>
                    <a:pt x="456222" y="0"/>
                  </a:lnTo>
                  <a:lnTo>
                    <a:pt x="456222" y="7505"/>
                  </a:lnTo>
                  <a:lnTo>
                    <a:pt x="451231" y="56591"/>
                  </a:lnTo>
                  <a:lnTo>
                    <a:pt x="438073" y="102793"/>
                  </a:lnTo>
                  <a:lnTo>
                    <a:pt x="417525" y="145389"/>
                  </a:lnTo>
                  <a:lnTo>
                    <a:pt x="390334" y="183591"/>
                  </a:lnTo>
                  <a:lnTo>
                    <a:pt x="357263" y="216662"/>
                  </a:lnTo>
                  <a:lnTo>
                    <a:pt x="319049" y="243852"/>
                  </a:lnTo>
                  <a:lnTo>
                    <a:pt x="276466" y="264401"/>
                  </a:lnTo>
                  <a:lnTo>
                    <a:pt x="230251" y="277558"/>
                  </a:lnTo>
                  <a:lnTo>
                    <a:pt x="181165" y="282549"/>
                  </a:lnTo>
                  <a:lnTo>
                    <a:pt x="181165" y="234137"/>
                  </a:lnTo>
                  <a:lnTo>
                    <a:pt x="181165" y="218744"/>
                  </a:lnTo>
                  <a:lnTo>
                    <a:pt x="137058" y="248602"/>
                  </a:lnTo>
                  <a:lnTo>
                    <a:pt x="96088" y="266928"/>
                  </a:lnTo>
                  <a:lnTo>
                    <a:pt x="52755" y="278307"/>
                  </a:lnTo>
                  <a:lnTo>
                    <a:pt x="7594" y="282549"/>
                  </a:lnTo>
                  <a:lnTo>
                    <a:pt x="7594" y="181076"/>
                  </a:lnTo>
                  <a:lnTo>
                    <a:pt x="53225" y="174104"/>
                  </a:lnTo>
                  <a:lnTo>
                    <a:pt x="94272" y="156260"/>
                  </a:lnTo>
                  <a:lnTo>
                    <a:pt x="129159" y="129120"/>
                  </a:lnTo>
                  <a:lnTo>
                    <a:pt x="156311" y="94234"/>
                  </a:lnTo>
                  <a:lnTo>
                    <a:pt x="174142" y="53174"/>
                  </a:lnTo>
                  <a:lnTo>
                    <a:pt x="181076" y="7505"/>
                  </a:lnTo>
                  <a:lnTo>
                    <a:pt x="282638" y="7505"/>
                  </a:lnTo>
                  <a:lnTo>
                    <a:pt x="278930" y="48971"/>
                  </a:lnTo>
                  <a:lnTo>
                    <a:pt x="269151" y="89179"/>
                  </a:lnTo>
                  <a:lnTo>
                    <a:pt x="252691" y="128841"/>
                  </a:lnTo>
                  <a:lnTo>
                    <a:pt x="230505" y="165379"/>
                  </a:lnTo>
                  <a:lnTo>
                    <a:pt x="230835" y="165252"/>
                  </a:lnTo>
                  <a:lnTo>
                    <a:pt x="230695" y="165481"/>
                  </a:lnTo>
                  <a:lnTo>
                    <a:pt x="223812" y="175107"/>
                  </a:lnTo>
                  <a:lnTo>
                    <a:pt x="234950" y="171259"/>
                  </a:lnTo>
                  <a:lnTo>
                    <a:pt x="258178" y="159905"/>
                  </a:lnTo>
                  <a:lnTo>
                    <a:pt x="274269" y="152044"/>
                  </a:lnTo>
                  <a:lnTo>
                    <a:pt x="307022" y="124485"/>
                  </a:lnTo>
                  <a:lnTo>
                    <a:pt x="332092" y="90157"/>
                  </a:lnTo>
                  <a:lnTo>
                    <a:pt x="348335" y="50647"/>
                  </a:lnTo>
                  <a:lnTo>
                    <a:pt x="354647" y="7505"/>
                  </a:lnTo>
                  <a:lnTo>
                    <a:pt x="456222" y="7505"/>
                  </a:lnTo>
                  <a:lnTo>
                    <a:pt x="456222" y="0"/>
                  </a:lnTo>
                  <a:lnTo>
                    <a:pt x="347154" y="0"/>
                  </a:lnTo>
                  <a:lnTo>
                    <a:pt x="347154" y="3759"/>
                  </a:lnTo>
                  <a:lnTo>
                    <a:pt x="339763" y="53263"/>
                  </a:lnTo>
                  <a:lnTo>
                    <a:pt x="318808" y="97523"/>
                  </a:lnTo>
                  <a:lnTo>
                    <a:pt x="290144" y="129476"/>
                  </a:lnTo>
                  <a:lnTo>
                    <a:pt x="290144" y="3759"/>
                  </a:lnTo>
                  <a:lnTo>
                    <a:pt x="290144" y="1422"/>
                  </a:lnTo>
                  <a:lnTo>
                    <a:pt x="290144" y="0"/>
                  </a:lnTo>
                  <a:lnTo>
                    <a:pt x="287616" y="0"/>
                  </a:lnTo>
                  <a:lnTo>
                    <a:pt x="287616" y="132283"/>
                  </a:lnTo>
                  <a:lnTo>
                    <a:pt x="286143" y="133934"/>
                  </a:lnTo>
                  <a:lnTo>
                    <a:pt x="283883" y="135318"/>
                  </a:lnTo>
                  <a:lnTo>
                    <a:pt x="287616" y="132283"/>
                  </a:lnTo>
                  <a:lnTo>
                    <a:pt x="287616" y="0"/>
                  </a:lnTo>
                  <a:lnTo>
                    <a:pt x="173570" y="0"/>
                  </a:lnTo>
                  <a:lnTo>
                    <a:pt x="173570" y="3759"/>
                  </a:lnTo>
                  <a:lnTo>
                    <a:pt x="167500" y="48856"/>
                  </a:lnTo>
                  <a:lnTo>
                    <a:pt x="150368" y="89420"/>
                  </a:lnTo>
                  <a:lnTo>
                    <a:pt x="123786" y="123799"/>
                  </a:lnTo>
                  <a:lnTo>
                    <a:pt x="89408" y="150368"/>
                  </a:lnTo>
                  <a:lnTo>
                    <a:pt x="48856" y="167513"/>
                  </a:lnTo>
                  <a:lnTo>
                    <a:pt x="3746" y="173583"/>
                  </a:lnTo>
                  <a:lnTo>
                    <a:pt x="0" y="173583"/>
                  </a:lnTo>
                  <a:lnTo>
                    <a:pt x="0" y="290144"/>
                  </a:lnTo>
                  <a:lnTo>
                    <a:pt x="3746" y="290144"/>
                  </a:lnTo>
                  <a:lnTo>
                    <a:pt x="49377" y="286550"/>
                  </a:lnTo>
                  <a:lnTo>
                    <a:pt x="65849" y="282549"/>
                  </a:lnTo>
                  <a:lnTo>
                    <a:pt x="93256" y="275894"/>
                  </a:lnTo>
                  <a:lnTo>
                    <a:pt x="134835" y="258356"/>
                  </a:lnTo>
                  <a:lnTo>
                    <a:pt x="173570" y="234137"/>
                  </a:lnTo>
                  <a:lnTo>
                    <a:pt x="173570" y="290144"/>
                  </a:lnTo>
                  <a:lnTo>
                    <a:pt x="177317" y="290144"/>
                  </a:lnTo>
                  <a:lnTo>
                    <a:pt x="223710" y="286385"/>
                  </a:lnTo>
                  <a:lnTo>
                    <a:pt x="267728" y="275513"/>
                  </a:lnTo>
                  <a:lnTo>
                    <a:pt x="308813" y="258127"/>
                  </a:lnTo>
                  <a:lnTo>
                    <a:pt x="346341" y="234810"/>
                  </a:lnTo>
                  <a:lnTo>
                    <a:pt x="354647" y="227685"/>
                  </a:lnTo>
                  <a:lnTo>
                    <a:pt x="354647" y="281851"/>
                  </a:lnTo>
                  <a:lnTo>
                    <a:pt x="463715" y="281851"/>
                  </a:lnTo>
                  <a:lnTo>
                    <a:pt x="463715" y="3759"/>
                  </a:lnTo>
                  <a:lnTo>
                    <a:pt x="463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2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3B925AE-9C50-4310-9023-019AF7494990}"/>
              </a:ext>
            </a:extLst>
          </p:cNvPr>
          <p:cNvSpPr/>
          <p:nvPr/>
        </p:nvSpPr>
        <p:spPr>
          <a:xfrm rot="8100000">
            <a:off x="9837963" y="1256584"/>
            <a:ext cx="2840979" cy="1779402"/>
          </a:xfrm>
          <a:prstGeom prst="roundRect">
            <a:avLst>
              <a:gd name="adj" fmla="val 50000"/>
            </a:avLst>
          </a:prstGeom>
          <a:noFill/>
          <a:ln w="57150">
            <a:gradFill>
              <a:gsLst>
                <a:gs pos="52000">
                  <a:srgbClr val="2DAB91"/>
                </a:gs>
                <a:gs pos="0">
                  <a:srgbClr val="34C6A7"/>
                </a:gs>
                <a:gs pos="100000">
                  <a:srgbClr val="0040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6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F5EFFF8-4F73-4446-9A40-155C6428441E}"/>
              </a:ext>
            </a:extLst>
          </p:cNvPr>
          <p:cNvSpPr/>
          <p:nvPr/>
        </p:nvSpPr>
        <p:spPr>
          <a:xfrm rot="8100000">
            <a:off x="7066254" y="-1456411"/>
            <a:ext cx="6642517" cy="34248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FB6510-BB2E-8960-8A9D-E4804FB7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35" y="473592"/>
            <a:ext cx="1987990" cy="7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BEC6A5-5C94-26FA-F8B2-E3E1A9DA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8" y="376545"/>
            <a:ext cx="1014866" cy="9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38CACE-0068-8783-52EE-3CD018AC1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839" y="4030639"/>
            <a:ext cx="5019588" cy="2254893"/>
          </a:xfrm>
          <a:prstGeom prst="rect">
            <a:avLst/>
          </a:prstGeom>
        </p:spPr>
      </p:pic>
      <p:pic>
        <p:nvPicPr>
          <p:cNvPr id="14" name="Изображение" descr="Изображение">
            <a:extLst>
              <a:ext uri="{FF2B5EF4-FFF2-40B4-BE49-F238E27FC236}">
                <a16:creationId xmlns:a16="http://schemas.microsoft.com/office/drawing/2014/main" id="{2CB76398-983A-4A9E-9A8D-EDD591E87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174" y="241283"/>
            <a:ext cx="3871453" cy="1905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10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7CA75CA-0BFB-9A60-42C8-2F8045664DE1}"/>
              </a:ext>
            </a:extLst>
          </p:cNvPr>
          <p:cNvSpPr/>
          <p:nvPr/>
        </p:nvSpPr>
        <p:spPr>
          <a:xfrm>
            <a:off x="514643" y="5316469"/>
            <a:ext cx="3177998" cy="1676147"/>
          </a:xfrm>
          <a:prstGeom prst="roundRect">
            <a:avLst>
              <a:gd name="adj" fmla="val 8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43358" y="410322"/>
            <a:ext cx="9486607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10" name="Google Shape;240;p23">
            <a:extLst>
              <a:ext uri="{FF2B5EF4-FFF2-40B4-BE49-F238E27FC236}">
                <a16:creationId xmlns:a16="http://schemas.microsoft.com/office/drawing/2014/main" id="{992BD885-E86A-9153-3456-62F52FBC8A7D}"/>
              </a:ext>
            </a:extLst>
          </p:cNvPr>
          <p:cNvSpPr txBox="1"/>
          <p:nvPr/>
        </p:nvSpPr>
        <p:spPr>
          <a:xfrm>
            <a:off x="856538" y="1605438"/>
            <a:ext cx="3771744" cy="28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ru-RU" b="1" i="0" u="none" strike="noStrike" dirty="0">
                <a:effectLst/>
              </a:rPr>
              <a:t>ООО "СУТУРА МЕДТЕХНОЛОГИИ"</a:t>
            </a:r>
          </a:p>
          <a:p>
            <a:pPr>
              <a:lnSpc>
                <a:spcPct val="115000"/>
              </a:lnSpc>
              <a:buSzPts val="1100"/>
            </a:pPr>
            <a:r>
              <a:rPr lang="ru" dirty="0">
                <a:ea typeface="Montserrat"/>
                <a:cs typeface="Montserrat"/>
                <a:sym typeface="Montserrat"/>
              </a:rPr>
              <a:t>ИНН 7743420826</a:t>
            </a:r>
            <a:br>
              <a:rPr lang="ru" dirty="0">
                <a:ea typeface="Montserrat"/>
                <a:cs typeface="Montserrat"/>
                <a:sym typeface="Montserrat"/>
              </a:rPr>
            </a:br>
            <a:r>
              <a:rPr lang="ru" dirty="0">
                <a:ea typeface="Montserrat"/>
                <a:cs typeface="Montserrat"/>
                <a:sym typeface="Montserrat"/>
              </a:rPr>
              <a:t>КПП 774301001</a:t>
            </a:r>
          </a:p>
          <a:p>
            <a:pPr>
              <a:lnSpc>
                <a:spcPct val="115000"/>
              </a:lnSpc>
              <a:buSzPts val="1100"/>
            </a:pPr>
            <a:r>
              <a:rPr lang="ru" dirty="0">
                <a:ea typeface="Montserrat"/>
                <a:cs typeface="Montserrat"/>
                <a:sym typeface="Montserrat"/>
              </a:rPr>
              <a:t>ОГРН 1237700434861</a:t>
            </a:r>
          </a:p>
          <a:p>
            <a:pPr>
              <a:lnSpc>
                <a:spcPct val="115000"/>
              </a:lnSpc>
              <a:buSzPts val="1100"/>
            </a:pPr>
            <a:r>
              <a:rPr lang="ru" dirty="0">
                <a:ea typeface="Montserrat"/>
                <a:cs typeface="Montserrat"/>
                <a:sym typeface="Montserrat"/>
              </a:rPr>
              <a:t>Юридический адрес:</a:t>
            </a:r>
          </a:p>
          <a:p>
            <a:pPr>
              <a:lnSpc>
                <a:spcPct val="115000"/>
              </a:lnSpc>
              <a:buSzPts val="1100"/>
            </a:pPr>
            <a:r>
              <a:rPr lang="ru-RU" strike="noStrike" dirty="0">
                <a:effectLst/>
                <a:hlinkClick r:id="rId2"/>
              </a:rPr>
              <a:t>125080, Г.Москва, вн.тер.г. Муниципальный Округ Сокол, ул Врубеля, д. 12</a:t>
            </a:r>
            <a:br>
              <a:rPr lang="ru" dirty="0">
                <a:ea typeface="Montserrat"/>
                <a:cs typeface="Montserrat"/>
                <a:sym typeface="Montserrat"/>
              </a:rPr>
            </a:br>
            <a:endParaRPr lang="ru-RU" dirty="0"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oogle Shape;241;p23">
            <a:extLst>
              <a:ext uri="{FF2B5EF4-FFF2-40B4-BE49-F238E27FC236}">
                <a16:creationId xmlns:a16="http://schemas.microsoft.com/office/drawing/2014/main" id="{B8B2C4FC-142F-165C-BBA9-D097ADFDA1D9}"/>
              </a:ext>
            </a:extLst>
          </p:cNvPr>
          <p:cNvGrpSpPr/>
          <p:nvPr/>
        </p:nvGrpSpPr>
        <p:grpSpPr>
          <a:xfrm>
            <a:off x="616468" y="4886932"/>
            <a:ext cx="3215356" cy="1760409"/>
            <a:chOff x="-2309368" y="-55676"/>
            <a:chExt cx="3512651" cy="1923177"/>
          </a:xfrm>
        </p:grpSpPr>
        <p:sp>
          <p:nvSpPr>
            <p:cNvPr id="16" name="Google Shape;242;p23">
              <a:extLst>
                <a:ext uri="{FF2B5EF4-FFF2-40B4-BE49-F238E27FC236}">
                  <a16:creationId xmlns:a16="http://schemas.microsoft.com/office/drawing/2014/main" id="{5A736705-068F-1E90-1201-1D0BE0F70307}"/>
                </a:ext>
              </a:extLst>
            </p:cNvPr>
            <p:cNvSpPr txBox="1"/>
            <p:nvPr/>
          </p:nvSpPr>
          <p:spPr>
            <a:xfrm>
              <a:off x="-2309368" y="-55676"/>
              <a:ext cx="3360600" cy="423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14"/>
                </a:lnSpc>
              </a:pPr>
              <a:r>
                <a:rPr lang="ru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Генеральный директор</a:t>
              </a:r>
              <a:endParaRPr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243;p23">
              <a:extLst>
                <a:ext uri="{FF2B5EF4-FFF2-40B4-BE49-F238E27FC236}">
                  <a16:creationId xmlns:a16="http://schemas.microsoft.com/office/drawing/2014/main" id="{741E70DC-1101-E1D7-B8EE-09C1CA748F34}"/>
                </a:ext>
              </a:extLst>
            </p:cNvPr>
            <p:cNvSpPr txBox="1"/>
            <p:nvPr/>
          </p:nvSpPr>
          <p:spPr>
            <a:xfrm>
              <a:off x="-2157317" y="576364"/>
              <a:ext cx="3360600" cy="1291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Чуйкин Степан Андреевич</a:t>
              </a:r>
              <a:br>
                <a:rPr lang="ru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</a:br>
              <a:r>
                <a:rPr lang="en-US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  <a:hlinkClick r:id="rId3"/>
                </a:rPr>
                <a:t>stepchuykin3@gmail.com</a:t>
              </a:r>
              <a:endParaRPr lang="en-US" sz="16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20007"/>
                </a:lnSpc>
              </a:pPr>
              <a:r>
                <a:rPr lang="en-US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@</a:t>
              </a:r>
              <a:r>
                <a:rPr lang="en-US" sz="1600" dirty="0" err="1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vvvizg</a:t>
              </a:r>
              <a:r>
                <a:rPr lang="en-US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 </a:t>
              </a:r>
              <a:r>
                <a:rPr lang="ru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– </a:t>
              </a:r>
              <a:r>
                <a:rPr lang="en-US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telegram</a:t>
              </a:r>
            </a:p>
            <a:p>
              <a:pPr>
                <a:lnSpc>
                  <a:spcPct val="120007"/>
                </a:lnSpc>
              </a:pPr>
              <a:r>
                <a:rPr lang="ru" sz="16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+7(926) 193 50 04</a:t>
              </a:r>
              <a:endParaRPr sz="16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oogle Shape;244;p23">
            <a:extLst>
              <a:ext uri="{FF2B5EF4-FFF2-40B4-BE49-F238E27FC236}">
                <a16:creationId xmlns:a16="http://schemas.microsoft.com/office/drawing/2014/main" id="{47B06B5F-05CD-52E3-65F9-973D7B59A8D1}"/>
              </a:ext>
            </a:extLst>
          </p:cNvPr>
          <p:cNvGrpSpPr/>
          <p:nvPr/>
        </p:nvGrpSpPr>
        <p:grpSpPr>
          <a:xfrm>
            <a:off x="4206055" y="4885583"/>
            <a:ext cx="3076189" cy="801494"/>
            <a:chOff x="-2157317" y="-57150"/>
            <a:chExt cx="3360617" cy="875601"/>
          </a:xfrm>
        </p:grpSpPr>
        <p:sp>
          <p:nvSpPr>
            <p:cNvPr id="19" name="Google Shape;245;p23">
              <a:extLst>
                <a:ext uri="{FF2B5EF4-FFF2-40B4-BE49-F238E27FC236}">
                  <a16:creationId xmlns:a16="http://schemas.microsoft.com/office/drawing/2014/main" id="{71AF825D-962D-7501-2341-ADE611910939}"/>
                </a:ext>
              </a:extLst>
            </p:cNvPr>
            <p:cNvSpPr txBox="1"/>
            <p:nvPr/>
          </p:nvSpPr>
          <p:spPr>
            <a:xfrm>
              <a:off x="-2157300" y="-57150"/>
              <a:ext cx="3360600" cy="423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>
                <a:lnSpc>
                  <a:spcPct val="140014"/>
                </a:lnSpc>
                <a:defRPr b="1">
                  <a:solidFill>
                    <a:srgbClr val="148B72"/>
                  </a:solidFill>
                  <a:latin typeface="TT Firs Neue" panose="02000503030000020004" pitchFamily="2" charset="-52"/>
                  <a:ea typeface="Montserrat"/>
                  <a:cs typeface="Montserrat"/>
                </a:defRPr>
              </a:lvl1pPr>
            </a:lstStyle>
            <a:p>
              <a:endParaRPr dirty="0">
                <a:latin typeface="Century Gothic" panose="020B0502020202020204" pitchFamily="34" charset="0"/>
                <a:sym typeface="Montserrat"/>
              </a:endParaRPr>
            </a:p>
          </p:txBody>
        </p:sp>
        <p:sp>
          <p:nvSpPr>
            <p:cNvPr id="20" name="Google Shape;246;p23">
              <a:extLst>
                <a:ext uri="{FF2B5EF4-FFF2-40B4-BE49-F238E27FC236}">
                  <a16:creationId xmlns:a16="http://schemas.microsoft.com/office/drawing/2014/main" id="{DD54AA82-8A00-C021-DB1F-98C8CC2248FC}"/>
                </a:ext>
              </a:extLst>
            </p:cNvPr>
            <p:cNvSpPr txBox="1"/>
            <p:nvPr/>
          </p:nvSpPr>
          <p:spPr>
            <a:xfrm>
              <a:off x="-2157317" y="576363"/>
              <a:ext cx="3360600" cy="24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endParaRPr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13DBE49-BCEB-4E31-B53F-787C85B045D7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2AA264B-0913-490B-A33F-58D22319C1A5}"/>
              </a:ext>
            </a:extLst>
          </p:cNvPr>
          <p:cNvSpPr/>
          <p:nvPr/>
        </p:nvSpPr>
        <p:spPr>
          <a:xfrm>
            <a:off x="539750" y="1430788"/>
            <a:ext cx="4883150" cy="2848157"/>
          </a:xfrm>
          <a:prstGeom prst="roundRect">
            <a:avLst>
              <a:gd name="adj" fmla="val 7005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B3F08E3-07AD-487F-92BC-E6F85F2FF094}"/>
              </a:ext>
            </a:extLst>
          </p:cNvPr>
          <p:cNvSpPr/>
          <p:nvPr/>
        </p:nvSpPr>
        <p:spPr>
          <a:xfrm>
            <a:off x="5724525" y="1419150"/>
            <a:ext cx="4883150" cy="2848157"/>
          </a:xfrm>
          <a:prstGeom prst="roundRect">
            <a:avLst>
              <a:gd name="adj" fmla="val 5221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E03DDA-37D0-4012-BF81-60E4A4CFF9A1}"/>
              </a:ext>
            </a:extLst>
          </p:cNvPr>
          <p:cNvSpPr/>
          <p:nvPr/>
        </p:nvSpPr>
        <p:spPr>
          <a:xfrm>
            <a:off x="8143587" y="1763228"/>
            <a:ext cx="2160000" cy="2160000"/>
          </a:xfrm>
          <a:prstGeom prst="roundRect">
            <a:avLst>
              <a:gd name="adj" fmla="val 8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1" name="Google Shape;240;p23">
            <a:extLst>
              <a:ext uri="{FF2B5EF4-FFF2-40B4-BE49-F238E27FC236}">
                <a16:creationId xmlns:a16="http://schemas.microsoft.com/office/drawing/2014/main" id="{406008C1-C89D-4C19-9FCC-D494BC9E680D}"/>
              </a:ext>
            </a:extLst>
          </p:cNvPr>
          <p:cNvSpPr txBox="1"/>
          <p:nvPr/>
        </p:nvSpPr>
        <p:spPr>
          <a:xfrm>
            <a:off x="9001482" y="2719348"/>
            <a:ext cx="1454149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-US" sz="1400" dirty="0" err="1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qr</a:t>
            </a:r>
            <a:r>
              <a:rPr lang="en-US" sz="14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-</a:t>
            </a:r>
            <a:r>
              <a:rPr lang="ru-RU" sz="14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код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1B0F9EE-7D79-41F3-8960-173278B7D728}"/>
              </a:ext>
            </a:extLst>
          </p:cNvPr>
          <p:cNvSpPr/>
          <p:nvPr/>
        </p:nvSpPr>
        <p:spPr>
          <a:xfrm>
            <a:off x="5911328" y="2535108"/>
            <a:ext cx="2080215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6" dirty="0">
                <a:latin typeface="Century Gothic" panose="020B0502020202020204" pitchFamily="34" charset="0"/>
              </a:rPr>
              <a:t>Наш телеграмм канал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004624-D413-4DB5-7269-161E054A7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43" y="1518452"/>
            <a:ext cx="2497928" cy="264148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B7AC14-CA0F-9D13-C068-F2FA57263C19}"/>
              </a:ext>
            </a:extLst>
          </p:cNvPr>
          <p:cNvGrpSpPr/>
          <p:nvPr/>
        </p:nvGrpSpPr>
        <p:grpSpPr>
          <a:xfrm>
            <a:off x="4628282" y="5577617"/>
            <a:ext cx="1942037" cy="399178"/>
            <a:chOff x="8634552" y="423135"/>
            <a:chExt cx="1462048" cy="304019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21C06D7E-ADDA-F88B-F7B9-B3224F4F7D2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4738" y="426783"/>
              <a:ext cx="881862" cy="300371"/>
            </a:xfrm>
            <a:prstGeom prst="rect">
              <a:avLst/>
            </a:prstGeom>
          </p:spPr>
        </p:pic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4FA97E8C-0789-BFAB-DFC9-03C3A637F7CC}"/>
                </a:ext>
              </a:extLst>
            </p:cNvPr>
            <p:cNvSpPr/>
            <p:nvPr/>
          </p:nvSpPr>
          <p:spPr>
            <a:xfrm>
              <a:off x="8634552" y="423135"/>
              <a:ext cx="464184" cy="290195"/>
            </a:xfrm>
            <a:custGeom>
              <a:avLst/>
              <a:gdLst/>
              <a:ahLst/>
              <a:cxnLst/>
              <a:rect l="l" t="t" r="r" b="b"/>
              <a:pathLst>
                <a:path w="464185" h="290194">
                  <a:moveTo>
                    <a:pt x="463715" y="0"/>
                  </a:moveTo>
                  <a:lnTo>
                    <a:pt x="456222" y="0"/>
                  </a:lnTo>
                  <a:lnTo>
                    <a:pt x="456222" y="7505"/>
                  </a:lnTo>
                  <a:lnTo>
                    <a:pt x="451231" y="56591"/>
                  </a:lnTo>
                  <a:lnTo>
                    <a:pt x="438073" y="102793"/>
                  </a:lnTo>
                  <a:lnTo>
                    <a:pt x="417525" y="145389"/>
                  </a:lnTo>
                  <a:lnTo>
                    <a:pt x="390334" y="183591"/>
                  </a:lnTo>
                  <a:lnTo>
                    <a:pt x="357263" y="216662"/>
                  </a:lnTo>
                  <a:lnTo>
                    <a:pt x="319049" y="243852"/>
                  </a:lnTo>
                  <a:lnTo>
                    <a:pt x="276466" y="264401"/>
                  </a:lnTo>
                  <a:lnTo>
                    <a:pt x="230251" y="277558"/>
                  </a:lnTo>
                  <a:lnTo>
                    <a:pt x="181165" y="282549"/>
                  </a:lnTo>
                  <a:lnTo>
                    <a:pt x="181165" y="234137"/>
                  </a:lnTo>
                  <a:lnTo>
                    <a:pt x="181165" y="218744"/>
                  </a:lnTo>
                  <a:lnTo>
                    <a:pt x="137058" y="248602"/>
                  </a:lnTo>
                  <a:lnTo>
                    <a:pt x="96088" y="266928"/>
                  </a:lnTo>
                  <a:lnTo>
                    <a:pt x="52755" y="278307"/>
                  </a:lnTo>
                  <a:lnTo>
                    <a:pt x="7594" y="282549"/>
                  </a:lnTo>
                  <a:lnTo>
                    <a:pt x="7594" y="181076"/>
                  </a:lnTo>
                  <a:lnTo>
                    <a:pt x="53225" y="174104"/>
                  </a:lnTo>
                  <a:lnTo>
                    <a:pt x="94272" y="156260"/>
                  </a:lnTo>
                  <a:lnTo>
                    <a:pt x="129159" y="129120"/>
                  </a:lnTo>
                  <a:lnTo>
                    <a:pt x="156311" y="94234"/>
                  </a:lnTo>
                  <a:lnTo>
                    <a:pt x="174142" y="53174"/>
                  </a:lnTo>
                  <a:lnTo>
                    <a:pt x="181076" y="7505"/>
                  </a:lnTo>
                  <a:lnTo>
                    <a:pt x="282638" y="7505"/>
                  </a:lnTo>
                  <a:lnTo>
                    <a:pt x="278930" y="48971"/>
                  </a:lnTo>
                  <a:lnTo>
                    <a:pt x="269151" y="89179"/>
                  </a:lnTo>
                  <a:lnTo>
                    <a:pt x="252691" y="128841"/>
                  </a:lnTo>
                  <a:lnTo>
                    <a:pt x="230505" y="165379"/>
                  </a:lnTo>
                  <a:lnTo>
                    <a:pt x="230835" y="165252"/>
                  </a:lnTo>
                  <a:lnTo>
                    <a:pt x="230695" y="165481"/>
                  </a:lnTo>
                  <a:lnTo>
                    <a:pt x="223812" y="175107"/>
                  </a:lnTo>
                  <a:lnTo>
                    <a:pt x="234950" y="171259"/>
                  </a:lnTo>
                  <a:lnTo>
                    <a:pt x="258178" y="159905"/>
                  </a:lnTo>
                  <a:lnTo>
                    <a:pt x="274269" y="152044"/>
                  </a:lnTo>
                  <a:lnTo>
                    <a:pt x="307022" y="124485"/>
                  </a:lnTo>
                  <a:lnTo>
                    <a:pt x="332092" y="90157"/>
                  </a:lnTo>
                  <a:lnTo>
                    <a:pt x="348335" y="50647"/>
                  </a:lnTo>
                  <a:lnTo>
                    <a:pt x="354647" y="7505"/>
                  </a:lnTo>
                  <a:lnTo>
                    <a:pt x="456222" y="7505"/>
                  </a:lnTo>
                  <a:lnTo>
                    <a:pt x="456222" y="0"/>
                  </a:lnTo>
                  <a:lnTo>
                    <a:pt x="347154" y="0"/>
                  </a:lnTo>
                  <a:lnTo>
                    <a:pt x="347154" y="3759"/>
                  </a:lnTo>
                  <a:lnTo>
                    <a:pt x="339763" y="53263"/>
                  </a:lnTo>
                  <a:lnTo>
                    <a:pt x="318808" y="97523"/>
                  </a:lnTo>
                  <a:lnTo>
                    <a:pt x="290144" y="129476"/>
                  </a:lnTo>
                  <a:lnTo>
                    <a:pt x="290144" y="3759"/>
                  </a:lnTo>
                  <a:lnTo>
                    <a:pt x="290144" y="1422"/>
                  </a:lnTo>
                  <a:lnTo>
                    <a:pt x="290144" y="0"/>
                  </a:lnTo>
                  <a:lnTo>
                    <a:pt x="287616" y="0"/>
                  </a:lnTo>
                  <a:lnTo>
                    <a:pt x="287616" y="132283"/>
                  </a:lnTo>
                  <a:lnTo>
                    <a:pt x="286143" y="133934"/>
                  </a:lnTo>
                  <a:lnTo>
                    <a:pt x="283883" y="135318"/>
                  </a:lnTo>
                  <a:lnTo>
                    <a:pt x="287616" y="132283"/>
                  </a:lnTo>
                  <a:lnTo>
                    <a:pt x="287616" y="0"/>
                  </a:lnTo>
                  <a:lnTo>
                    <a:pt x="173570" y="0"/>
                  </a:lnTo>
                  <a:lnTo>
                    <a:pt x="173570" y="3759"/>
                  </a:lnTo>
                  <a:lnTo>
                    <a:pt x="167500" y="48856"/>
                  </a:lnTo>
                  <a:lnTo>
                    <a:pt x="150368" y="89420"/>
                  </a:lnTo>
                  <a:lnTo>
                    <a:pt x="123786" y="123799"/>
                  </a:lnTo>
                  <a:lnTo>
                    <a:pt x="89408" y="150368"/>
                  </a:lnTo>
                  <a:lnTo>
                    <a:pt x="48856" y="167513"/>
                  </a:lnTo>
                  <a:lnTo>
                    <a:pt x="3746" y="173583"/>
                  </a:lnTo>
                  <a:lnTo>
                    <a:pt x="0" y="173583"/>
                  </a:lnTo>
                  <a:lnTo>
                    <a:pt x="0" y="290144"/>
                  </a:lnTo>
                  <a:lnTo>
                    <a:pt x="3746" y="290144"/>
                  </a:lnTo>
                  <a:lnTo>
                    <a:pt x="49377" y="286550"/>
                  </a:lnTo>
                  <a:lnTo>
                    <a:pt x="65849" y="282549"/>
                  </a:lnTo>
                  <a:lnTo>
                    <a:pt x="93256" y="275894"/>
                  </a:lnTo>
                  <a:lnTo>
                    <a:pt x="134835" y="258356"/>
                  </a:lnTo>
                  <a:lnTo>
                    <a:pt x="173570" y="234137"/>
                  </a:lnTo>
                  <a:lnTo>
                    <a:pt x="173570" y="290144"/>
                  </a:lnTo>
                  <a:lnTo>
                    <a:pt x="177317" y="290144"/>
                  </a:lnTo>
                  <a:lnTo>
                    <a:pt x="223710" y="286385"/>
                  </a:lnTo>
                  <a:lnTo>
                    <a:pt x="267728" y="275513"/>
                  </a:lnTo>
                  <a:lnTo>
                    <a:pt x="308813" y="258127"/>
                  </a:lnTo>
                  <a:lnTo>
                    <a:pt x="346341" y="234810"/>
                  </a:lnTo>
                  <a:lnTo>
                    <a:pt x="354647" y="227685"/>
                  </a:lnTo>
                  <a:lnTo>
                    <a:pt x="354647" y="281851"/>
                  </a:lnTo>
                  <a:lnTo>
                    <a:pt x="463715" y="281851"/>
                  </a:lnTo>
                  <a:lnTo>
                    <a:pt x="463715" y="3759"/>
                  </a:lnTo>
                  <a:lnTo>
                    <a:pt x="463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2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964690CE-DD44-B4B7-80F1-B7B20241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92" y="5379608"/>
            <a:ext cx="1987990" cy="7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F840C1D4-D37F-B804-6E33-F17980A6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76" y="5309741"/>
            <a:ext cx="1014866" cy="9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1DE5631-F80C-9303-082C-54B9CA9E34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93" y="130958"/>
            <a:ext cx="2513785" cy="11272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DD67AFB-08C5-A43C-4E0F-B0D54AF5D6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4733" y="6110056"/>
            <a:ext cx="1794863" cy="975669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6AE81EB-3B5F-4A5B-EDB8-ACA06D8B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65" y="6122832"/>
            <a:ext cx="1014866" cy="10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Изображение" descr="Изображение">
            <a:extLst>
              <a:ext uri="{FF2B5EF4-FFF2-40B4-BE49-F238E27FC236}">
                <a16:creationId xmlns:a16="http://schemas.microsoft.com/office/drawing/2014/main" id="{CC5AEA77-CDC8-447D-9C66-23B2F9614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0279" y="6438169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034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0CC6E71-938F-4E21-B70A-680DB7E6F7AE}"/>
              </a:ext>
            </a:extLst>
          </p:cNvPr>
          <p:cNvSpPr/>
          <p:nvPr/>
        </p:nvSpPr>
        <p:spPr>
          <a:xfrm>
            <a:off x="564243" y="1237136"/>
            <a:ext cx="3287806" cy="432000"/>
          </a:xfrm>
          <a:prstGeom prst="roundRect">
            <a:avLst>
              <a:gd name="adj" fmla="val 18753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AA6E9C9B-BD27-4F37-9FC9-F90AA75302E1}"/>
              </a:ext>
            </a:extLst>
          </p:cNvPr>
          <p:cNvSpPr/>
          <p:nvPr/>
        </p:nvSpPr>
        <p:spPr>
          <a:xfrm>
            <a:off x="3953140" y="1237136"/>
            <a:ext cx="3287806" cy="432000"/>
          </a:xfrm>
          <a:prstGeom prst="roundRect">
            <a:avLst>
              <a:gd name="adj" fmla="val 17492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D5ACF77-2DC8-4CD5-82A4-7F9FFDD4ED83}"/>
              </a:ext>
            </a:extLst>
          </p:cNvPr>
          <p:cNvSpPr/>
          <p:nvPr/>
        </p:nvSpPr>
        <p:spPr>
          <a:xfrm>
            <a:off x="7342037" y="1237136"/>
            <a:ext cx="3287806" cy="432000"/>
          </a:xfrm>
          <a:prstGeom prst="roundRect">
            <a:avLst>
              <a:gd name="adj" fmla="val 1380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EBC27B-CA92-4A05-80A2-83A1D6A66C5E}"/>
              </a:ext>
            </a:extLst>
          </p:cNvPr>
          <p:cNvSpPr txBox="1"/>
          <p:nvPr/>
        </p:nvSpPr>
        <p:spPr>
          <a:xfrm>
            <a:off x="674086" y="3289186"/>
            <a:ext cx="4924612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целевой аудитории и ее потребностей</a:t>
            </a: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42950" y="409700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Рынок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C5E48CD-F01E-4725-8F64-BC81E279B0FE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40008-5661-4F97-A498-BFE0E387F091}"/>
              </a:ext>
            </a:extLst>
          </p:cNvPr>
          <p:cNvSpPr txBox="1"/>
          <p:nvPr/>
        </p:nvSpPr>
        <p:spPr>
          <a:xfrm>
            <a:off x="557144" y="1271024"/>
            <a:ext cx="2446191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TAM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 </a:t>
            </a:r>
            <a:r>
              <a:rPr kumimoji="0" lang="ru-RU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(</a:t>
            </a:r>
            <a:r>
              <a:rPr lang="ru" sz="1200" dirty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общий объём рынка)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A93EB7-48E8-4592-8360-B0E6D53CE1CE}"/>
              </a:ext>
            </a:extLst>
          </p:cNvPr>
          <p:cNvSpPr txBox="1"/>
          <p:nvPr/>
        </p:nvSpPr>
        <p:spPr>
          <a:xfrm>
            <a:off x="3938114" y="1271024"/>
            <a:ext cx="2910923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SAM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 </a:t>
            </a:r>
            <a:r>
              <a:rPr kumimoji="0" lang="ru-RU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доступный объём рынка</a:t>
            </a:r>
            <a:r>
              <a:rPr lang="ru" sz="1200" dirty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)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387222-F963-487B-B5AA-E52C446C7127}"/>
              </a:ext>
            </a:extLst>
          </p:cNvPr>
          <p:cNvSpPr txBox="1"/>
          <p:nvPr/>
        </p:nvSpPr>
        <p:spPr>
          <a:xfrm>
            <a:off x="7327011" y="1208960"/>
            <a:ext cx="3390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SOM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 </a:t>
            </a:r>
            <a:r>
              <a:rPr kumimoji="0" lang="ru-RU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реально достижимый объём рынка</a:t>
            </a:r>
            <a:r>
              <a:rPr lang="ru" sz="1200" dirty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)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9330085-4F29-4CA4-ABEC-5883AD0D7887}"/>
              </a:ext>
            </a:extLst>
          </p:cNvPr>
          <p:cNvSpPr/>
          <p:nvPr/>
        </p:nvSpPr>
        <p:spPr>
          <a:xfrm>
            <a:off x="549217" y="1733295"/>
            <a:ext cx="3287806" cy="921418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690" algn="ctr">
              <a:lnSpc>
                <a:spcPct val="100000"/>
              </a:lnSpc>
              <a:spcBef>
                <a:spcPts val="70"/>
              </a:spcBef>
            </a:pPr>
            <a:r>
              <a:rPr lang="ru-RU" sz="1400" spc="-15" dirty="0">
                <a:solidFill>
                  <a:schemeClr val="tx1"/>
                </a:solidFill>
                <a:latin typeface="TTFirs-ExtraBold"/>
                <a:cs typeface="TTFirs-ExtraBold"/>
              </a:rPr>
              <a:t>43.8 </a:t>
            </a:r>
            <a:r>
              <a:rPr lang="ru-RU" sz="1400" dirty="0">
                <a:solidFill>
                  <a:schemeClr val="tx1"/>
                </a:solidFill>
                <a:latin typeface="TTFirs-ExtraBold"/>
                <a:cs typeface="TTFirs-ExtraBold"/>
              </a:rPr>
              <a:t>млн </a:t>
            </a:r>
            <a:r>
              <a:rPr lang="en-US" sz="1400" dirty="0">
                <a:solidFill>
                  <a:schemeClr val="tx1"/>
                </a:solidFill>
                <a:latin typeface="TTFirs-ExtraBold"/>
                <a:cs typeface="TTFirs-ExtraBold"/>
              </a:rPr>
              <a:t>$</a:t>
            </a:r>
            <a:r>
              <a:rPr lang="en-US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 </a:t>
            </a:r>
            <a:r>
              <a:rPr lang="ru-RU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при расчёте 4800 установок в год</a:t>
            </a:r>
            <a:endParaRPr lang="ru-RU" sz="1400" dirty="0">
              <a:solidFill>
                <a:schemeClr val="tx1"/>
              </a:solidFill>
              <a:latin typeface="TTFirs-ExtraBold"/>
              <a:cs typeface="TTFirs-ExtraBold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92B2ADF-B37D-4047-9CC5-0DC660524440}"/>
              </a:ext>
            </a:extLst>
          </p:cNvPr>
          <p:cNvSpPr/>
          <p:nvPr/>
        </p:nvSpPr>
        <p:spPr>
          <a:xfrm>
            <a:off x="3938114" y="1733295"/>
            <a:ext cx="3287806" cy="921418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400" spc="25" dirty="0">
                <a:solidFill>
                  <a:schemeClr val="tx1"/>
                </a:solidFill>
                <a:latin typeface="TTFirs-ExtraBold"/>
                <a:cs typeface="TTFirs-ExtraBold"/>
              </a:rPr>
              <a:t>24 </a:t>
            </a:r>
            <a:r>
              <a:rPr lang="ru-RU" sz="1400" dirty="0">
                <a:solidFill>
                  <a:schemeClr val="tx1"/>
                </a:solidFill>
                <a:latin typeface="TTFirs-ExtraBold"/>
                <a:cs typeface="TTFirs-ExtraBold"/>
              </a:rPr>
              <a:t>млн.</a:t>
            </a:r>
            <a:r>
              <a:rPr lang="ru-RU" sz="1400" spc="35" dirty="0">
                <a:solidFill>
                  <a:schemeClr val="tx1"/>
                </a:solidFill>
                <a:latin typeface="TTFirs-ExtraBold"/>
                <a:cs typeface="TTFirs-ExtraBold"/>
              </a:rPr>
              <a:t> </a:t>
            </a:r>
            <a:r>
              <a:rPr lang="ru-RU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$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При установке 420 модулей</a:t>
            </a:r>
            <a:endParaRPr lang="ru-RU" sz="1400" dirty="0">
              <a:solidFill>
                <a:schemeClr val="tx1"/>
              </a:solidFill>
              <a:latin typeface="TTFirs-ExtraBold"/>
              <a:cs typeface="TTFirs-ExtraBold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E352032-919F-4816-B3C0-8D988633ED4B}"/>
              </a:ext>
            </a:extLst>
          </p:cNvPr>
          <p:cNvSpPr/>
          <p:nvPr/>
        </p:nvSpPr>
        <p:spPr>
          <a:xfrm>
            <a:off x="7327011" y="1733295"/>
            <a:ext cx="3287806" cy="921418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400" spc="30" dirty="0">
                <a:solidFill>
                  <a:schemeClr val="tx1"/>
                </a:solidFill>
                <a:latin typeface="TTFirs-ExtraBold"/>
                <a:cs typeface="TTFirs-ExtraBold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TTFirs-ExtraBold"/>
                <a:cs typeface="TTFirs-ExtraBold"/>
              </a:rPr>
              <a:t>млн.</a:t>
            </a:r>
            <a:r>
              <a:rPr lang="ru-RU" sz="1400" spc="25" dirty="0">
                <a:solidFill>
                  <a:schemeClr val="tx1"/>
                </a:solidFill>
                <a:latin typeface="TTFirs-ExtraBold"/>
                <a:cs typeface="TTFirs-ExtraBold"/>
              </a:rPr>
              <a:t> </a:t>
            </a:r>
            <a:r>
              <a:rPr lang="ru-RU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$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400" spc="-20" dirty="0">
                <a:solidFill>
                  <a:schemeClr val="tx1"/>
                </a:solidFill>
                <a:latin typeface="TTFirs-ExtraBold"/>
                <a:cs typeface="TTFirs-ExtraBold"/>
              </a:rPr>
              <a:t>Реально достижимый объем рынка в течении 5 лет</a:t>
            </a:r>
            <a:endParaRPr lang="ru-RU" sz="1400" dirty="0">
              <a:solidFill>
                <a:schemeClr val="tx1"/>
              </a:solidFill>
              <a:latin typeface="TTFirs-ExtraBold"/>
              <a:cs typeface="TTFirs-ExtraBold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798D3E6-9568-41E4-A025-5164B3D2D965}"/>
              </a:ext>
            </a:extLst>
          </p:cNvPr>
          <p:cNvSpPr/>
          <p:nvPr/>
        </p:nvSpPr>
        <p:spPr>
          <a:xfrm>
            <a:off x="539750" y="3724094"/>
            <a:ext cx="4883150" cy="1080000"/>
          </a:xfrm>
          <a:prstGeom prst="roundRect">
            <a:avLst>
              <a:gd name="adj" fmla="val 11464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8DBDBE92-A3E3-41AE-B287-E54C5221C8B4}"/>
              </a:ext>
            </a:extLst>
          </p:cNvPr>
          <p:cNvSpPr/>
          <p:nvPr/>
        </p:nvSpPr>
        <p:spPr>
          <a:xfrm>
            <a:off x="539750" y="5487057"/>
            <a:ext cx="4883150" cy="1080000"/>
          </a:xfrm>
          <a:prstGeom prst="roundRect">
            <a:avLst>
              <a:gd name="adj" fmla="val 11464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CBE7F0-3F75-434B-AA58-BF5742645547}"/>
              </a:ext>
            </a:extLst>
          </p:cNvPr>
          <p:cNvSpPr txBox="1"/>
          <p:nvPr/>
        </p:nvSpPr>
        <p:spPr>
          <a:xfrm>
            <a:off x="674086" y="4981558"/>
            <a:ext cx="433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Динамика развития рынка его тенденций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и перспектив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4C7D46AF-271A-431E-8BDA-2BD0354232CC}"/>
              </a:ext>
            </a:extLst>
          </p:cNvPr>
          <p:cNvSpPr/>
          <p:nvPr/>
        </p:nvSpPr>
        <p:spPr>
          <a:xfrm>
            <a:off x="5737225" y="3705884"/>
            <a:ext cx="4883150" cy="1080000"/>
          </a:xfrm>
          <a:prstGeom prst="roundRect">
            <a:avLst>
              <a:gd name="adj" fmla="val 11464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2D3C4-BACD-4C18-94C8-AFD7BA52D93D}"/>
              </a:ext>
            </a:extLst>
          </p:cNvPr>
          <p:cNvSpPr txBox="1"/>
          <p:nvPr/>
        </p:nvSpPr>
        <p:spPr>
          <a:xfrm>
            <a:off x="5871561" y="3201101"/>
            <a:ext cx="430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Анализ географической области потенциального присутствия продукта на рынке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307A40E-8577-48FB-BFF1-C428424CCE5D}"/>
              </a:ext>
            </a:extLst>
          </p:cNvPr>
          <p:cNvSpPr/>
          <p:nvPr/>
        </p:nvSpPr>
        <p:spPr>
          <a:xfrm>
            <a:off x="5737225" y="5475130"/>
            <a:ext cx="4883150" cy="1080000"/>
          </a:xfrm>
          <a:prstGeom prst="roundRect">
            <a:avLst>
              <a:gd name="adj" fmla="val 11464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573361-0ECE-4B0E-86E8-4FE8523807A1}"/>
              </a:ext>
            </a:extLst>
          </p:cNvPr>
          <p:cNvSpPr txBox="1"/>
          <p:nvPr/>
        </p:nvSpPr>
        <p:spPr>
          <a:xfrm>
            <a:off x="5871561" y="4975882"/>
            <a:ext cx="4017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Основные каналы продаж и методы стимулирования сбыта продукта на рынке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6719B49-75E4-46D6-A155-CFC7204FF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248" y="3235241"/>
            <a:ext cx="461327" cy="40243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7A23195-BADD-4202-990D-D1D18C024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2248" y="4961186"/>
            <a:ext cx="482272" cy="4096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AA534F-F704-4A98-8804-09915D553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3362" y="3172239"/>
            <a:ext cx="409761" cy="47681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49CDDFC-5A11-407C-9EA9-0C3F9C853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7962" y="4975882"/>
            <a:ext cx="432638" cy="378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2E4C8-D139-A557-21AC-70E4CEA13067}"/>
              </a:ext>
            </a:extLst>
          </p:cNvPr>
          <p:cNvSpPr txBox="1"/>
          <p:nvPr/>
        </p:nvSpPr>
        <p:spPr>
          <a:xfrm>
            <a:off x="568364" y="3724094"/>
            <a:ext cx="281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1) Врачи реабилитологи и центры протезирования/реабилитации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90DE3-2D4B-704D-9BB0-51A9EA6E29A6}"/>
              </a:ext>
            </a:extLst>
          </p:cNvPr>
          <p:cNvSpPr txBox="1"/>
          <p:nvPr/>
        </p:nvSpPr>
        <p:spPr>
          <a:xfrm>
            <a:off x="2922558" y="3731058"/>
            <a:ext cx="262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2) Люди с повреждениями опорно-двигательного аппарата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3B990-836C-9F89-5FB6-15C0A2DDA5E6}"/>
              </a:ext>
            </a:extLst>
          </p:cNvPr>
          <p:cNvSpPr txBox="1"/>
          <p:nvPr/>
        </p:nvSpPr>
        <p:spPr>
          <a:xfrm>
            <a:off x="742950" y="4139553"/>
            <a:ext cx="473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effectLst/>
              </a:rPr>
              <a:t>обе группы ищут инновационные, научно обоснованные и эффективные решения для улучшения процесса реабилитации и восстановления функций опорно-двигательного аппарата.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2FE41-725A-F3AC-C3CD-DC01FB9819AC}"/>
              </a:ext>
            </a:extLst>
          </p:cNvPr>
          <p:cNvSpPr txBox="1"/>
          <p:nvPr/>
        </p:nvSpPr>
        <p:spPr>
          <a:xfrm>
            <a:off x="6363623" y="4001093"/>
            <a:ext cx="363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 не ограничен по географии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83F00-5F75-0077-B967-FB83C1C8110F}"/>
              </a:ext>
            </a:extLst>
          </p:cNvPr>
          <p:cNvSpPr txBox="1"/>
          <p:nvPr/>
        </p:nvSpPr>
        <p:spPr>
          <a:xfrm>
            <a:off x="6681261" y="5581274"/>
            <a:ext cx="129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B2G</a:t>
            </a:r>
            <a:endParaRPr lang="ru-RU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6705F-0EFC-2F0A-E828-BF251E1AB006}"/>
              </a:ext>
            </a:extLst>
          </p:cNvPr>
          <p:cNvSpPr txBox="1"/>
          <p:nvPr/>
        </p:nvSpPr>
        <p:spPr>
          <a:xfrm>
            <a:off x="8533645" y="5583815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B2B</a:t>
            </a:r>
            <a:endParaRPr lang="ru-RU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E61F2-03FB-DFE3-9704-91FE330ED2B2}"/>
              </a:ext>
            </a:extLst>
          </p:cNvPr>
          <p:cNvSpPr txBox="1"/>
          <p:nvPr/>
        </p:nvSpPr>
        <p:spPr>
          <a:xfrm>
            <a:off x="628928" y="5573090"/>
            <a:ext cx="474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Согласно статистике агентства инноваций Москвы и всемирной организации здравоохранения рост рынка </a:t>
            </a:r>
            <a:r>
              <a:rPr lang="ru-RU" sz="1400" dirty="0" err="1"/>
              <a:t>ассистивных</a:t>
            </a:r>
            <a:r>
              <a:rPr lang="ru-RU" sz="1400" dirty="0"/>
              <a:t> технологий вырастет к 2028 году на </a:t>
            </a:r>
            <a:r>
              <a:rPr lang="en-US" sz="1400" dirty="0"/>
              <a:t>6,6%</a:t>
            </a:r>
            <a:r>
              <a:rPr lang="ru-RU" sz="1400" dirty="0"/>
              <a:t>  (43,5 млрд </a:t>
            </a:r>
            <a:r>
              <a:rPr lang="en-US" sz="1400" dirty="0"/>
              <a:t>$</a:t>
            </a:r>
            <a:r>
              <a:rPr lang="ru-RU" sz="1400" dirty="0"/>
              <a:t>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D90CC2-480C-4CC6-A97C-9C1061FA5BBF}"/>
              </a:ext>
            </a:extLst>
          </p:cNvPr>
          <p:cNvSpPr txBox="1"/>
          <p:nvPr/>
        </p:nvSpPr>
        <p:spPr>
          <a:xfrm>
            <a:off x="7944204" y="5799319"/>
            <a:ext cx="46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&amp;</a:t>
            </a:r>
            <a:endParaRPr lang="ru-RU" sz="2800" dirty="0"/>
          </a:p>
        </p:txBody>
      </p:sp>
      <p:pic>
        <p:nvPicPr>
          <p:cNvPr id="42" name="Изображение" descr="Изображение">
            <a:extLst>
              <a:ext uri="{FF2B5EF4-FFF2-40B4-BE49-F238E27FC236}">
                <a16:creationId xmlns:a16="http://schemas.microsoft.com/office/drawing/2014/main" id="{336B60D9-149B-4845-B33F-106412D998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456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B3C1EE-DB2C-478B-ACBF-CE1C9410D9ED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16A8F31-280A-44AC-A6CE-B55636FBC1E7}"/>
              </a:ext>
            </a:extLst>
          </p:cNvPr>
          <p:cNvSpPr/>
          <p:nvPr/>
        </p:nvSpPr>
        <p:spPr>
          <a:xfrm>
            <a:off x="539750" y="1882375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К</a:t>
            </a:r>
            <a:r>
              <a:rPr lang="ru-RU" sz="1200" b="0" i="0" u="none" strike="noStrike" dirty="0">
                <a:solidFill>
                  <a:schemeClr val="tx1"/>
                </a:solidFill>
                <a:effectLst/>
              </a:rPr>
              <a:t>омплекс систем, разработанный для помощи людям с повреждением опорно-двигательного аппарата. Он состоит из трех основных компонентов:</a:t>
            </a:r>
            <a:br>
              <a:rPr lang="ru-RU" sz="1200" b="0" i="0" u="none" strike="noStrike" dirty="0">
                <a:solidFill>
                  <a:schemeClr val="tx1"/>
                </a:solidFill>
                <a:effectLst/>
              </a:rPr>
            </a:br>
            <a:r>
              <a:rPr lang="ru-RU" sz="1200" b="0" i="0" u="none" strike="noStrike" dirty="0">
                <a:solidFill>
                  <a:schemeClr val="tx1"/>
                </a:solidFill>
                <a:effectLst/>
              </a:rPr>
              <a:t>1) Программа для врача-реабилитолога</a:t>
            </a:r>
            <a:br>
              <a:rPr lang="ru-RU" sz="1200" b="0" i="0" u="none" strike="noStrike" dirty="0">
                <a:solidFill>
                  <a:schemeClr val="tx1"/>
                </a:solidFill>
                <a:effectLst/>
              </a:rPr>
            </a:br>
            <a:r>
              <a:rPr lang="ru-RU" sz="1200" b="0" i="0" u="none" strike="noStrike" dirty="0">
                <a:solidFill>
                  <a:schemeClr val="tx1"/>
                </a:solidFill>
                <a:effectLst/>
              </a:rPr>
              <a:t>2) Пользовательская программа</a:t>
            </a:r>
            <a:br>
              <a:rPr lang="ru-RU" sz="1200" b="0" i="0" u="none" strike="noStrike" dirty="0">
                <a:solidFill>
                  <a:schemeClr val="tx1"/>
                </a:solidFill>
                <a:effectLst/>
              </a:rPr>
            </a:br>
            <a:r>
              <a:rPr lang="ru-RU" sz="1200" b="0" i="0" u="none" strike="noStrike" dirty="0">
                <a:solidFill>
                  <a:schemeClr val="tx1"/>
                </a:solidFill>
                <a:effectLst/>
              </a:rPr>
              <a:t>3) носимое 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30250" y="428120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Описание проекта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91A344A-A5B9-44DD-8DB4-3EF249280EC6}"/>
              </a:ext>
            </a:extLst>
          </p:cNvPr>
          <p:cNvSpPr/>
          <p:nvPr/>
        </p:nvSpPr>
        <p:spPr>
          <a:xfrm>
            <a:off x="539750" y="1389047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309A7-3750-41BD-8273-E83925EEBA04}"/>
              </a:ext>
            </a:extLst>
          </p:cNvPr>
          <p:cNvSpPr txBox="1"/>
          <p:nvPr/>
        </p:nvSpPr>
        <p:spPr>
          <a:xfrm>
            <a:off x="674086" y="1447901"/>
            <a:ext cx="34661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продукта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2E26F35-01DF-4C13-932A-0C73571B9DD9}"/>
              </a:ext>
            </a:extLst>
          </p:cNvPr>
          <p:cNvSpPr/>
          <p:nvPr/>
        </p:nvSpPr>
        <p:spPr>
          <a:xfrm>
            <a:off x="539750" y="3641966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1) Неэффективность традиционных методов реабилитации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2) Трудности в использовании протезов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3) Недостаток обратной связи в процессе реабилитации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73438E8-7CB9-457A-B0DD-A221C566BBA6}"/>
              </a:ext>
            </a:extLst>
          </p:cNvPr>
          <p:cNvSpPr/>
          <p:nvPr/>
        </p:nvSpPr>
        <p:spPr>
          <a:xfrm>
            <a:off x="539750" y="314863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1233C-F331-485B-BB08-E8F2DF38894D}"/>
              </a:ext>
            </a:extLst>
          </p:cNvPr>
          <p:cNvSpPr txBox="1"/>
          <p:nvPr/>
        </p:nvSpPr>
        <p:spPr>
          <a:xfrm>
            <a:off x="674086" y="3207058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проблемы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3B8CF16-6CED-4C1E-9BE1-AD4A7EC746FF}"/>
              </a:ext>
            </a:extLst>
          </p:cNvPr>
          <p:cNvSpPr/>
          <p:nvPr/>
        </p:nvSpPr>
        <p:spPr>
          <a:xfrm>
            <a:off x="539750" y="5404929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1) Специализированная программа для врача реабилитолога, дающая понимание о ходе реабилитации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2) Носимое устройство, которое делает протез по-настоящему «</a:t>
            </a:r>
            <a:r>
              <a:rPr lang="ru-RU" sz="1200" dirty="0" err="1">
                <a:solidFill>
                  <a:schemeClr val="tx1"/>
                </a:solidFill>
              </a:rPr>
              <a:t>многосхватным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3) программа для пациента с возможностью начать обучение по взаимодействию с протезом еще до его получения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187ABBB-73FA-4AF7-BDA5-3E7906814E19}"/>
              </a:ext>
            </a:extLst>
          </p:cNvPr>
          <p:cNvSpPr/>
          <p:nvPr/>
        </p:nvSpPr>
        <p:spPr>
          <a:xfrm>
            <a:off x="539750" y="4911601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368D8E-1B57-490B-BE1A-1865C2F4474B}"/>
              </a:ext>
            </a:extLst>
          </p:cNvPr>
          <p:cNvSpPr txBox="1"/>
          <p:nvPr/>
        </p:nvSpPr>
        <p:spPr>
          <a:xfrm>
            <a:off x="674086" y="4977619"/>
            <a:ext cx="4332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решения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18108A2-BD3A-41F0-BC5A-14D710D80891}"/>
              </a:ext>
            </a:extLst>
          </p:cNvPr>
          <p:cNvSpPr/>
          <p:nvPr/>
        </p:nvSpPr>
        <p:spPr>
          <a:xfrm>
            <a:off x="5724525" y="1870737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1) Комплексность решения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2) Возможность начать обучение по взаимодействию с протезом еще до его получения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3) возможность управлять электронной техникой с помощью браслета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5CEB98E-0062-4617-A55E-BFB952F280A2}"/>
              </a:ext>
            </a:extLst>
          </p:cNvPr>
          <p:cNvSpPr/>
          <p:nvPr/>
        </p:nvSpPr>
        <p:spPr>
          <a:xfrm>
            <a:off x="5724525" y="1377409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D85E3E-635D-46A5-B33D-5F1BF0BC2F83}"/>
              </a:ext>
            </a:extLst>
          </p:cNvPr>
          <p:cNvSpPr txBox="1"/>
          <p:nvPr/>
        </p:nvSpPr>
        <p:spPr>
          <a:xfrm>
            <a:off x="5858861" y="1445290"/>
            <a:ext cx="4204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преимуществ продукта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6469B06-4F36-49E5-92DE-3933E6CBAAC6}"/>
              </a:ext>
            </a:extLst>
          </p:cNvPr>
          <p:cNvSpPr/>
          <p:nvPr/>
        </p:nvSpPr>
        <p:spPr>
          <a:xfrm>
            <a:off x="5737225" y="3623756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Ссылка на видеоматериалы по работе комплекса</a:t>
            </a:r>
            <a:b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://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disk.yandex.ru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/tEFzQAgbG3CwFw</a:t>
            </a:r>
            <a:r>
              <a:rPr lang="ru-RU" sz="1400" dirty="0">
                <a:solidFill>
                  <a:schemeClr val="accent1"/>
                </a:solidFill>
                <a:effectLst/>
              </a:rPr>
              <a:t> </a:t>
            </a:r>
            <a:endParaRPr lang="ru-RU" sz="1329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6483BAB-B86C-4353-A0DD-A57F8497BCED}"/>
              </a:ext>
            </a:extLst>
          </p:cNvPr>
          <p:cNvSpPr/>
          <p:nvPr/>
        </p:nvSpPr>
        <p:spPr>
          <a:xfrm>
            <a:off x="5737225" y="313042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248EFB-030F-468E-BB05-2815199E64E5}"/>
              </a:ext>
            </a:extLst>
          </p:cNvPr>
          <p:cNvSpPr txBox="1"/>
          <p:nvPr/>
        </p:nvSpPr>
        <p:spPr>
          <a:xfrm>
            <a:off x="5871561" y="3104459"/>
            <a:ext cx="430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Демонстрация уникальных особенностей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продукта и его конкурентных преимуществ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A1F30A-95A8-4DB0-87B8-1620C136167B}"/>
              </a:ext>
            </a:extLst>
          </p:cNvPr>
          <p:cNvSpPr/>
          <p:nvPr/>
        </p:nvSpPr>
        <p:spPr>
          <a:xfrm>
            <a:off x="5737225" y="5393002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Ссылка на видеоматериалы по работе комплекса</a:t>
            </a:r>
            <a:b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://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disk.yandex.ru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ru-RU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/tEFzQAgbG3CwFw</a:t>
            </a:r>
            <a:r>
              <a:rPr lang="ru-RU" sz="1400" dirty="0">
                <a:solidFill>
                  <a:schemeClr val="accent1"/>
                </a:solidFill>
                <a:effectLst/>
              </a:rPr>
              <a:t> </a:t>
            </a:r>
            <a:endParaRPr lang="ru-RU" sz="1329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8976A99-9334-4EB1-B958-6AD4A3FCCFFC}"/>
              </a:ext>
            </a:extLst>
          </p:cNvPr>
          <p:cNvSpPr/>
          <p:nvPr/>
        </p:nvSpPr>
        <p:spPr>
          <a:xfrm>
            <a:off x="5737225" y="4899674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49F824-0989-484F-814C-7CFF66CF4F55}"/>
              </a:ext>
            </a:extLst>
          </p:cNvPr>
          <p:cNvSpPr txBox="1"/>
          <p:nvPr/>
        </p:nvSpPr>
        <p:spPr>
          <a:xfrm>
            <a:off x="5871561" y="4893754"/>
            <a:ext cx="4017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Примеры использования продукта и отзывы пользователей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75974F8-BF85-48D5-84C4-78F5F775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5875" y="4911601"/>
            <a:ext cx="399079" cy="411550"/>
          </a:xfrm>
          <a:prstGeom prst="rect">
            <a:avLst/>
          </a:prstGeom>
        </p:spPr>
      </p:pic>
      <p:grpSp>
        <p:nvGrpSpPr>
          <p:cNvPr id="43" name="Google Shape;1575;p18">
            <a:extLst>
              <a:ext uri="{FF2B5EF4-FFF2-40B4-BE49-F238E27FC236}">
                <a16:creationId xmlns:a16="http://schemas.microsoft.com/office/drawing/2014/main" id="{FBE6A609-7803-49F6-BDF9-3DB4193998FC}"/>
              </a:ext>
            </a:extLst>
          </p:cNvPr>
          <p:cNvGrpSpPr>
            <a:grpSpLocks noChangeAspect="1"/>
          </p:cNvGrpSpPr>
          <p:nvPr/>
        </p:nvGrpSpPr>
        <p:grpSpPr>
          <a:xfrm>
            <a:off x="10174253" y="3127793"/>
            <a:ext cx="433422" cy="404037"/>
            <a:chOff x="3024730" y="25933709"/>
            <a:chExt cx="312180" cy="291015"/>
          </a:xfrm>
          <a:solidFill>
            <a:srgbClr val="138B72"/>
          </a:solidFill>
        </p:grpSpPr>
        <p:sp>
          <p:nvSpPr>
            <p:cNvPr id="44" name="Google Shape;1576;p18">
              <a:extLst>
                <a:ext uri="{FF2B5EF4-FFF2-40B4-BE49-F238E27FC236}">
                  <a16:creationId xmlns:a16="http://schemas.microsoft.com/office/drawing/2014/main" id="{8DCF9112-7BE3-429C-ACD4-3F518035A57A}"/>
                </a:ext>
              </a:extLst>
            </p:cNvPr>
            <p:cNvSpPr/>
            <p:nvPr/>
          </p:nvSpPr>
          <p:spPr>
            <a:xfrm>
              <a:off x="3024730" y="25933709"/>
              <a:ext cx="312180" cy="291015"/>
            </a:xfrm>
            <a:custGeom>
              <a:avLst/>
              <a:gdLst/>
              <a:ahLst/>
              <a:cxnLst/>
              <a:rect l="l" t="t" r="r" b="b"/>
              <a:pathLst>
                <a:path w="312180" h="291015" extrusionOk="0">
                  <a:moveTo>
                    <a:pt x="310064" y="234401"/>
                  </a:moveTo>
                  <a:lnTo>
                    <a:pt x="310064" y="29102"/>
                  </a:lnTo>
                  <a:cubicBezTo>
                    <a:pt x="310064" y="25399"/>
                    <a:pt x="307418" y="22754"/>
                    <a:pt x="303714" y="22754"/>
                  </a:cubicBezTo>
                  <a:lnTo>
                    <a:pt x="198420" y="22754"/>
                  </a:lnTo>
                  <a:lnTo>
                    <a:pt x="198420" y="6350"/>
                  </a:lnTo>
                  <a:cubicBezTo>
                    <a:pt x="198420" y="2646"/>
                    <a:pt x="195774" y="0"/>
                    <a:pt x="192070" y="0"/>
                  </a:cubicBezTo>
                  <a:lnTo>
                    <a:pt x="121697" y="0"/>
                  </a:lnTo>
                  <a:cubicBezTo>
                    <a:pt x="117994" y="0"/>
                    <a:pt x="115348" y="2646"/>
                    <a:pt x="115348" y="6350"/>
                  </a:cubicBezTo>
                  <a:lnTo>
                    <a:pt x="115348" y="22754"/>
                  </a:lnTo>
                  <a:lnTo>
                    <a:pt x="10053" y="22754"/>
                  </a:lnTo>
                  <a:cubicBezTo>
                    <a:pt x="6349" y="22754"/>
                    <a:pt x="3704" y="25399"/>
                    <a:pt x="3704" y="29102"/>
                  </a:cubicBezTo>
                  <a:lnTo>
                    <a:pt x="3704" y="234401"/>
                  </a:lnTo>
                  <a:cubicBezTo>
                    <a:pt x="1588" y="235458"/>
                    <a:pt x="0" y="237577"/>
                    <a:pt x="0" y="240222"/>
                  </a:cubicBezTo>
                  <a:lnTo>
                    <a:pt x="0" y="285197"/>
                  </a:lnTo>
                  <a:cubicBezTo>
                    <a:pt x="0" y="288900"/>
                    <a:pt x="2646" y="291545"/>
                    <a:pt x="6349" y="291545"/>
                  </a:cubicBezTo>
                  <a:lnTo>
                    <a:pt x="307947" y="291545"/>
                  </a:lnTo>
                  <a:cubicBezTo>
                    <a:pt x="311651" y="291545"/>
                    <a:pt x="314297" y="288900"/>
                    <a:pt x="314297" y="285197"/>
                  </a:cubicBezTo>
                  <a:lnTo>
                    <a:pt x="314297" y="240222"/>
                  </a:lnTo>
                  <a:cubicBezTo>
                    <a:pt x="314297" y="237577"/>
                    <a:pt x="312710" y="235458"/>
                    <a:pt x="310064" y="234401"/>
                  </a:cubicBezTo>
                  <a:close/>
                  <a:moveTo>
                    <a:pt x="133338" y="246570"/>
                  </a:moveTo>
                  <a:lnTo>
                    <a:pt x="180959" y="246570"/>
                  </a:lnTo>
                  <a:lnTo>
                    <a:pt x="180959" y="256096"/>
                  </a:lnTo>
                  <a:lnTo>
                    <a:pt x="133338" y="256096"/>
                  </a:lnTo>
                  <a:lnTo>
                    <a:pt x="133338" y="246570"/>
                  </a:lnTo>
                  <a:close/>
                  <a:moveTo>
                    <a:pt x="128047" y="13228"/>
                  </a:moveTo>
                  <a:lnTo>
                    <a:pt x="185721" y="13228"/>
                  </a:lnTo>
                  <a:lnTo>
                    <a:pt x="185721" y="22754"/>
                  </a:lnTo>
                  <a:lnTo>
                    <a:pt x="128047" y="22754"/>
                  </a:lnTo>
                  <a:lnTo>
                    <a:pt x="128047" y="13228"/>
                  </a:lnTo>
                  <a:close/>
                  <a:moveTo>
                    <a:pt x="16403" y="35452"/>
                  </a:moveTo>
                  <a:lnTo>
                    <a:pt x="121697" y="35452"/>
                  </a:lnTo>
                  <a:lnTo>
                    <a:pt x="192070" y="35452"/>
                  </a:lnTo>
                  <a:lnTo>
                    <a:pt x="297365" y="35452"/>
                  </a:lnTo>
                  <a:lnTo>
                    <a:pt x="297365" y="233342"/>
                  </a:lnTo>
                  <a:lnTo>
                    <a:pt x="16403" y="233342"/>
                  </a:lnTo>
                  <a:lnTo>
                    <a:pt x="16403" y="35452"/>
                  </a:lnTo>
                  <a:close/>
                  <a:moveTo>
                    <a:pt x="301069" y="278847"/>
                  </a:moveTo>
                  <a:lnTo>
                    <a:pt x="12699" y="278847"/>
                  </a:lnTo>
                  <a:lnTo>
                    <a:pt x="12699" y="246570"/>
                  </a:lnTo>
                  <a:lnTo>
                    <a:pt x="120639" y="246570"/>
                  </a:lnTo>
                  <a:lnTo>
                    <a:pt x="120639" y="262444"/>
                  </a:lnTo>
                  <a:cubicBezTo>
                    <a:pt x="120639" y="266148"/>
                    <a:pt x="123285" y="268794"/>
                    <a:pt x="126989" y="268794"/>
                  </a:cubicBezTo>
                  <a:lnTo>
                    <a:pt x="187308" y="268794"/>
                  </a:lnTo>
                  <a:cubicBezTo>
                    <a:pt x="191012" y="268794"/>
                    <a:pt x="193658" y="266148"/>
                    <a:pt x="193658" y="262444"/>
                  </a:cubicBezTo>
                  <a:lnTo>
                    <a:pt x="193658" y="246570"/>
                  </a:lnTo>
                  <a:lnTo>
                    <a:pt x="301598" y="246570"/>
                  </a:lnTo>
                  <a:lnTo>
                    <a:pt x="301598" y="2788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77;p18">
              <a:extLst>
                <a:ext uri="{FF2B5EF4-FFF2-40B4-BE49-F238E27FC236}">
                  <a16:creationId xmlns:a16="http://schemas.microsoft.com/office/drawing/2014/main" id="{BBAC4BF5-ECBE-4524-8F04-8F95AC3958A5}"/>
                </a:ext>
              </a:extLst>
            </p:cNvPr>
            <p:cNvSpPr/>
            <p:nvPr/>
          </p:nvSpPr>
          <p:spPr>
            <a:xfrm>
              <a:off x="3120727" y="25974738"/>
              <a:ext cx="116406" cy="132280"/>
            </a:xfrm>
            <a:custGeom>
              <a:avLst/>
              <a:gdLst/>
              <a:ahLst/>
              <a:cxnLst/>
              <a:rect l="l" t="t" r="r" b="b"/>
              <a:pathLst>
                <a:path w="116406" h="132279" extrusionOk="0">
                  <a:moveTo>
                    <a:pt x="98719" y="13474"/>
                  </a:moveTo>
                  <a:cubicBezTo>
                    <a:pt x="84433" y="1832"/>
                    <a:pt x="65914" y="-2400"/>
                    <a:pt x="47395" y="1302"/>
                  </a:cubicBezTo>
                  <a:cubicBezTo>
                    <a:pt x="24642" y="6067"/>
                    <a:pt x="6123" y="24586"/>
                    <a:pt x="1361" y="46807"/>
                  </a:cubicBezTo>
                  <a:cubicBezTo>
                    <a:pt x="-3401" y="69031"/>
                    <a:pt x="4536" y="92312"/>
                    <a:pt x="21997" y="106599"/>
                  </a:cubicBezTo>
                  <a:cubicBezTo>
                    <a:pt x="28875" y="111890"/>
                    <a:pt x="32579" y="119827"/>
                    <a:pt x="32579" y="127764"/>
                  </a:cubicBezTo>
                  <a:lnTo>
                    <a:pt x="32579" y="130410"/>
                  </a:lnTo>
                  <a:cubicBezTo>
                    <a:pt x="32579" y="134112"/>
                    <a:pt x="35225" y="136757"/>
                    <a:pt x="38928" y="136757"/>
                  </a:cubicBezTo>
                  <a:lnTo>
                    <a:pt x="82316" y="136757"/>
                  </a:lnTo>
                  <a:cubicBezTo>
                    <a:pt x="86020" y="136757"/>
                    <a:pt x="88666" y="134112"/>
                    <a:pt x="88666" y="130410"/>
                  </a:cubicBezTo>
                  <a:lnTo>
                    <a:pt x="88666" y="127764"/>
                  </a:lnTo>
                  <a:cubicBezTo>
                    <a:pt x="88666" y="119827"/>
                    <a:pt x="92370" y="111890"/>
                    <a:pt x="99248" y="106070"/>
                  </a:cubicBezTo>
                  <a:cubicBezTo>
                    <a:pt x="113005" y="94428"/>
                    <a:pt x="120942" y="77498"/>
                    <a:pt x="120942" y="60035"/>
                  </a:cubicBezTo>
                  <a:cubicBezTo>
                    <a:pt x="121471" y="42575"/>
                    <a:pt x="113005" y="25113"/>
                    <a:pt x="98719" y="13474"/>
                  </a:cubicBezTo>
                  <a:close/>
                  <a:moveTo>
                    <a:pt x="91311" y="97073"/>
                  </a:moveTo>
                  <a:cubicBezTo>
                    <a:pt x="82846" y="104481"/>
                    <a:pt x="77025" y="114006"/>
                    <a:pt x="75967" y="124589"/>
                  </a:cubicBezTo>
                  <a:lnTo>
                    <a:pt x="45278" y="124589"/>
                  </a:lnTo>
                  <a:cubicBezTo>
                    <a:pt x="44220" y="114006"/>
                    <a:pt x="38928" y="104481"/>
                    <a:pt x="30463" y="97603"/>
                  </a:cubicBezTo>
                  <a:cubicBezTo>
                    <a:pt x="16706" y="85961"/>
                    <a:pt x="10356" y="68502"/>
                    <a:pt x="14589" y="50512"/>
                  </a:cubicBezTo>
                  <a:cubicBezTo>
                    <a:pt x="18293" y="33050"/>
                    <a:pt x="33108" y="18765"/>
                    <a:pt x="50569" y="14530"/>
                  </a:cubicBezTo>
                  <a:cubicBezTo>
                    <a:pt x="64855" y="11358"/>
                    <a:pt x="79671" y="15060"/>
                    <a:pt x="90782" y="24056"/>
                  </a:cubicBezTo>
                  <a:cubicBezTo>
                    <a:pt x="101894" y="33050"/>
                    <a:pt x="108243" y="46807"/>
                    <a:pt x="108243" y="61094"/>
                  </a:cubicBezTo>
                  <a:cubicBezTo>
                    <a:pt x="108243" y="74852"/>
                    <a:pt x="101894" y="88080"/>
                    <a:pt x="91311" y="970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78;p18">
              <a:extLst>
                <a:ext uri="{FF2B5EF4-FFF2-40B4-BE49-F238E27FC236}">
                  <a16:creationId xmlns:a16="http://schemas.microsoft.com/office/drawing/2014/main" id="{A9358C59-039E-470F-B151-FA2687F963D7}"/>
                </a:ext>
              </a:extLst>
            </p:cNvPr>
            <p:cNvSpPr/>
            <p:nvPr/>
          </p:nvSpPr>
          <p:spPr>
            <a:xfrm>
              <a:off x="3153306" y="26116256"/>
              <a:ext cx="52912" cy="10582"/>
            </a:xfrm>
            <a:custGeom>
              <a:avLst/>
              <a:gdLst/>
              <a:ahLst/>
              <a:cxnLst/>
              <a:rect l="l" t="t" r="r" b="b"/>
              <a:pathLst>
                <a:path w="52911" h="10582" extrusionOk="0">
                  <a:moveTo>
                    <a:pt x="4973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5"/>
                    <a:pt x="2646" y="12701"/>
                    <a:pt x="6349" y="12701"/>
                  </a:cubicBezTo>
                  <a:lnTo>
                    <a:pt x="49737" y="12701"/>
                  </a:lnTo>
                  <a:cubicBezTo>
                    <a:pt x="53441" y="12701"/>
                    <a:pt x="56086" y="10055"/>
                    <a:pt x="56086" y="6350"/>
                  </a:cubicBezTo>
                  <a:cubicBezTo>
                    <a:pt x="56086" y="2646"/>
                    <a:pt x="53441" y="0"/>
                    <a:pt x="49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79;p18">
              <a:extLst>
                <a:ext uri="{FF2B5EF4-FFF2-40B4-BE49-F238E27FC236}">
                  <a16:creationId xmlns:a16="http://schemas.microsoft.com/office/drawing/2014/main" id="{EF0E310E-0926-41CA-BF67-CCD806E887A7}"/>
                </a:ext>
              </a:extLst>
            </p:cNvPr>
            <p:cNvSpPr/>
            <p:nvPr/>
          </p:nvSpPr>
          <p:spPr>
            <a:xfrm>
              <a:off x="3153306" y="26133188"/>
              <a:ext cx="52912" cy="10582"/>
            </a:xfrm>
            <a:custGeom>
              <a:avLst/>
              <a:gdLst/>
              <a:ahLst/>
              <a:cxnLst/>
              <a:rect l="l" t="t" r="r" b="b"/>
              <a:pathLst>
                <a:path w="52911" h="10582" extrusionOk="0">
                  <a:moveTo>
                    <a:pt x="4973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49737" y="12698"/>
                  </a:lnTo>
                  <a:cubicBezTo>
                    <a:pt x="53441" y="12698"/>
                    <a:pt x="56086" y="10053"/>
                    <a:pt x="56086" y="6350"/>
                  </a:cubicBezTo>
                  <a:cubicBezTo>
                    <a:pt x="56086" y="3175"/>
                    <a:pt x="53441" y="0"/>
                    <a:pt x="49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80;p18">
              <a:extLst>
                <a:ext uri="{FF2B5EF4-FFF2-40B4-BE49-F238E27FC236}">
                  <a16:creationId xmlns:a16="http://schemas.microsoft.com/office/drawing/2014/main" id="{6149A1DB-32A7-4D98-A13F-072C6270E761}"/>
                </a:ext>
              </a:extLst>
            </p:cNvPr>
            <p:cNvSpPr/>
            <p:nvPr/>
          </p:nvSpPr>
          <p:spPr>
            <a:xfrm>
              <a:off x="3164418" y="26150648"/>
              <a:ext cx="31747" cy="10582"/>
            </a:xfrm>
            <a:custGeom>
              <a:avLst/>
              <a:gdLst/>
              <a:ahLst/>
              <a:cxnLst/>
              <a:rect l="l" t="t" r="r" b="b"/>
              <a:pathLst>
                <a:path w="31747" h="10582" extrusionOk="0">
                  <a:moveTo>
                    <a:pt x="28043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5"/>
                    <a:pt x="2646" y="12701"/>
                    <a:pt x="6349" y="12701"/>
                  </a:cubicBezTo>
                  <a:lnTo>
                    <a:pt x="28043" y="12701"/>
                  </a:lnTo>
                  <a:cubicBezTo>
                    <a:pt x="31747" y="12701"/>
                    <a:pt x="34393" y="10055"/>
                    <a:pt x="34393" y="6350"/>
                  </a:cubicBezTo>
                  <a:cubicBezTo>
                    <a:pt x="34393" y="2646"/>
                    <a:pt x="31747" y="0"/>
                    <a:pt x="28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3B8C4-272E-482B-A688-89641FA4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159" y="1389047"/>
            <a:ext cx="421953" cy="43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1CF9D4-8EDC-4EB5-9E09-9B23CBA66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9135" y="3139131"/>
            <a:ext cx="396000" cy="427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04F2B7-E5B4-4BF8-A3C3-13CB802D2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0273" y="4947601"/>
            <a:ext cx="420750" cy="39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292B75-708B-444C-85E7-D8EC959CFD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7965" y="1377409"/>
            <a:ext cx="420749" cy="420749"/>
          </a:xfrm>
          <a:prstGeom prst="rect">
            <a:avLst/>
          </a:prstGeom>
        </p:spPr>
      </p:pic>
      <p:pic>
        <p:nvPicPr>
          <p:cNvPr id="41" name="Изображение" descr="Изображение">
            <a:extLst>
              <a:ext uri="{FF2B5EF4-FFF2-40B4-BE49-F238E27FC236}">
                <a16:creationId xmlns:a16="http://schemas.microsoft.com/office/drawing/2014/main" id="{50038B87-BC81-4522-A0EB-97084BEB09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361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B3C1EE-DB2C-478B-ACBF-CE1C9410D9ED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6585E80-54E5-97FD-E644-177E8BF499EF}"/>
              </a:ext>
            </a:extLst>
          </p:cNvPr>
          <p:cNvSpPr/>
          <p:nvPr/>
        </p:nvSpPr>
        <p:spPr>
          <a:xfrm>
            <a:off x="5737225" y="1383497"/>
            <a:ext cx="4883150" cy="4527468"/>
          </a:xfrm>
          <a:prstGeom prst="roundRect">
            <a:avLst>
              <a:gd name="adj" fmla="val 3147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16A8F31-280A-44AC-A6CE-B55636FBC1E7}"/>
              </a:ext>
            </a:extLst>
          </p:cNvPr>
          <p:cNvSpPr/>
          <p:nvPr/>
        </p:nvSpPr>
        <p:spPr>
          <a:xfrm>
            <a:off x="539750" y="1837066"/>
            <a:ext cx="4883150" cy="838455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рограмма для врачей-реабилитологов, пользовательская программа для пациентов и носимое устройств</a:t>
            </a:r>
            <a:r>
              <a:rPr lang="ru-RU" sz="1200" dirty="0">
                <a:solidFill>
                  <a:schemeClr val="tx1"/>
                </a:solidFill>
              </a:rPr>
              <a:t>о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 Мы предлагаем эти продукты как отдельные решения, так и в комплексе, обеспечивая полный цикл реабилитации.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30250" y="428120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Бизнес-модель</a:t>
            </a:r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AF15D378-595F-04EA-47E1-3565F786ECB0}"/>
              </a:ext>
            </a:extLst>
          </p:cNvPr>
          <p:cNvSpPr txBox="1"/>
          <p:nvPr/>
        </p:nvSpPr>
        <p:spPr>
          <a:xfrm>
            <a:off x="5904980" y="3403483"/>
            <a:ext cx="459663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" sz="1200" b="1" dirty="0">
                <a:ea typeface="Montserrat"/>
                <a:cs typeface="Montserrat"/>
                <a:sym typeface="Montserrat"/>
              </a:rPr>
              <a:t>Схема</a:t>
            </a:r>
            <a:r>
              <a:rPr lang="ru" sz="1200" dirty="0">
                <a:ea typeface="Montserrat"/>
                <a:cs typeface="Montserrat"/>
                <a:sym typeface="Montserrat"/>
              </a:rPr>
              <a:t>, раскрывающая принципы получения доходов </a:t>
            </a:r>
            <a:br>
              <a:rPr lang="ru" sz="1200" dirty="0">
                <a:ea typeface="Montserrat"/>
                <a:cs typeface="Montserrat"/>
                <a:sym typeface="Montserrat"/>
              </a:rPr>
            </a:br>
            <a:r>
              <a:rPr lang="ru" sz="1200" dirty="0">
                <a:ea typeface="Montserrat"/>
                <a:cs typeface="Montserrat"/>
                <a:sym typeface="Montserrat"/>
              </a:rPr>
              <a:t>от реализации продукта/услуги.</a:t>
            </a:r>
            <a:r>
              <a:rPr lang="ru-RU" sz="1200" b="0" i="0" dirty="0">
                <a:effectLst/>
              </a:rPr>
              <a:t> </a:t>
            </a:r>
          </a:p>
          <a:p>
            <a:pPr algn="ctr"/>
            <a:endParaRPr lang="ru-RU" sz="1200" b="0" i="0" dirty="0">
              <a:effectLst/>
            </a:endParaRPr>
          </a:p>
          <a:p>
            <a:pPr algn="l"/>
            <a:endParaRPr lang="ru-RU" sz="1200" b="0" i="0" dirty="0">
              <a:effectLst/>
            </a:endParaRPr>
          </a:p>
          <a:p>
            <a:pPr algn="l"/>
            <a:r>
              <a:rPr lang="ru-RU" sz="1200" b="0" i="0" dirty="0">
                <a:effectLst/>
              </a:rPr>
              <a:t>На этой схеме показаны основные направления монетизации: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Продажа программного обеспечения для врачей-реабилитологов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Продажа пользовательской программы для пациентов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Продажа носимого устройства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Подписка на обновления и техническую поддержку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935B9-3604-490D-A245-195B82000CB3}"/>
              </a:ext>
            </a:extLst>
          </p:cNvPr>
          <p:cNvSpPr txBox="1"/>
          <p:nvPr/>
        </p:nvSpPr>
        <p:spPr>
          <a:xfrm>
            <a:off x="668723" y="1046862"/>
            <a:ext cx="5581650" cy="285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ru-RU" sz="1200" dirty="0">
                <a:latin typeface="Century Gothic" panose="020B0502020202020204" pitchFamily="34" charset="0"/>
              </a:rPr>
              <a:t>На слайде должны быть следующие сведения: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91A344A-A5B9-44DD-8DB4-3EF249280EC6}"/>
              </a:ext>
            </a:extLst>
          </p:cNvPr>
          <p:cNvSpPr/>
          <p:nvPr/>
        </p:nvSpPr>
        <p:spPr>
          <a:xfrm>
            <a:off x="539750" y="1389047"/>
            <a:ext cx="4327200" cy="392344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309A7-3750-41BD-8273-E83925EEBA04}"/>
              </a:ext>
            </a:extLst>
          </p:cNvPr>
          <p:cNvSpPr txBox="1"/>
          <p:nvPr/>
        </p:nvSpPr>
        <p:spPr>
          <a:xfrm>
            <a:off x="674086" y="1447901"/>
            <a:ext cx="34661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бизнес-модели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2E26F35-01DF-4C13-932A-0C73571B9DD9}"/>
              </a:ext>
            </a:extLst>
          </p:cNvPr>
          <p:cNvSpPr/>
          <p:nvPr/>
        </p:nvSpPr>
        <p:spPr>
          <a:xfrm>
            <a:off x="539750" y="3292096"/>
            <a:ext cx="4883150" cy="1009843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Мы зарабатываем на продаже наших продуктов и услуг. Врачи и медицинские учреждения покупают, чтобы улучшить качество и эффективность реабилитации. Пациенты покупают для самостоятельной реабилитации дома. Мы также предлагаем подписку на обновления программного обеспечения и техническую поддержку.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1233C-F331-485B-BB08-E8F2DF38894D}"/>
              </a:ext>
            </a:extLst>
          </p:cNvPr>
          <p:cNvSpPr txBox="1"/>
          <p:nvPr/>
        </p:nvSpPr>
        <p:spPr>
          <a:xfrm>
            <a:off x="674086" y="2949827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принципа работы бизнес-модели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3B8CF16-6CED-4C1E-9BE1-AD4A7EC746FF}"/>
              </a:ext>
            </a:extLst>
          </p:cNvPr>
          <p:cNvSpPr/>
          <p:nvPr/>
        </p:nvSpPr>
        <p:spPr>
          <a:xfrm>
            <a:off x="539750" y="4880811"/>
            <a:ext cx="4883150" cy="927021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Наши основные KPI включают LTV, CAC и ROI. Мы стремимся к увеличению LTV за счет удержания клиентов и расширения ассортимента продуктов, снижению CAC за счет оптимизации маркетинговых затрат и увеличению ROI за счет эффективного использования инвестиций.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187ABBB-73FA-4AF7-BDA5-3E7906814E19}"/>
              </a:ext>
            </a:extLst>
          </p:cNvPr>
          <p:cNvSpPr/>
          <p:nvPr/>
        </p:nvSpPr>
        <p:spPr>
          <a:xfrm>
            <a:off x="539750" y="4387484"/>
            <a:ext cx="4327200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368D8E-1B57-490B-BE1A-1865C2F4474B}"/>
              </a:ext>
            </a:extLst>
          </p:cNvPr>
          <p:cNvSpPr txBox="1"/>
          <p:nvPr/>
        </p:nvSpPr>
        <p:spPr>
          <a:xfrm>
            <a:off x="674086" y="4362084"/>
            <a:ext cx="4494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Демонстрация понимание ключевых показателей эффективности бизнеса </a:t>
            </a:r>
            <a:r>
              <a:rPr kumimoji="0" lang="ru-RU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(LTV, CAC, ROI и т.д.)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18108A2-BD3A-41F0-BC5A-14D710D80891}"/>
              </a:ext>
            </a:extLst>
          </p:cNvPr>
          <p:cNvSpPr/>
          <p:nvPr/>
        </p:nvSpPr>
        <p:spPr>
          <a:xfrm>
            <a:off x="539749" y="6368742"/>
            <a:ext cx="9349559" cy="828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Мы монетизируем наши продукты и услуги через прямые продажи и подписки. Прямые продажи включают в себя продажу ПО и носимых устройств, а подписки - доступ к обновлениям программного обеспечения и технической поддержке. На основе текущих тенденций рынка и нашего роста, мы ожидаем стабильного увеличения доходов в ближайшие годы. Это будет достигнуто за счет расширения портфеля наших продуктов, увеличения клиентской базы и своевременной оптимизации наших решений под актуальные запросы.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5CEB98E-0062-4617-A55E-BFB952F280A2}"/>
              </a:ext>
            </a:extLst>
          </p:cNvPr>
          <p:cNvSpPr/>
          <p:nvPr/>
        </p:nvSpPr>
        <p:spPr>
          <a:xfrm>
            <a:off x="539750" y="5875414"/>
            <a:ext cx="4327200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D85E3E-635D-46A5-B33D-5F1BF0BC2F83}"/>
              </a:ext>
            </a:extLst>
          </p:cNvPr>
          <p:cNvSpPr txBox="1"/>
          <p:nvPr/>
        </p:nvSpPr>
        <p:spPr>
          <a:xfrm>
            <a:off x="674086" y="5859123"/>
            <a:ext cx="4317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механизмов монетизации продукта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и прогнозы по доходам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5ABE073-AF0E-4FB5-8383-3B203F04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286" y="4411523"/>
            <a:ext cx="418040" cy="34464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5F28041-261E-4BF3-B971-80F95F3F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8132" y="5958100"/>
            <a:ext cx="323104" cy="3231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481844-4A05-4509-A737-0C1099B9F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5407" y="1425249"/>
            <a:ext cx="323104" cy="39552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5D0DFBCD-4131-4CBD-9897-FCD586E142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1303" y="2924809"/>
            <a:ext cx="370368" cy="370368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DC95ADF-DAF9-45A3-A6B3-3F1C6315AF51}"/>
              </a:ext>
            </a:extLst>
          </p:cNvPr>
          <p:cNvSpPr/>
          <p:nvPr/>
        </p:nvSpPr>
        <p:spPr>
          <a:xfrm>
            <a:off x="539750" y="2765914"/>
            <a:ext cx="4327200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985847-FA71-4FD3-8956-C77087001FCF}"/>
              </a:ext>
            </a:extLst>
          </p:cNvPr>
          <p:cNvSpPr txBox="1"/>
          <p:nvPr/>
        </p:nvSpPr>
        <p:spPr>
          <a:xfrm>
            <a:off x="674086" y="2824334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принципа работы бизнес-модели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5721EB-C9DD-40DB-840E-394C7C174B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6" b="42225"/>
          <a:stretch/>
        </p:blipFill>
        <p:spPr>
          <a:xfrm>
            <a:off x="5825007" y="2292631"/>
            <a:ext cx="4707585" cy="1057677"/>
          </a:xfrm>
          <a:prstGeom prst="rect">
            <a:avLst/>
          </a:prstGeom>
        </p:spPr>
      </p:pic>
      <p:pic>
        <p:nvPicPr>
          <p:cNvPr id="29" name="Изображение" descr="Изображение">
            <a:extLst>
              <a:ext uri="{FF2B5EF4-FFF2-40B4-BE49-F238E27FC236}">
                <a16:creationId xmlns:a16="http://schemas.microsoft.com/office/drawing/2014/main" id="{3C45AD58-EB2E-4565-AABA-656635EAF3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23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4D9F407F-8DD6-43E8-9B1B-39D013AD0836}"/>
              </a:ext>
            </a:extLst>
          </p:cNvPr>
          <p:cNvSpPr txBox="1"/>
          <p:nvPr/>
        </p:nvSpPr>
        <p:spPr>
          <a:xfrm>
            <a:off x="5871561" y="3626053"/>
            <a:ext cx="4304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Динамика роста пользователей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94F1EE1-C786-4D10-9518-868FBED20BA2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55650" y="411622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Динамика развития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6CE3BC-FA53-16C4-4D71-6F11E431668C}"/>
              </a:ext>
            </a:extLst>
          </p:cNvPr>
          <p:cNvGrpSpPr/>
          <p:nvPr/>
        </p:nvGrpSpPr>
        <p:grpSpPr>
          <a:xfrm>
            <a:off x="9344622" y="315261"/>
            <a:ext cx="1372591" cy="285417"/>
            <a:chOff x="7419519" y="167840"/>
            <a:chExt cx="1462048" cy="30401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479C21EF-EA2E-CA29-4BCA-78B789798B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9705" y="171488"/>
              <a:ext cx="881862" cy="30037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AE52B9A-FDB5-2007-AD61-EA86605CD703}"/>
                </a:ext>
              </a:extLst>
            </p:cNvPr>
            <p:cNvSpPr/>
            <p:nvPr/>
          </p:nvSpPr>
          <p:spPr>
            <a:xfrm>
              <a:off x="7419519" y="167840"/>
              <a:ext cx="464184" cy="290195"/>
            </a:xfrm>
            <a:custGeom>
              <a:avLst/>
              <a:gdLst/>
              <a:ahLst/>
              <a:cxnLst/>
              <a:rect l="l" t="t" r="r" b="b"/>
              <a:pathLst>
                <a:path w="464185" h="290194">
                  <a:moveTo>
                    <a:pt x="463715" y="0"/>
                  </a:moveTo>
                  <a:lnTo>
                    <a:pt x="456222" y="0"/>
                  </a:lnTo>
                  <a:lnTo>
                    <a:pt x="456222" y="7505"/>
                  </a:lnTo>
                  <a:lnTo>
                    <a:pt x="451231" y="56591"/>
                  </a:lnTo>
                  <a:lnTo>
                    <a:pt x="438073" y="102793"/>
                  </a:lnTo>
                  <a:lnTo>
                    <a:pt x="417525" y="145389"/>
                  </a:lnTo>
                  <a:lnTo>
                    <a:pt x="390334" y="183591"/>
                  </a:lnTo>
                  <a:lnTo>
                    <a:pt x="357263" y="216662"/>
                  </a:lnTo>
                  <a:lnTo>
                    <a:pt x="319049" y="243852"/>
                  </a:lnTo>
                  <a:lnTo>
                    <a:pt x="276466" y="264401"/>
                  </a:lnTo>
                  <a:lnTo>
                    <a:pt x="230251" y="277558"/>
                  </a:lnTo>
                  <a:lnTo>
                    <a:pt x="181165" y="282549"/>
                  </a:lnTo>
                  <a:lnTo>
                    <a:pt x="181165" y="234137"/>
                  </a:lnTo>
                  <a:lnTo>
                    <a:pt x="181165" y="218744"/>
                  </a:lnTo>
                  <a:lnTo>
                    <a:pt x="137058" y="248602"/>
                  </a:lnTo>
                  <a:lnTo>
                    <a:pt x="96088" y="266928"/>
                  </a:lnTo>
                  <a:lnTo>
                    <a:pt x="52755" y="278307"/>
                  </a:lnTo>
                  <a:lnTo>
                    <a:pt x="7594" y="282549"/>
                  </a:lnTo>
                  <a:lnTo>
                    <a:pt x="7594" y="181076"/>
                  </a:lnTo>
                  <a:lnTo>
                    <a:pt x="53225" y="174104"/>
                  </a:lnTo>
                  <a:lnTo>
                    <a:pt x="94272" y="156260"/>
                  </a:lnTo>
                  <a:lnTo>
                    <a:pt x="129159" y="129120"/>
                  </a:lnTo>
                  <a:lnTo>
                    <a:pt x="156311" y="94234"/>
                  </a:lnTo>
                  <a:lnTo>
                    <a:pt x="174142" y="53174"/>
                  </a:lnTo>
                  <a:lnTo>
                    <a:pt x="181076" y="7505"/>
                  </a:lnTo>
                  <a:lnTo>
                    <a:pt x="282638" y="7505"/>
                  </a:lnTo>
                  <a:lnTo>
                    <a:pt x="278930" y="48971"/>
                  </a:lnTo>
                  <a:lnTo>
                    <a:pt x="269151" y="89179"/>
                  </a:lnTo>
                  <a:lnTo>
                    <a:pt x="252691" y="128841"/>
                  </a:lnTo>
                  <a:lnTo>
                    <a:pt x="230505" y="165379"/>
                  </a:lnTo>
                  <a:lnTo>
                    <a:pt x="230835" y="165252"/>
                  </a:lnTo>
                  <a:lnTo>
                    <a:pt x="230695" y="165481"/>
                  </a:lnTo>
                  <a:lnTo>
                    <a:pt x="223812" y="175107"/>
                  </a:lnTo>
                  <a:lnTo>
                    <a:pt x="234950" y="171259"/>
                  </a:lnTo>
                  <a:lnTo>
                    <a:pt x="258178" y="159905"/>
                  </a:lnTo>
                  <a:lnTo>
                    <a:pt x="274269" y="152044"/>
                  </a:lnTo>
                  <a:lnTo>
                    <a:pt x="307022" y="124485"/>
                  </a:lnTo>
                  <a:lnTo>
                    <a:pt x="332092" y="90157"/>
                  </a:lnTo>
                  <a:lnTo>
                    <a:pt x="348335" y="50647"/>
                  </a:lnTo>
                  <a:lnTo>
                    <a:pt x="354647" y="7505"/>
                  </a:lnTo>
                  <a:lnTo>
                    <a:pt x="456222" y="7505"/>
                  </a:lnTo>
                  <a:lnTo>
                    <a:pt x="456222" y="0"/>
                  </a:lnTo>
                  <a:lnTo>
                    <a:pt x="347154" y="0"/>
                  </a:lnTo>
                  <a:lnTo>
                    <a:pt x="347154" y="3759"/>
                  </a:lnTo>
                  <a:lnTo>
                    <a:pt x="339763" y="53263"/>
                  </a:lnTo>
                  <a:lnTo>
                    <a:pt x="318808" y="97523"/>
                  </a:lnTo>
                  <a:lnTo>
                    <a:pt x="290144" y="129476"/>
                  </a:lnTo>
                  <a:lnTo>
                    <a:pt x="290144" y="3759"/>
                  </a:lnTo>
                  <a:lnTo>
                    <a:pt x="290144" y="1422"/>
                  </a:lnTo>
                  <a:lnTo>
                    <a:pt x="290144" y="0"/>
                  </a:lnTo>
                  <a:lnTo>
                    <a:pt x="287616" y="0"/>
                  </a:lnTo>
                  <a:lnTo>
                    <a:pt x="287616" y="132283"/>
                  </a:lnTo>
                  <a:lnTo>
                    <a:pt x="286143" y="133934"/>
                  </a:lnTo>
                  <a:lnTo>
                    <a:pt x="283883" y="135318"/>
                  </a:lnTo>
                  <a:lnTo>
                    <a:pt x="287616" y="132283"/>
                  </a:lnTo>
                  <a:lnTo>
                    <a:pt x="287616" y="0"/>
                  </a:lnTo>
                  <a:lnTo>
                    <a:pt x="173570" y="0"/>
                  </a:lnTo>
                  <a:lnTo>
                    <a:pt x="173570" y="3759"/>
                  </a:lnTo>
                  <a:lnTo>
                    <a:pt x="167500" y="48856"/>
                  </a:lnTo>
                  <a:lnTo>
                    <a:pt x="150368" y="89420"/>
                  </a:lnTo>
                  <a:lnTo>
                    <a:pt x="123786" y="123799"/>
                  </a:lnTo>
                  <a:lnTo>
                    <a:pt x="89408" y="150368"/>
                  </a:lnTo>
                  <a:lnTo>
                    <a:pt x="48856" y="167513"/>
                  </a:lnTo>
                  <a:lnTo>
                    <a:pt x="3746" y="173583"/>
                  </a:lnTo>
                  <a:lnTo>
                    <a:pt x="0" y="173583"/>
                  </a:lnTo>
                  <a:lnTo>
                    <a:pt x="0" y="290144"/>
                  </a:lnTo>
                  <a:lnTo>
                    <a:pt x="3746" y="290144"/>
                  </a:lnTo>
                  <a:lnTo>
                    <a:pt x="49377" y="286550"/>
                  </a:lnTo>
                  <a:lnTo>
                    <a:pt x="65849" y="282549"/>
                  </a:lnTo>
                  <a:lnTo>
                    <a:pt x="93256" y="275894"/>
                  </a:lnTo>
                  <a:lnTo>
                    <a:pt x="134835" y="258356"/>
                  </a:lnTo>
                  <a:lnTo>
                    <a:pt x="173570" y="234137"/>
                  </a:lnTo>
                  <a:lnTo>
                    <a:pt x="173570" y="290144"/>
                  </a:lnTo>
                  <a:lnTo>
                    <a:pt x="177317" y="290144"/>
                  </a:lnTo>
                  <a:lnTo>
                    <a:pt x="223710" y="286385"/>
                  </a:lnTo>
                  <a:lnTo>
                    <a:pt x="267728" y="275513"/>
                  </a:lnTo>
                  <a:lnTo>
                    <a:pt x="308813" y="258127"/>
                  </a:lnTo>
                  <a:lnTo>
                    <a:pt x="346341" y="234810"/>
                  </a:lnTo>
                  <a:lnTo>
                    <a:pt x="354647" y="227685"/>
                  </a:lnTo>
                  <a:lnTo>
                    <a:pt x="354647" y="281851"/>
                  </a:lnTo>
                  <a:lnTo>
                    <a:pt x="463715" y="281851"/>
                  </a:lnTo>
                  <a:lnTo>
                    <a:pt x="463715" y="3759"/>
                  </a:lnTo>
                  <a:lnTo>
                    <a:pt x="463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2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Google Shape;169;p19">
            <a:extLst>
              <a:ext uri="{FF2B5EF4-FFF2-40B4-BE49-F238E27FC236}">
                <a16:creationId xmlns:a16="http://schemas.microsoft.com/office/drawing/2014/main" id="{B6DE7766-8B87-8267-79C4-870C3E233D7A}"/>
              </a:ext>
            </a:extLst>
          </p:cNvPr>
          <p:cNvSpPr txBox="1"/>
          <p:nvPr/>
        </p:nvSpPr>
        <p:spPr>
          <a:xfrm>
            <a:off x="755650" y="1132372"/>
            <a:ext cx="105473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100"/>
            </a:pP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Временная шкала с описанием ключевых этапов проекта и планируемых шагов по развитию продукта/услуги и компании.</a:t>
            </a:r>
            <a:endParaRPr sz="12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70;p19">
            <a:extLst>
              <a:ext uri="{FF2B5EF4-FFF2-40B4-BE49-F238E27FC236}">
                <a16:creationId xmlns:a16="http://schemas.microsoft.com/office/drawing/2014/main" id="{188A8C7B-9AC1-BDB5-4AF8-EA166B09E28E}"/>
              </a:ext>
            </a:extLst>
          </p:cNvPr>
          <p:cNvCxnSpPr>
            <a:cxnSpLocks/>
          </p:cNvCxnSpPr>
          <p:nvPr/>
        </p:nvCxnSpPr>
        <p:spPr>
          <a:xfrm>
            <a:off x="3692" y="2007433"/>
            <a:ext cx="10641790" cy="0"/>
          </a:xfrm>
          <a:prstGeom prst="straightConnector1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171;p19">
            <a:extLst>
              <a:ext uri="{FF2B5EF4-FFF2-40B4-BE49-F238E27FC236}">
                <a16:creationId xmlns:a16="http://schemas.microsoft.com/office/drawing/2014/main" id="{0D37E6B9-08FA-F402-9E74-AAE3C097CE44}"/>
              </a:ext>
            </a:extLst>
          </p:cNvPr>
          <p:cNvSpPr/>
          <p:nvPr/>
        </p:nvSpPr>
        <p:spPr>
          <a:xfrm>
            <a:off x="666447" y="1895079"/>
            <a:ext cx="229207" cy="229207"/>
          </a:xfrm>
          <a:prstGeom prst="ellipse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13" name="Google Shape;172;p19">
            <a:extLst>
              <a:ext uri="{FF2B5EF4-FFF2-40B4-BE49-F238E27FC236}">
                <a16:creationId xmlns:a16="http://schemas.microsoft.com/office/drawing/2014/main" id="{23BFB1BF-EC55-BC57-8423-C98252CCB15A}"/>
              </a:ext>
            </a:extLst>
          </p:cNvPr>
          <p:cNvSpPr/>
          <p:nvPr/>
        </p:nvSpPr>
        <p:spPr>
          <a:xfrm>
            <a:off x="1858274" y="1905530"/>
            <a:ext cx="229207" cy="2292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14" name="Google Shape;173;p19">
            <a:extLst>
              <a:ext uri="{FF2B5EF4-FFF2-40B4-BE49-F238E27FC236}">
                <a16:creationId xmlns:a16="http://schemas.microsoft.com/office/drawing/2014/main" id="{69D0B480-4456-B37B-B949-3BECD5EA6AF4}"/>
              </a:ext>
            </a:extLst>
          </p:cNvPr>
          <p:cNvSpPr/>
          <p:nvPr/>
        </p:nvSpPr>
        <p:spPr>
          <a:xfrm>
            <a:off x="3075501" y="1905530"/>
            <a:ext cx="229207" cy="229207"/>
          </a:xfrm>
          <a:prstGeom prst="ellipse">
            <a:avLst/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76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174;p19">
            <a:extLst>
              <a:ext uri="{FF2B5EF4-FFF2-40B4-BE49-F238E27FC236}">
                <a16:creationId xmlns:a16="http://schemas.microsoft.com/office/drawing/2014/main" id="{248411AF-E154-EC31-30F8-60CF8F4F5687}"/>
              </a:ext>
            </a:extLst>
          </p:cNvPr>
          <p:cNvSpPr/>
          <p:nvPr/>
        </p:nvSpPr>
        <p:spPr>
          <a:xfrm>
            <a:off x="4292728" y="1905530"/>
            <a:ext cx="229207" cy="2292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17" name="Google Shape;176;p19">
            <a:extLst>
              <a:ext uri="{FF2B5EF4-FFF2-40B4-BE49-F238E27FC236}">
                <a16:creationId xmlns:a16="http://schemas.microsoft.com/office/drawing/2014/main" id="{2DC63A87-A091-7067-D4CC-0FDF14A344B0}"/>
              </a:ext>
            </a:extLst>
          </p:cNvPr>
          <p:cNvSpPr/>
          <p:nvPr/>
        </p:nvSpPr>
        <p:spPr>
          <a:xfrm>
            <a:off x="5509955" y="1905530"/>
            <a:ext cx="229207" cy="229207"/>
          </a:xfrm>
          <a:prstGeom prst="ellipse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18" name="Google Shape;177;p19">
            <a:extLst>
              <a:ext uri="{FF2B5EF4-FFF2-40B4-BE49-F238E27FC236}">
                <a16:creationId xmlns:a16="http://schemas.microsoft.com/office/drawing/2014/main" id="{F1C6DDFD-5A20-E8E4-9165-30CC414A7926}"/>
              </a:ext>
            </a:extLst>
          </p:cNvPr>
          <p:cNvSpPr/>
          <p:nvPr/>
        </p:nvSpPr>
        <p:spPr>
          <a:xfrm>
            <a:off x="6727182" y="1905530"/>
            <a:ext cx="229207" cy="2292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19" name="Google Shape;178;p19">
            <a:extLst>
              <a:ext uri="{FF2B5EF4-FFF2-40B4-BE49-F238E27FC236}">
                <a16:creationId xmlns:a16="http://schemas.microsoft.com/office/drawing/2014/main" id="{70830D68-570B-C60E-BA40-BA1AF63D953A}"/>
              </a:ext>
            </a:extLst>
          </p:cNvPr>
          <p:cNvSpPr/>
          <p:nvPr/>
        </p:nvSpPr>
        <p:spPr>
          <a:xfrm>
            <a:off x="7944409" y="1905530"/>
            <a:ext cx="229207" cy="229207"/>
          </a:xfrm>
          <a:prstGeom prst="ellipse">
            <a:avLst/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76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Google Shape;179;p19">
            <a:extLst>
              <a:ext uri="{FF2B5EF4-FFF2-40B4-BE49-F238E27FC236}">
                <a16:creationId xmlns:a16="http://schemas.microsoft.com/office/drawing/2014/main" id="{1667A42A-C948-585F-AE58-DAEA54A00619}"/>
              </a:ext>
            </a:extLst>
          </p:cNvPr>
          <p:cNvSpPr/>
          <p:nvPr/>
        </p:nvSpPr>
        <p:spPr>
          <a:xfrm>
            <a:off x="9161639" y="1905530"/>
            <a:ext cx="229207" cy="229207"/>
          </a:xfrm>
          <a:prstGeom prst="ellipse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21" name="Google Shape;180;p19">
            <a:extLst>
              <a:ext uri="{FF2B5EF4-FFF2-40B4-BE49-F238E27FC236}">
                <a16:creationId xmlns:a16="http://schemas.microsoft.com/office/drawing/2014/main" id="{98E34E32-864B-17E4-4110-F6481050FE49}"/>
              </a:ext>
            </a:extLst>
          </p:cNvPr>
          <p:cNvSpPr/>
          <p:nvPr/>
        </p:nvSpPr>
        <p:spPr>
          <a:xfrm rot="8100000">
            <a:off x="2989123" y="1379966"/>
            <a:ext cx="387321" cy="387321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sp>
        <p:nvSpPr>
          <p:cNvPr id="22" name="Google Shape;181;p19">
            <a:extLst>
              <a:ext uri="{FF2B5EF4-FFF2-40B4-BE49-F238E27FC236}">
                <a16:creationId xmlns:a16="http://schemas.microsoft.com/office/drawing/2014/main" id="{AA37FCA6-031C-5663-D038-4BAAA6746EBE}"/>
              </a:ext>
            </a:extLst>
          </p:cNvPr>
          <p:cNvSpPr/>
          <p:nvPr/>
        </p:nvSpPr>
        <p:spPr>
          <a:xfrm rot="-2700000">
            <a:off x="7865351" y="2295076"/>
            <a:ext cx="387321" cy="387321"/>
          </a:xfrm>
          <a:prstGeom prst="teardrop">
            <a:avLst>
              <a:gd name="adj" fmla="val 100000"/>
            </a:avLst>
          </a:prstGeom>
          <a:solidFill>
            <a:srgbClr val="B1E4D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sz="2197">
              <a:latin typeface="Century Gothic" panose="020B0502020202020204" pitchFamily="34" charset="0"/>
            </a:endParaRPr>
          </a:p>
        </p:txBody>
      </p:sp>
      <p:cxnSp>
        <p:nvCxnSpPr>
          <p:cNvPr id="64" name="Google Shape;191;p19">
            <a:extLst>
              <a:ext uri="{FF2B5EF4-FFF2-40B4-BE49-F238E27FC236}">
                <a16:creationId xmlns:a16="http://schemas.microsoft.com/office/drawing/2014/main" id="{7DDED609-A1EB-7E93-02A7-FD06C605BAE4}"/>
              </a:ext>
            </a:extLst>
          </p:cNvPr>
          <p:cNvCxnSpPr>
            <a:cxnSpLocks/>
          </p:cNvCxnSpPr>
          <p:nvPr/>
        </p:nvCxnSpPr>
        <p:spPr>
          <a:xfrm>
            <a:off x="5624558" y="2134737"/>
            <a:ext cx="0" cy="263952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6" name="Google Shape;193;p19">
            <a:extLst>
              <a:ext uri="{FF2B5EF4-FFF2-40B4-BE49-F238E27FC236}">
                <a16:creationId xmlns:a16="http://schemas.microsoft.com/office/drawing/2014/main" id="{4E02DEC6-0F3E-0941-7C7D-E2BF4AAE60A2}"/>
              </a:ext>
            </a:extLst>
          </p:cNvPr>
          <p:cNvSpPr txBox="1"/>
          <p:nvPr/>
        </p:nvSpPr>
        <p:spPr>
          <a:xfrm>
            <a:off x="759431" y="2415894"/>
            <a:ext cx="2087564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4"/>
              </a:lnSpc>
            </a:pPr>
            <a:r>
              <a:rPr lang="ru" sz="1200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Этап проекта</a:t>
            </a:r>
            <a:endParaRPr sz="1200" b="1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194;p19">
            <a:extLst>
              <a:ext uri="{FF2B5EF4-FFF2-40B4-BE49-F238E27FC236}">
                <a16:creationId xmlns:a16="http://schemas.microsoft.com/office/drawing/2014/main" id="{E908A18C-C173-D9F7-46C6-D5D9828CD399}"/>
              </a:ext>
            </a:extLst>
          </p:cNvPr>
          <p:cNvSpPr txBox="1"/>
          <p:nvPr/>
        </p:nvSpPr>
        <p:spPr>
          <a:xfrm>
            <a:off x="759432" y="2674426"/>
            <a:ext cx="208756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7"/>
              </a:lnSpc>
            </a:pPr>
            <a:r>
              <a:rPr lang="ru" sz="10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Создание первого прототипа</a:t>
            </a:r>
            <a:endParaRPr sz="10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8" name="Google Shape;195;p19">
            <a:extLst>
              <a:ext uri="{FF2B5EF4-FFF2-40B4-BE49-F238E27FC236}">
                <a16:creationId xmlns:a16="http://schemas.microsoft.com/office/drawing/2014/main" id="{367A31A1-CE7A-CE2E-CEF4-7D512B1A690C}"/>
              </a:ext>
            </a:extLst>
          </p:cNvPr>
          <p:cNvCxnSpPr/>
          <p:nvPr/>
        </p:nvCxnSpPr>
        <p:spPr>
          <a:xfrm>
            <a:off x="777603" y="2134737"/>
            <a:ext cx="0" cy="263952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2" name="Google Shape;193;p19">
            <a:extLst>
              <a:ext uri="{FF2B5EF4-FFF2-40B4-BE49-F238E27FC236}">
                <a16:creationId xmlns:a16="http://schemas.microsoft.com/office/drawing/2014/main" id="{07631D2E-EF87-7C6F-777E-AB22B53A455C}"/>
              </a:ext>
            </a:extLst>
          </p:cNvPr>
          <p:cNvSpPr txBox="1"/>
          <p:nvPr/>
        </p:nvSpPr>
        <p:spPr>
          <a:xfrm>
            <a:off x="3129424" y="2415894"/>
            <a:ext cx="2087564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4"/>
              </a:lnSpc>
            </a:pPr>
            <a:r>
              <a:rPr lang="ru" sz="1200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Этап проекта</a:t>
            </a:r>
            <a:endParaRPr sz="1200" b="1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194;p19">
            <a:extLst>
              <a:ext uri="{FF2B5EF4-FFF2-40B4-BE49-F238E27FC236}">
                <a16:creationId xmlns:a16="http://schemas.microsoft.com/office/drawing/2014/main" id="{4A9F1031-157D-4274-051F-A45B0CC0F7B7}"/>
              </a:ext>
            </a:extLst>
          </p:cNvPr>
          <p:cNvSpPr txBox="1"/>
          <p:nvPr/>
        </p:nvSpPr>
        <p:spPr>
          <a:xfrm>
            <a:off x="3129425" y="2674426"/>
            <a:ext cx="2087564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7"/>
              </a:lnSpc>
            </a:pP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Выход на </a:t>
            </a:r>
            <a:r>
              <a:rPr lang="en-US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TRL 3</a:t>
            </a:r>
            <a:endParaRPr sz="12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193;p19">
            <a:extLst>
              <a:ext uri="{FF2B5EF4-FFF2-40B4-BE49-F238E27FC236}">
                <a16:creationId xmlns:a16="http://schemas.microsoft.com/office/drawing/2014/main" id="{D8B9E7CE-E09B-B32A-74C7-DC6EA97D4A00}"/>
              </a:ext>
            </a:extLst>
          </p:cNvPr>
          <p:cNvSpPr txBox="1"/>
          <p:nvPr/>
        </p:nvSpPr>
        <p:spPr>
          <a:xfrm>
            <a:off x="5624558" y="2417177"/>
            <a:ext cx="2087564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4"/>
              </a:lnSpc>
            </a:pPr>
            <a:r>
              <a:rPr lang="ru" sz="1200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Этап проекта</a:t>
            </a:r>
            <a:endParaRPr sz="1200" b="1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194;p19">
            <a:extLst>
              <a:ext uri="{FF2B5EF4-FFF2-40B4-BE49-F238E27FC236}">
                <a16:creationId xmlns:a16="http://schemas.microsoft.com/office/drawing/2014/main" id="{D52D49D5-9F9E-A889-1CAA-35FD8E11B5BE}"/>
              </a:ext>
            </a:extLst>
          </p:cNvPr>
          <p:cNvSpPr txBox="1"/>
          <p:nvPr/>
        </p:nvSpPr>
        <p:spPr>
          <a:xfrm>
            <a:off x="5624559" y="2675709"/>
            <a:ext cx="2087564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7"/>
              </a:lnSpc>
            </a:pP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Первая продажа</a:t>
            </a:r>
            <a:endParaRPr sz="12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193;p19">
            <a:extLst>
              <a:ext uri="{FF2B5EF4-FFF2-40B4-BE49-F238E27FC236}">
                <a16:creationId xmlns:a16="http://schemas.microsoft.com/office/drawing/2014/main" id="{B377AE3B-C745-3A5C-3C95-681F0EDD6B4A}"/>
              </a:ext>
            </a:extLst>
          </p:cNvPr>
          <p:cNvSpPr txBox="1"/>
          <p:nvPr/>
        </p:nvSpPr>
        <p:spPr>
          <a:xfrm>
            <a:off x="9132092" y="2417177"/>
            <a:ext cx="2087564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4"/>
              </a:lnSpc>
            </a:pPr>
            <a:r>
              <a:rPr lang="ru" sz="1200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Этап проекта</a:t>
            </a:r>
            <a:endParaRPr sz="1200" b="1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194;p19">
            <a:extLst>
              <a:ext uri="{FF2B5EF4-FFF2-40B4-BE49-F238E27FC236}">
                <a16:creationId xmlns:a16="http://schemas.microsoft.com/office/drawing/2014/main" id="{580686A4-7806-843D-1CEB-56B729642735}"/>
              </a:ext>
            </a:extLst>
          </p:cNvPr>
          <p:cNvSpPr txBox="1"/>
          <p:nvPr/>
        </p:nvSpPr>
        <p:spPr>
          <a:xfrm>
            <a:off x="9132093" y="2675709"/>
            <a:ext cx="2087564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7"/>
              </a:lnSpc>
            </a:pP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Масштабирование</a:t>
            </a:r>
            <a:endParaRPr sz="12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F0A4EA-D44D-4390-AD7A-E4C38719D828}"/>
              </a:ext>
            </a:extLst>
          </p:cNvPr>
          <p:cNvSpPr txBox="1"/>
          <p:nvPr/>
        </p:nvSpPr>
        <p:spPr>
          <a:xfrm>
            <a:off x="674053" y="3343091"/>
            <a:ext cx="3021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Слайд должен содержать: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AE6AFCDB-BA4F-4EE0-A53C-3F71D978FBEE}"/>
              </a:ext>
            </a:extLst>
          </p:cNvPr>
          <p:cNvSpPr/>
          <p:nvPr/>
        </p:nvSpPr>
        <p:spPr>
          <a:xfrm>
            <a:off x="539750" y="4048565"/>
            <a:ext cx="4883150" cy="72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На данный момент мы вышли на 3 уровень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TRL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вошли в портфель Стартап-студии РОСБИОТЕХ, выиграли несколько конкурсов студенческих проектов, заключаем соглашение о сотрудничестве с Моторикой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057C2E-507D-4511-9EE5-B7EA6856796D}"/>
              </a:ext>
            </a:extLst>
          </p:cNvPr>
          <p:cNvSpPr txBox="1"/>
          <p:nvPr/>
        </p:nvSpPr>
        <p:spPr>
          <a:xfrm>
            <a:off x="674086" y="3613657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истории развития проекта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9FB12AC-842D-4247-B146-81F37C9A53CF}"/>
              </a:ext>
            </a:extLst>
          </p:cNvPr>
          <p:cNvSpPr/>
          <p:nvPr/>
        </p:nvSpPr>
        <p:spPr>
          <a:xfrm>
            <a:off x="5737225" y="4030355"/>
            <a:ext cx="4883150" cy="72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На данный момент мы не готовы совершить первую продажу, находимся в поиске протезной клинике, которая готова будет пойти на опцион по выкупит первых 3 устройств после их готовности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C7D2A3-F446-4699-96A3-E9AFF2D5AE6C}"/>
              </a:ext>
            </a:extLst>
          </p:cNvPr>
          <p:cNvSpPr txBox="1"/>
          <p:nvPr/>
        </p:nvSpPr>
        <p:spPr>
          <a:xfrm>
            <a:off x="5866467" y="4888107"/>
            <a:ext cx="4624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Динамика роста продаж и других ключевых метрик</a:t>
            </a: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F3A77FE2-5F48-46C7-A40D-0BEA8D5D371B}"/>
              </a:ext>
            </a:extLst>
          </p:cNvPr>
          <p:cNvSpPr/>
          <p:nvPr/>
        </p:nvSpPr>
        <p:spPr>
          <a:xfrm>
            <a:off x="534656" y="5308368"/>
            <a:ext cx="4883150" cy="72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Вошли в топ-5 стартапов </a:t>
            </a:r>
            <a:r>
              <a:rPr lang="ru-RU" sz="1329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ассистивынх</a:t>
            </a:r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 технологий по версии Агентства инноваций Москвы, выиграли конкурс «От идеи к прототипу», прошли акселератор ТГУ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E0BD0A-9417-4877-9959-7092B3C8BC92}"/>
              </a:ext>
            </a:extLst>
          </p:cNvPr>
          <p:cNvSpPr txBox="1"/>
          <p:nvPr/>
        </p:nvSpPr>
        <p:spPr>
          <a:xfrm>
            <a:off x="668992" y="4873460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Достижения и прогресс в развитии проекта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58D629B-A503-426A-A776-BE9B81357594}"/>
              </a:ext>
            </a:extLst>
          </p:cNvPr>
          <p:cNvSpPr/>
          <p:nvPr/>
        </p:nvSpPr>
        <p:spPr>
          <a:xfrm>
            <a:off x="5732131" y="5290158"/>
            <a:ext cx="4883150" cy="72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На данный момент нету продаж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1C5C5C45-3023-4A88-8038-3FC82C0AA80D}"/>
              </a:ext>
            </a:extLst>
          </p:cNvPr>
          <p:cNvSpPr/>
          <p:nvPr/>
        </p:nvSpPr>
        <p:spPr>
          <a:xfrm>
            <a:off x="534656" y="6562661"/>
            <a:ext cx="4883150" cy="756884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ru-RU" sz="1200" dirty="0">
                <a:solidFill>
                  <a:schemeClr val="tx1"/>
                </a:solidFill>
              </a:rPr>
              <a:t>Заключили </a:t>
            </a:r>
            <a:r>
              <a:rPr lang="en-US" sz="1200" dirty="0">
                <a:solidFill>
                  <a:schemeClr val="tx1"/>
                </a:solidFill>
              </a:rPr>
              <a:t>NDA </a:t>
            </a:r>
            <a:r>
              <a:rPr lang="ru-RU" sz="1200" dirty="0">
                <a:solidFill>
                  <a:schemeClr val="tx1"/>
                </a:solidFill>
              </a:rPr>
              <a:t>с компанией Моторика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2) Находимся в стадии переговоров с госпиталем Вишневского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3) Выиграли грант от компании Моторика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4) Получили протез </a:t>
            </a:r>
            <a:r>
              <a:rPr lang="en-US" sz="1200" dirty="0" err="1">
                <a:solidFill>
                  <a:schemeClr val="tx1"/>
                </a:solidFill>
              </a:rPr>
              <a:t>BeBeionic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от компании «Орто-космос»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773CAD8-7388-4C46-83E2-870D87CB3ECF}"/>
              </a:ext>
            </a:extLst>
          </p:cNvPr>
          <p:cNvSpPr txBox="1"/>
          <p:nvPr/>
        </p:nvSpPr>
        <p:spPr>
          <a:xfrm>
            <a:off x="668992" y="6051553"/>
            <a:ext cx="474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Примеры успешных сделок, партнерств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48B72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и других достижений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4593950-044B-4107-9578-C1D8768B5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3926" y="3562677"/>
            <a:ext cx="333880" cy="42004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3E81879-6A18-40CC-ACFB-B3AECE1F1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3926" y="6055668"/>
            <a:ext cx="337590" cy="48227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3D1263F-790D-41FA-950B-6E37EB6DA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8886" y="3551346"/>
            <a:ext cx="370978" cy="41735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DC5335A-3A39-4466-8E84-DE3A096A92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8572" y="4799313"/>
            <a:ext cx="445174" cy="44517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F6F45E6-4EB5-4FB2-B1AD-D06C97BF9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8490" y="4860191"/>
            <a:ext cx="417976" cy="3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E0DF5C9-30C3-40C0-93B4-694116ED9E3D}"/>
              </a:ext>
            </a:extLst>
          </p:cNvPr>
          <p:cNvSpPr/>
          <p:nvPr/>
        </p:nvSpPr>
        <p:spPr>
          <a:xfrm>
            <a:off x="539750" y="1882375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Продажи могут осуществляться через 3 основных канала</a:t>
            </a:r>
            <a:b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1) Через протезные организации</a:t>
            </a:r>
            <a:b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2) Через НКО</a:t>
            </a:r>
            <a:b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3)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Поставка модулей в рамках гос. контрактов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63C9011-C8E0-48C1-8F3F-96C65761634D}"/>
              </a:ext>
            </a:extLst>
          </p:cNvPr>
          <p:cNvSpPr/>
          <p:nvPr/>
        </p:nvSpPr>
        <p:spPr>
          <a:xfrm>
            <a:off x="539750" y="1389047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5526B-3660-413B-B6D4-ABF85AE087C9}"/>
              </a:ext>
            </a:extLst>
          </p:cNvPr>
          <p:cNvSpPr txBox="1"/>
          <p:nvPr/>
        </p:nvSpPr>
        <p:spPr>
          <a:xfrm>
            <a:off x="674086" y="1447901"/>
            <a:ext cx="34661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стратегии продаж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3EFB9D5-1CDB-44EE-B4C7-788BFB8F88B6}"/>
              </a:ext>
            </a:extLst>
          </p:cNvPr>
          <p:cNvSpPr/>
          <p:nvPr/>
        </p:nvSpPr>
        <p:spPr>
          <a:xfrm>
            <a:off x="539750" y="3641966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На данный момент нет продаж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59673F9-5D5D-47DD-A7E1-954C7B3A3E03}"/>
              </a:ext>
            </a:extLst>
          </p:cNvPr>
          <p:cNvSpPr/>
          <p:nvPr/>
        </p:nvSpPr>
        <p:spPr>
          <a:xfrm>
            <a:off x="539750" y="314863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1563A-A67A-4EFE-BEC3-17EDBFE6870A}"/>
              </a:ext>
            </a:extLst>
          </p:cNvPr>
          <p:cNvSpPr txBox="1"/>
          <p:nvPr/>
        </p:nvSpPr>
        <p:spPr>
          <a:xfrm>
            <a:off x="674086" y="3207058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динамики продаж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B1A24EA-5D67-455F-8636-3AFB4EFFB4FA}"/>
              </a:ext>
            </a:extLst>
          </p:cNvPr>
          <p:cNvSpPr/>
          <p:nvPr/>
        </p:nvSpPr>
        <p:spPr>
          <a:xfrm>
            <a:off x="539750" y="5404929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Маркетинг строится вокруг узнаваемости бренда и узкой интеграции с протезными организациями, гос. структурами и людьми с ПОДА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FFDB77A-F65B-4DEC-A721-54C87D2D30BA}"/>
              </a:ext>
            </a:extLst>
          </p:cNvPr>
          <p:cNvSpPr/>
          <p:nvPr/>
        </p:nvSpPr>
        <p:spPr>
          <a:xfrm>
            <a:off x="539750" y="4911601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67DDF5-7DDE-4C0E-8D3B-45EA7F30EBB4}"/>
              </a:ext>
            </a:extLst>
          </p:cNvPr>
          <p:cNvSpPr txBox="1"/>
          <p:nvPr/>
        </p:nvSpPr>
        <p:spPr>
          <a:xfrm>
            <a:off x="674086" y="4977619"/>
            <a:ext cx="4332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Описание стратегии маркетинга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22ED4E1-8695-4496-BF58-24930A25609D}"/>
              </a:ext>
            </a:extLst>
          </p:cNvPr>
          <p:cNvSpPr/>
          <p:nvPr/>
        </p:nvSpPr>
        <p:spPr>
          <a:xfrm>
            <a:off x="5724525" y="1870737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Предлагаем приобрести долю в размере 20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%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за инвестиции в размере 50 млн. на 4 года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1E79252-859B-445F-BE29-46D732806BC7}"/>
              </a:ext>
            </a:extLst>
          </p:cNvPr>
          <p:cNvSpPr/>
          <p:nvPr/>
        </p:nvSpPr>
        <p:spPr>
          <a:xfrm>
            <a:off x="5724525" y="1377409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0E6C5-8C06-403B-885B-99BD94B0C491}"/>
              </a:ext>
            </a:extLst>
          </p:cNvPr>
          <p:cNvSpPr txBox="1"/>
          <p:nvPr/>
        </p:nvSpPr>
        <p:spPr>
          <a:xfrm>
            <a:off x="5858861" y="1445290"/>
            <a:ext cx="4204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Montserrat"/>
                <a:cs typeface="Montserrat"/>
              </a:rPr>
              <a:t>Предложение для инвестора </a:t>
            </a:r>
            <a:endParaRPr kumimoji="0" lang="ru-RU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6AB460E-71C1-4C98-9F1B-6F690F7EF229}"/>
              </a:ext>
            </a:extLst>
          </p:cNvPr>
          <p:cNvSpPr/>
          <p:nvPr/>
        </p:nvSpPr>
        <p:spPr>
          <a:xfrm>
            <a:off x="5737225" y="3623756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Люди с ПОДА как правило получают протезы за счет гос-ва или НКО, поэтому работа с этими организациями для нас самая важная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7BFD1EE-58F3-463E-AE19-240D13A6C9E6}"/>
              </a:ext>
            </a:extLst>
          </p:cNvPr>
          <p:cNvSpPr/>
          <p:nvPr/>
        </p:nvSpPr>
        <p:spPr>
          <a:xfrm>
            <a:off x="5737225" y="313042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1981E-3925-4130-AB16-2828B3E14D03}"/>
              </a:ext>
            </a:extLst>
          </p:cNvPr>
          <p:cNvSpPr txBox="1"/>
          <p:nvPr/>
        </p:nvSpPr>
        <p:spPr>
          <a:xfrm>
            <a:off x="5871561" y="3118973"/>
            <a:ext cx="430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Демонстрация знания целевой аудитории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и каналов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Montserrat"/>
                <a:cs typeface="Montserrat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ее привлечения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FD4EF73-6B38-4E22-A1EA-F5677B9AA5DD}"/>
              </a:ext>
            </a:extLst>
          </p:cNvPr>
          <p:cNvSpPr/>
          <p:nvPr/>
        </p:nvSpPr>
        <p:spPr>
          <a:xfrm>
            <a:off x="5737225" y="5393002"/>
            <a:ext cx="4883150" cy="1080000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Участие в отраслевых выставках</a:t>
            </a:r>
          </a:p>
          <a:p>
            <a:pPr marL="342900" indent="-342900">
              <a:buAutoNum type="arabicParenR"/>
            </a:pPr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Повышение информированности о нашем продукте людям с ПОДА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B768365-4604-4FB1-81F0-36E6265E2920}"/>
              </a:ext>
            </a:extLst>
          </p:cNvPr>
          <p:cNvSpPr/>
          <p:nvPr/>
        </p:nvSpPr>
        <p:spPr>
          <a:xfrm>
            <a:off x="5737225" y="4899674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F3A73-0738-4696-BE31-3C2C21C2EC5B}"/>
              </a:ext>
            </a:extLst>
          </p:cNvPr>
          <p:cNvSpPr txBox="1"/>
          <p:nvPr/>
        </p:nvSpPr>
        <p:spPr>
          <a:xfrm>
            <a:off x="5871561" y="4864726"/>
            <a:ext cx="4017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Планы на маркетинговые кампании, </a:t>
            </a:r>
            <a:b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</a:br>
            <a:r>
              <a:rPr kumimoji="0" lang="ru-RU" sz="12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pr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-мероприятия и другие меры продвижения</a:t>
            </a: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30250" y="421770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Продажи и маркетинг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237E268-260B-4192-8834-C36F34C92209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2802BA6-22FA-41C9-9D38-A34265E2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5875" y="1389047"/>
            <a:ext cx="407466" cy="4074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546BFD-8340-4EDE-BC93-8FC817DAD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6038" y="4923173"/>
            <a:ext cx="442047" cy="396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60FB4CA-FCB2-42E8-99A3-5E52B056A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6655" y="4923598"/>
            <a:ext cx="363720" cy="4080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CCC76B3-7CB2-4855-AA1C-031D0C3FD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6780" y="3118973"/>
            <a:ext cx="370978" cy="4173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0C593C-0E24-4483-929E-315D11813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4509" y="3166428"/>
            <a:ext cx="375517" cy="396000"/>
          </a:xfrm>
          <a:prstGeom prst="rect">
            <a:avLst/>
          </a:prstGeom>
        </p:spPr>
      </p:pic>
      <p:grpSp>
        <p:nvGrpSpPr>
          <p:cNvPr id="39" name="Google Shape;435;p14">
            <a:extLst>
              <a:ext uri="{FF2B5EF4-FFF2-40B4-BE49-F238E27FC236}">
                <a16:creationId xmlns:a16="http://schemas.microsoft.com/office/drawing/2014/main" id="{A7B517E4-6130-458B-ACD5-CF135B8C6186}"/>
              </a:ext>
            </a:extLst>
          </p:cNvPr>
          <p:cNvGrpSpPr/>
          <p:nvPr/>
        </p:nvGrpSpPr>
        <p:grpSpPr>
          <a:xfrm>
            <a:off x="5039600" y="1365659"/>
            <a:ext cx="396000" cy="370255"/>
            <a:chOff x="2273910" y="7938505"/>
            <a:chExt cx="312180" cy="266543"/>
          </a:xfrm>
          <a:solidFill>
            <a:srgbClr val="138B72"/>
          </a:solidFill>
        </p:grpSpPr>
        <p:sp>
          <p:nvSpPr>
            <p:cNvPr id="40" name="Google Shape;436;p14">
              <a:extLst>
                <a:ext uri="{FF2B5EF4-FFF2-40B4-BE49-F238E27FC236}">
                  <a16:creationId xmlns:a16="http://schemas.microsoft.com/office/drawing/2014/main" id="{CFEEA81F-484C-4F60-B8F2-050CA1940AC3}"/>
                </a:ext>
              </a:extLst>
            </p:cNvPr>
            <p:cNvSpPr/>
            <p:nvPr/>
          </p:nvSpPr>
          <p:spPr>
            <a:xfrm>
              <a:off x="2370189" y="7938505"/>
              <a:ext cx="121697" cy="206356"/>
            </a:xfrm>
            <a:custGeom>
              <a:avLst/>
              <a:gdLst/>
              <a:ahLst/>
              <a:cxnLst/>
              <a:rect l="l" t="t" r="r" b="b"/>
              <a:pathLst>
                <a:path w="121697" h="206356" extrusionOk="0">
                  <a:moveTo>
                    <a:pt x="6900" y="76061"/>
                  </a:moveTo>
                  <a:lnTo>
                    <a:pt x="25948" y="76061"/>
                  </a:lnTo>
                  <a:lnTo>
                    <a:pt x="25948" y="203049"/>
                  </a:lnTo>
                  <a:cubicBezTo>
                    <a:pt x="25948" y="206754"/>
                    <a:pt x="28594" y="209399"/>
                    <a:pt x="32298" y="209399"/>
                  </a:cubicBezTo>
                  <a:lnTo>
                    <a:pt x="90501" y="209399"/>
                  </a:lnTo>
                  <a:cubicBezTo>
                    <a:pt x="94205" y="209399"/>
                    <a:pt x="96850" y="206754"/>
                    <a:pt x="96850" y="203049"/>
                  </a:cubicBezTo>
                  <a:lnTo>
                    <a:pt x="96850" y="76061"/>
                  </a:lnTo>
                  <a:lnTo>
                    <a:pt x="115898" y="76061"/>
                  </a:lnTo>
                  <a:cubicBezTo>
                    <a:pt x="118544" y="76061"/>
                    <a:pt x="120661" y="74474"/>
                    <a:pt x="121719" y="72357"/>
                  </a:cubicBezTo>
                  <a:cubicBezTo>
                    <a:pt x="122777" y="70241"/>
                    <a:pt x="122248" y="67595"/>
                    <a:pt x="120661" y="65478"/>
                  </a:cubicBezTo>
                  <a:lnTo>
                    <a:pt x="66161" y="1984"/>
                  </a:lnTo>
                  <a:cubicBezTo>
                    <a:pt x="63516" y="-661"/>
                    <a:pt x="58754" y="-661"/>
                    <a:pt x="56108" y="1984"/>
                  </a:cubicBezTo>
                  <a:lnTo>
                    <a:pt x="1609" y="65478"/>
                  </a:lnTo>
                  <a:cubicBezTo>
                    <a:pt x="21" y="67595"/>
                    <a:pt x="-508" y="70241"/>
                    <a:pt x="551" y="72357"/>
                  </a:cubicBezTo>
                  <a:cubicBezTo>
                    <a:pt x="1609" y="75003"/>
                    <a:pt x="4254" y="76061"/>
                    <a:pt x="6900" y="76061"/>
                  </a:cubicBezTo>
                  <a:close/>
                  <a:moveTo>
                    <a:pt x="60870" y="16271"/>
                  </a:moveTo>
                  <a:lnTo>
                    <a:pt x="101083" y="63363"/>
                  </a:lnTo>
                  <a:lnTo>
                    <a:pt x="89972" y="63363"/>
                  </a:lnTo>
                  <a:cubicBezTo>
                    <a:pt x="86268" y="63363"/>
                    <a:pt x="83622" y="66008"/>
                    <a:pt x="83622" y="69712"/>
                  </a:cubicBezTo>
                  <a:lnTo>
                    <a:pt x="83622" y="196700"/>
                  </a:lnTo>
                  <a:lnTo>
                    <a:pt x="38647" y="196700"/>
                  </a:lnTo>
                  <a:lnTo>
                    <a:pt x="38647" y="69712"/>
                  </a:lnTo>
                  <a:cubicBezTo>
                    <a:pt x="38647" y="66008"/>
                    <a:pt x="36002" y="63363"/>
                    <a:pt x="32298" y="63363"/>
                  </a:cubicBezTo>
                  <a:lnTo>
                    <a:pt x="21186" y="63363"/>
                  </a:lnTo>
                  <a:lnTo>
                    <a:pt x="60870" y="16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37;p14">
              <a:extLst>
                <a:ext uri="{FF2B5EF4-FFF2-40B4-BE49-F238E27FC236}">
                  <a16:creationId xmlns:a16="http://schemas.microsoft.com/office/drawing/2014/main" id="{1496B495-C5A8-4BB7-B7CC-7164AC70C06F}"/>
                </a:ext>
              </a:extLst>
            </p:cNvPr>
            <p:cNvSpPr/>
            <p:nvPr/>
          </p:nvSpPr>
          <p:spPr>
            <a:xfrm>
              <a:off x="2296133" y="8020915"/>
              <a:ext cx="264560" cy="158736"/>
            </a:xfrm>
            <a:custGeom>
              <a:avLst/>
              <a:gdLst/>
              <a:ahLst/>
              <a:cxnLst/>
              <a:rect l="l" t="t" r="r" b="b"/>
              <a:pathLst>
                <a:path w="264559" h="158735" extrusionOk="0">
                  <a:moveTo>
                    <a:pt x="6879" y="163498"/>
                  </a:moveTo>
                  <a:lnTo>
                    <a:pt x="262972" y="163498"/>
                  </a:lnTo>
                  <a:cubicBezTo>
                    <a:pt x="266676" y="163498"/>
                    <a:pt x="269322" y="160852"/>
                    <a:pt x="269322" y="157148"/>
                  </a:cubicBezTo>
                  <a:lnTo>
                    <a:pt x="269322" y="6349"/>
                  </a:lnTo>
                  <a:cubicBezTo>
                    <a:pt x="269322" y="2646"/>
                    <a:pt x="266676" y="0"/>
                    <a:pt x="262972" y="0"/>
                  </a:cubicBezTo>
                  <a:lnTo>
                    <a:pt x="203711" y="0"/>
                  </a:lnTo>
                  <a:cubicBezTo>
                    <a:pt x="200007" y="0"/>
                    <a:pt x="197361" y="2646"/>
                    <a:pt x="197361" y="6349"/>
                  </a:cubicBezTo>
                  <a:cubicBezTo>
                    <a:pt x="197361" y="10053"/>
                    <a:pt x="200007" y="12699"/>
                    <a:pt x="203711" y="12699"/>
                  </a:cubicBezTo>
                  <a:lnTo>
                    <a:pt x="256094" y="12699"/>
                  </a:lnTo>
                  <a:lnTo>
                    <a:pt x="256094" y="150799"/>
                  </a:lnTo>
                  <a:lnTo>
                    <a:pt x="12699" y="150799"/>
                  </a:lnTo>
                  <a:lnTo>
                    <a:pt x="12699" y="12699"/>
                  </a:lnTo>
                  <a:lnTo>
                    <a:pt x="66669" y="12699"/>
                  </a:lnTo>
                  <a:cubicBezTo>
                    <a:pt x="70373" y="12699"/>
                    <a:pt x="73019" y="10053"/>
                    <a:pt x="73019" y="6349"/>
                  </a:cubicBezTo>
                  <a:cubicBezTo>
                    <a:pt x="73019" y="2646"/>
                    <a:pt x="70373" y="0"/>
                    <a:pt x="66669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lnTo>
                    <a:pt x="0" y="157148"/>
                  </a:lnTo>
                  <a:cubicBezTo>
                    <a:pt x="529" y="160852"/>
                    <a:pt x="3175" y="163498"/>
                    <a:pt x="6879" y="1634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8;p14">
              <a:extLst>
                <a:ext uri="{FF2B5EF4-FFF2-40B4-BE49-F238E27FC236}">
                  <a16:creationId xmlns:a16="http://schemas.microsoft.com/office/drawing/2014/main" id="{0AD7B16A-5803-44AE-98E1-B428E0DE1241}"/>
                </a:ext>
              </a:extLst>
            </p:cNvPr>
            <p:cNvSpPr/>
            <p:nvPr/>
          </p:nvSpPr>
          <p:spPr>
            <a:xfrm>
              <a:off x="2273910" y="8194466"/>
              <a:ext cx="312180" cy="10582"/>
            </a:xfrm>
            <a:custGeom>
              <a:avLst/>
              <a:gdLst/>
              <a:ahLst/>
              <a:cxnLst/>
              <a:rect l="l" t="t" r="r" b="b"/>
              <a:pathLst>
                <a:path w="312180" h="10582" extrusionOk="0">
                  <a:moveTo>
                    <a:pt x="30794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9"/>
                    <a:pt x="6349" y="12699"/>
                  </a:cubicBezTo>
                  <a:lnTo>
                    <a:pt x="307947" y="12699"/>
                  </a:lnTo>
                  <a:cubicBezTo>
                    <a:pt x="311651" y="12699"/>
                    <a:pt x="314297" y="10053"/>
                    <a:pt x="314297" y="6350"/>
                  </a:cubicBezTo>
                  <a:cubicBezTo>
                    <a:pt x="314297" y="2646"/>
                    <a:pt x="311651" y="0"/>
                    <a:pt x="30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Изображение" descr="Изображение">
            <a:extLst>
              <a:ext uri="{FF2B5EF4-FFF2-40B4-BE49-F238E27FC236}">
                <a16:creationId xmlns:a16="http://schemas.microsoft.com/office/drawing/2014/main" id="{F27E07E0-E87A-4108-B773-9594D1AFB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467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093C8F9-0140-4855-9E99-94C2E6F342D8}"/>
              </a:ext>
            </a:extLst>
          </p:cNvPr>
          <p:cNvSpPr/>
          <p:nvPr/>
        </p:nvSpPr>
        <p:spPr>
          <a:xfrm>
            <a:off x="5673003" y="1768475"/>
            <a:ext cx="2455862" cy="474655"/>
          </a:xfrm>
          <a:prstGeom prst="round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83" tIns="111583" rIns="111583" bIns="111583" anchor="ctr" anchorCtr="0">
            <a:noAutofit/>
          </a:bodyPr>
          <a:lstStyle/>
          <a:p>
            <a:endParaRPr lang="ru-RU" sz="2197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665AB64-26CC-435B-8967-CF9D31E4B042}"/>
              </a:ext>
            </a:extLst>
          </p:cNvPr>
          <p:cNvSpPr/>
          <p:nvPr/>
        </p:nvSpPr>
        <p:spPr>
          <a:xfrm>
            <a:off x="8221807" y="1768475"/>
            <a:ext cx="2455862" cy="47465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8B80A2D-B9AB-48F8-807F-847478C7968B}"/>
              </a:ext>
            </a:extLst>
          </p:cNvPr>
          <p:cNvSpPr/>
          <p:nvPr/>
        </p:nvSpPr>
        <p:spPr>
          <a:xfrm>
            <a:off x="3124200" y="1768475"/>
            <a:ext cx="2455862" cy="474655"/>
          </a:xfrm>
          <a:prstGeom prst="roundRect">
            <a:avLst/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42950" y="409069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Конкуренты</a:t>
            </a:r>
          </a:p>
        </p:txBody>
      </p:sp>
      <p:graphicFrame>
        <p:nvGraphicFramePr>
          <p:cNvPr id="3" name="Google Shape;114;p16">
            <a:extLst>
              <a:ext uri="{FF2B5EF4-FFF2-40B4-BE49-F238E27FC236}">
                <a16:creationId xmlns:a16="http://schemas.microsoft.com/office/drawing/2014/main" id="{61D19CAA-CD71-25AA-78B6-2C4478873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420102"/>
              </p:ext>
            </p:extLst>
          </p:nvPr>
        </p:nvGraphicFramePr>
        <p:xfrm>
          <a:off x="615861" y="1671070"/>
          <a:ext cx="10061808" cy="29994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Показатель сравнения</a:t>
                      </a:r>
                      <a:endParaRPr sz="1400" b="1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bg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COAPT</a:t>
                      </a:r>
                      <a:endParaRPr sz="1400" b="1" dirty="0">
                        <a:solidFill>
                          <a:schemeClr val="bg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Kinect</a:t>
                      </a:r>
                      <a:endParaRPr sz="1400" dirty="0">
                        <a:solidFill>
                          <a:schemeClr val="bg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TFirs-ExtraBold"/>
                          <a:cs typeface="TTFirs-ExtraBold"/>
                        </a:rPr>
                        <a:t>Ottobock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TFirs-ExtraBold"/>
                          <a:cs typeface="TTFirs-ExtraBold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TFirs-ExtraBold"/>
                          <a:cs typeface="TTFirs-ExtraBold"/>
                        </a:rPr>
                        <a:t>myo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TFirs-ExtraBold"/>
                          <a:cs typeface="TTFirs-ExtraBold"/>
                        </a:rPr>
                        <a:t> plus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TFirs-ExtraBold"/>
                        <a:cs typeface="TTFirs-ExtraBold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TFirs-ExtraBold"/>
                          <a:cs typeface="TTFirs-ExtraBold"/>
                        </a:rPr>
                        <a:t>Возможность управления не только протеза, но и техникой </a:t>
                      </a:r>
                      <a:r>
                        <a:rPr lang="en" sz="1200" dirty="0">
                          <a:latin typeface="TTFirs-ExtraBold"/>
                          <a:cs typeface="TTFirs-ExtraBold"/>
                        </a:rPr>
                        <a:t>IoT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TFirs-ExtraBold"/>
                          <a:cs typeface="TTFirs-ExtraBold"/>
                        </a:rPr>
                        <a:t>Возможность построения мат. Модели руки в виртуальной реальности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TFirs-ExtraBold"/>
                          <a:cs typeface="TTFirs-ExtraBold"/>
                        </a:rPr>
                        <a:t>Доступность в России 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Присутствует, но поставки не официальные и могут быть прекращены в любой момент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Присутствует, но поставки могут быть прекращены в любой момент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Присутствует, но поставки могут быть прекращены в любой момент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13;p16">
            <a:extLst>
              <a:ext uri="{FF2B5EF4-FFF2-40B4-BE49-F238E27FC236}">
                <a16:creationId xmlns:a16="http://schemas.microsoft.com/office/drawing/2014/main" id="{F8D0A193-0138-2E4F-ACFB-C0A6676F06F4}"/>
              </a:ext>
            </a:extLst>
          </p:cNvPr>
          <p:cNvSpPr txBox="1"/>
          <p:nvPr/>
        </p:nvSpPr>
        <p:spPr>
          <a:xfrm>
            <a:off x="755650" y="1088339"/>
            <a:ext cx="9782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100"/>
            </a:pP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Сравнительная таблица по основным конкурентам на российском и мировом рынке. </a:t>
            </a:r>
            <a:b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ru" sz="12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Может быть представлено в виде сравнительной матрицы, можно визуализировать по осям критически значимых параметров</a:t>
            </a:r>
            <a:endParaRPr sz="12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5BFFBC3-1FAD-4CAC-8D36-8FFBFF96C574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564C8DA-362D-6BDC-F5FF-58DA539CA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96342"/>
              </p:ext>
            </p:extLst>
          </p:nvPr>
        </p:nvGraphicFramePr>
        <p:xfrm>
          <a:off x="549158" y="4727619"/>
          <a:ext cx="10061808" cy="43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5452">
                  <a:extLst>
                    <a:ext uri="{9D8B030D-6E8A-4147-A177-3AD203B41FA5}">
                      <a16:colId xmlns:a16="http://schemas.microsoft.com/office/drawing/2014/main" val="3308461931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2372504159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1627349224"/>
                    </a:ext>
                  </a:extLst>
                </a:gridCol>
                <a:gridCol w="2515452">
                  <a:extLst>
                    <a:ext uri="{9D8B030D-6E8A-4147-A177-3AD203B41FA5}">
                      <a16:colId xmlns:a16="http://schemas.microsoft.com/office/drawing/2014/main" val="370163007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TFirs-ExtraBold"/>
                          <a:cs typeface="TTFirs-ExtraBold"/>
                        </a:rPr>
                        <a:t>Примерная стоимость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40 000$ - 50 000$</a:t>
                      </a: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15 000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₽ без ПО, только датчик</a:t>
                      </a: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20 000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T Firs Neue" panose="02000503030000020004" pitchFamily="2" charset="-52"/>
                          <a:ea typeface="Montserrat"/>
                          <a:cs typeface="Montserrat"/>
                          <a:sym typeface="Montserrat"/>
                        </a:rPr>
                        <a:t>$ - 30 000$</a:t>
                      </a:r>
                      <a:endParaRPr sz="1200" dirty="0">
                        <a:solidFill>
                          <a:schemeClr val="tx1"/>
                        </a:solidFill>
                        <a:latin typeface="TT Firs Neue" panose="02000503030000020004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1583" marR="111583" marT="111583" marB="11158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041385"/>
                  </a:ext>
                </a:extLst>
              </a:tr>
            </a:tbl>
          </a:graphicData>
        </a:graphic>
      </p:graphicFrame>
      <p:pic>
        <p:nvPicPr>
          <p:cNvPr id="9" name="Рисунок 8" descr="Значок &quot;Крестик&quot; контур">
            <a:extLst>
              <a:ext uri="{FF2B5EF4-FFF2-40B4-BE49-F238E27FC236}">
                <a16:creationId xmlns:a16="http://schemas.microsoft.com/office/drawing/2014/main" id="{62A3FF32-09FF-27EB-4287-E63D27B7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4623" y="2363860"/>
            <a:ext cx="675015" cy="675015"/>
          </a:xfrm>
          <a:prstGeom prst="rect">
            <a:avLst/>
          </a:prstGeom>
        </p:spPr>
      </p:pic>
      <p:pic>
        <p:nvPicPr>
          <p:cNvPr id="12" name="Рисунок 11" descr="Значок &quot;Крестик&quot; контур">
            <a:extLst>
              <a:ext uri="{FF2B5EF4-FFF2-40B4-BE49-F238E27FC236}">
                <a16:creationId xmlns:a16="http://schemas.microsoft.com/office/drawing/2014/main" id="{E67BE5A7-7279-5E69-A4AC-40390840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4623" y="3154903"/>
            <a:ext cx="675015" cy="675015"/>
          </a:xfrm>
          <a:prstGeom prst="rect">
            <a:avLst/>
          </a:prstGeom>
        </p:spPr>
      </p:pic>
      <p:pic>
        <p:nvPicPr>
          <p:cNvPr id="13" name="Рисунок 12" descr="Значок &quot;Крестик&quot; контур">
            <a:extLst>
              <a:ext uri="{FF2B5EF4-FFF2-40B4-BE49-F238E27FC236}">
                <a16:creationId xmlns:a16="http://schemas.microsoft.com/office/drawing/2014/main" id="{BA208D4E-474D-354D-0ABF-4FC7478E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3426" y="2363099"/>
            <a:ext cx="675015" cy="675015"/>
          </a:xfrm>
          <a:prstGeom prst="rect">
            <a:avLst/>
          </a:prstGeom>
        </p:spPr>
      </p:pic>
      <p:pic>
        <p:nvPicPr>
          <p:cNvPr id="14" name="Рисунок 13" descr="Значок &quot;Галочка1&quot; контур">
            <a:extLst>
              <a:ext uri="{FF2B5EF4-FFF2-40B4-BE49-F238E27FC236}">
                <a16:creationId xmlns:a16="http://schemas.microsoft.com/office/drawing/2014/main" id="{6AA57D23-A5C6-2DA7-C0F9-F8ADD38E3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3426" y="3154903"/>
            <a:ext cx="675015" cy="675015"/>
          </a:xfrm>
          <a:prstGeom prst="rect">
            <a:avLst/>
          </a:prstGeom>
        </p:spPr>
      </p:pic>
      <p:pic>
        <p:nvPicPr>
          <p:cNvPr id="16" name="Рисунок 15" descr="Значок &quot;Крестик&quot; контур">
            <a:extLst>
              <a:ext uri="{FF2B5EF4-FFF2-40B4-BE49-F238E27FC236}">
                <a16:creationId xmlns:a16="http://schemas.microsoft.com/office/drawing/2014/main" id="{F8F4DD2F-001B-2240-0C0C-ABBE205A4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229" y="2359994"/>
            <a:ext cx="675015" cy="675015"/>
          </a:xfrm>
          <a:prstGeom prst="rect">
            <a:avLst/>
          </a:prstGeom>
        </p:spPr>
      </p:pic>
      <p:pic>
        <p:nvPicPr>
          <p:cNvPr id="28" name="Рисунок 27" descr="Значок &quot;Крестик&quot; контур">
            <a:extLst>
              <a:ext uri="{FF2B5EF4-FFF2-40B4-BE49-F238E27FC236}">
                <a16:creationId xmlns:a16="http://schemas.microsoft.com/office/drawing/2014/main" id="{123053D8-2314-6724-DFF3-01A53981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229" y="3151037"/>
            <a:ext cx="675015" cy="6750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33CAE2-1121-AED2-8645-200BE846DDA3}"/>
              </a:ext>
            </a:extLst>
          </p:cNvPr>
          <p:cNvSpPr txBox="1"/>
          <p:nvPr/>
        </p:nvSpPr>
        <p:spPr>
          <a:xfrm>
            <a:off x="1499170" y="5806068"/>
            <a:ext cx="1012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Наше решение умеет все из вышеперечисленного,</a:t>
            </a:r>
            <a:r>
              <a:rPr lang="en-US" b="1" dirty="0"/>
              <a:t> </a:t>
            </a:r>
            <a:r>
              <a:rPr lang="ru-RU" b="1" dirty="0"/>
              <a:t>а его стоимость будет до 5000</a:t>
            </a:r>
            <a:r>
              <a:rPr lang="en-US" b="1" dirty="0"/>
              <a:t>$</a:t>
            </a:r>
            <a:endParaRPr lang="ru-RU" b="1" dirty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A61A95C0-DB3E-46C8-AFF3-0BF9C5728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25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B7F63A-514B-EADC-D007-B0109FDC0A9E}"/>
              </a:ext>
            </a:extLst>
          </p:cNvPr>
          <p:cNvSpPr/>
          <p:nvPr/>
        </p:nvSpPr>
        <p:spPr>
          <a:xfrm>
            <a:off x="7442377" y="2661395"/>
            <a:ext cx="3177998" cy="1168015"/>
          </a:xfrm>
          <a:prstGeom prst="roundRect">
            <a:avLst>
              <a:gd name="adj" fmla="val 8869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grpSp>
        <p:nvGrpSpPr>
          <p:cNvPr id="24" name="Google Shape;137;p18">
            <a:extLst>
              <a:ext uri="{FF2B5EF4-FFF2-40B4-BE49-F238E27FC236}">
                <a16:creationId xmlns:a16="http://schemas.microsoft.com/office/drawing/2014/main" id="{B8B459B6-2247-EEAF-85EE-770C6C9307C8}"/>
              </a:ext>
            </a:extLst>
          </p:cNvPr>
          <p:cNvGrpSpPr/>
          <p:nvPr/>
        </p:nvGrpSpPr>
        <p:grpSpPr>
          <a:xfrm>
            <a:off x="7659687" y="1711101"/>
            <a:ext cx="2960688" cy="1748991"/>
            <a:chOff x="-2157297" y="-894399"/>
            <a:chExt cx="3850520" cy="1910702"/>
          </a:xfrm>
        </p:grpSpPr>
        <p:sp>
          <p:nvSpPr>
            <p:cNvPr id="25" name="Google Shape;138;p18">
              <a:extLst>
                <a:ext uri="{FF2B5EF4-FFF2-40B4-BE49-F238E27FC236}">
                  <a16:creationId xmlns:a16="http://schemas.microsoft.com/office/drawing/2014/main" id="{662B0C6A-034F-DF6A-B22D-A86025FD3E75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738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Дмитрий</a:t>
              </a:r>
              <a:b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</a:br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Гаевой</a:t>
              </a:r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139;p18">
              <a:extLst>
                <a:ext uri="{FF2B5EF4-FFF2-40B4-BE49-F238E27FC236}">
                  <a16:creationId xmlns:a16="http://schemas.microsoft.com/office/drawing/2014/main" id="{4904B997-B890-ED4A-1410-C0DEF15299B9}"/>
                </a:ext>
              </a:extLst>
            </p:cNvPr>
            <p:cNvSpPr txBox="1"/>
            <p:nvPr/>
          </p:nvSpPr>
          <p:spPr>
            <a:xfrm>
              <a:off x="-2157297" y="277430"/>
              <a:ext cx="3360601" cy="738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" sz="1221" b="1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Разработчик, алгоритмист, реверс-инженер</a:t>
              </a:r>
              <a:endParaRPr sz="1221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20007"/>
                </a:lnSpc>
              </a:pPr>
              <a:endParaRPr sz="122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E82D0F2-2495-9478-DCDF-BA93D67A357B}"/>
              </a:ext>
            </a:extLst>
          </p:cNvPr>
          <p:cNvSpPr/>
          <p:nvPr/>
        </p:nvSpPr>
        <p:spPr>
          <a:xfrm>
            <a:off x="7658277" y="1711101"/>
            <a:ext cx="774700" cy="77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C1E3763-F98F-709A-2681-9BD10C21F2E8}"/>
              </a:ext>
            </a:extLst>
          </p:cNvPr>
          <p:cNvSpPr/>
          <p:nvPr/>
        </p:nvSpPr>
        <p:spPr>
          <a:xfrm>
            <a:off x="3994327" y="2661395"/>
            <a:ext cx="3177998" cy="1168015"/>
          </a:xfrm>
          <a:prstGeom prst="roundRect">
            <a:avLst>
              <a:gd name="adj" fmla="val 8869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grpSp>
        <p:nvGrpSpPr>
          <p:cNvPr id="19" name="Google Shape;137;p18">
            <a:extLst>
              <a:ext uri="{FF2B5EF4-FFF2-40B4-BE49-F238E27FC236}">
                <a16:creationId xmlns:a16="http://schemas.microsoft.com/office/drawing/2014/main" id="{F9972A8B-8519-3E13-06C0-4D4898F71B16}"/>
              </a:ext>
            </a:extLst>
          </p:cNvPr>
          <p:cNvGrpSpPr/>
          <p:nvPr/>
        </p:nvGrpSpPr>
        <p:grpSpPr>
          <a:xfrm>
            <a:off x="4211637" y="1711101"/>
            <a:ext cx="2960688" cy="1929809"/>
            <a:chOff x="-2157297" y="-894399"/>
            <a:chExt cx="3850520" cy="2108240"/>
          </a:xfrm>
        </p:grpSpPr>
        <p:sp>
          <p:nvSpPr>
            <p:cNvPr id="20" name="Google Shape;138;p18">
              <a:extLst>
                <a:ext uri="{FF2B5EF4-FFF2-40B4-BE49-F238E27FC236}">
                  <a16:creationId xmlns:a16="http://schemas.microsoft.com/office/drawing/2014/main" id="{C0DE1201-E9B0-510A-08E4-38289CA961A1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738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Павел</a:t>
              </a:r>
              <a:b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</a:br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Анучин</a:t>
              </a:r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139;p18">
              <a:extLst>
                <a:ext uri="{FF2B5EF4-FFF2-40B4-BE49-F238E27FC236}">
                  <a16:creationId xmlns:a16="http://schemas.microsoft.com/office/drawing/2014/main" id="{16F13ADC-F0AE-09DD-7214-51C255CF4B6A}"/>
                </a:ext>
              </a:extLst>
            </p:cNvPr>
            <p:cNvSpPr txBox="1"/>
            <p:nvPr/>
          </p:nvSpPr>
          <p:spPr>
            <a:xfrm>
              <a:off x="-2157297" y="277430"/>
              <a:ext cx="3360601" cy="936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" sz="1221" b="1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Технический директор, программист, реверс-инженер</a:t>
              </a:r>
            </a:p>
            <a:p>
              <a:pPr>
                <a:lnSpc>
                  <a:spcPct val="120007"/>
                </a:lnSpc>
              </a:pPr>
              <a:r>
                <a:rPr lang="ru" sz="11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Научный сотрудник НИЛ РТС НИУ «МЭИ», опыт работы более 1,5 лет</a:t>
              </a:r>
              <a:endParaRPr sz="11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F539C07-450D-1E98-6143-11528F1526CA}"/>
              </a:ext>
            </a:extLst>
          </p:cNvPr>
          <p:cNvSpPr/>
          <p:nvPr/>
        </p:nvSpPr>
        <p:spPr>
          <a:xfrm>
            <a:off x="4210227" y="1711101"/>
            <a:ext cx="774700" cy="77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06CC222-307A-E33A-D572-764CA67B657F}"/>
              </a:ext>
            </a:extLst>
          </p:cNvPr>
          <p:cNvSpPr/>
          <p:nvPr/>
        </p:nvSpPr>
        <p:spPr>
          <a:xfrm>
            <a:off x="539750" y="2661395"/>
            <a:ext cx="3177998" cy="1168015"/>
          </a:xfrm>
          <a:prstGeom prst="roundRect">
            <a:avLst>
              <a:gd name="adj" fmla="val 8869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sp>
        <p:nvSpPr>
          <p:cNvPr id="85" name="object 2"/>
          <p:cNvSpPr txBox="1">
            <a:spLocks/>
          </p:cNvSpPr>
          <p:nvPr/>
        </p:nvSpPr>
        <p:spPr>
          <a:xfrm>
            <a:off x="730543" y="419343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Команда проекта</a:t>
            </a:r>
          </a:p>
        </p:txBody>
      </p:sp>
      <p:grpSp>
        <p:nvGrpSpPr>
          <p:cNvPr id="2" name="Google Shape;137;p18">
            <a:extLst>
              <a:ext uri="{FF2B5EF4-FFF2-40B4-BE49-F238E27FC236}">
                <a16:creationId xmlns:a16="http://schemas.microsoft.com/office/drawing/2014/main" id="{32C74442-7361-9681-0405-38DD6D250B9C}"/>
              </a:ext>
            </a:extLst>
          </p:cNvPr>
          <p:cNvGrpSpPr/>
          <p:nvPr/>
        </p:nvGrpSpPr>
        <p:grpSpPr>
          <a:xfrm>
            <a:off x="757060" y="1711101"/>
            <a:ext cx="2960688" cy="1929809"/>
            <a:chOff x="-2157297" y="-894399"/>
            <a:chExt cx="3850520" cy="2108240"/>
          </a:xfrm>
        </p:grpSpPr>
        <p:sp>
          <p:nvSpPr>
            <p:cNvPr id="4" name="Google Shape;138;p18">
              <a:extLst>
                <a:ext uri="{FF2B5EF4-FFF2-40B4-BE49-F238E27FC236}">
                  <a16:creationId xmlns:a16="http://schemas.microsoft.com/office/drawing/2014/main" id="{905D081F-7D56-F90D-5E6D-793894121489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738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Степан</a:t>
              </a:r>
              <a:b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</a:br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Чуйкин</a:t>
              </a:r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139;p18">
              <a:extLst>
                <a:ext uri="{FF2B5EF4-FFF2-40B4-BE49-F238E27FC236}">
                  <a16:creationId xmlns:a16="http://schemas.microsoft.com/office/drawing/2014/main" id="{E83D425C-0D07-0154-0135-FE283530DD82}"/>
                </a:ext>
              </a:extLst>
            </p:cNvPr>
            <p:cNvSpPr txBox="1"/>
            <p:nvPr/>
          </p:nvSpPr>
          <p:spPr>
            <a:xfrm>
              <a:off x="-2157297" y="277430"/>
              <a:ext cx="3360601" cy="936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-RU" sz="1221" b="1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Генеральный директор, основатель, реверс-инженер</a:t>
              </a:r>
            </a:p>
            <a:p>
              <a:pPr>
                <a:lnSpc>
                  <a:spcPct val="120007"/>
                </a:lnSpc>
              </a:pPr>
              <a:r>
                <a:rPr lang="ru-RU" sz="1100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Научный сотрудник НИЛ РТС НИУ «МЭИ», опыт работы более 1,5 лет</a:t>
              </a:r>
              <a:endParaRPr sz="11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E33931C-5E4B-7EEC-633B-9E2A5857F5E0}"/>
              </a:ext>
            </a:extLst>
          </p:cNvPr>
          <p:cNvSpPr/>
          <p:nvPr/>
        </p:nvSpPr>
        <p:spPr>
          <a:xfrm>
            <a:off x="755650" y="1711101"/>
            <a:ext cx="774700" cy="77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FB68D10-0850-47CA-9294-2710CB1C2472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grpSp>
        <p:nvGrpSpPr>
          <p:cNvPr id="39" name="Google Shape;137;p18">
            <a:extLst>
              <a:ext uri="{FF2B5EF4-FFF2-40B4-BE49-F238E27FC236}">
                <a16:creationId xmlns:a16="http://schemas.microsoft.com/office/drawing/2014/main" id="{1762A5AE-BD8F-4469-89BC-FD4E4C82530D}"/>
              </a:ext>
            </a:extLst>
          </p:cNvPr>
          <p:cNvGrpSpPr/>
          <p:nvPr/>
        </p:nvGrpSpPr>
        <p:grpSpPr>
          <a:xfrm>
            <a:off x="7658277" y="4651548"/>
            <a:ext cx="2960688" cy="1298098"/>
            <a:chOff x="-2157297" y="-894399"/>
            <a:chExt cx="3850520" cy="1418120"/>
          </a:xfrm>
        </p:grpSpPr>
        <p:sp>
          <p:nvSpPr>
            <p:cNvPr id="40" name="Google Shape;138;p18">
              <a:extLst>
                <a:ext uri="{FF2B5EF4-FFF2-40B4-BE49-F238E27FC236}">
                  <a16:creationId xmlns:a16="http://schemas.microsoft.com/office/drawing/2014/main" id="{550A600D-65CD-455A-AF32-098020ED9423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36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139;p18">
              <a:extLst>
                <a:ext uri="{FF2B5EF4-FFF2-40B4-BE49-F238E27FC236}">
                  <a16:creationId xmlns:a16="http://schemas.microsoft.com/office/drawing/2014/main" id="{A812C041-C146-4132-9466-2101A70023D5}"/>
                </a:ext>
              </a:extLst>
            </p:cNvPr>
            <p:cNvSpPr txBox="1"/>
            <p:nvPr/>
          </p:nvSpPr>
          <p:spPr>
            <a:xfrm>
              <a:off x="-2157297" y="277430"/>
              <a:ext cx="3360601" cy="2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endParaRPr sz="122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529E1F-97C2-41E5-B152-CEB0136E0EFD}"/>
              </a:ext>
            </a:extLst>
          </p:cNvPr>
          <p:cNvSpPr/>
          <p:nvPr/>
        </p:nvSpPr>
        <p:spPr>
          <a:xfrm>
            <a:off x="3992917" y="4402708"/>
            <a:ext cx="6249346" cy="2367150"/>
          </a:xfrm>
          <a:prstGeom prst="roundRect">
            <a:avLst>
              <a:gd name="adj" fmla="val 8869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grpSp>
        <p:nvGrpSpPr>
          <p:cNvPr id="44" name="Google Shape;137;p18">
            <a:extLst>
              <a:ext uri="{FF2B5EF4-FFF2-40B4-BE49-F238E27FC236}">
                <a16:creationId xmlns:a16="http://schemas.microsoft.com/office/drawing/2014/main" id="{2ADB3DFA-94E6-4F45-A463-EC1982E6C644}"/>
              </a:ext>
            </a:extLst>
          </p:cNvPr>
          <p:cNvGrpSpPr/>
          <p:nvPr/>
        </p:nvGrpSpPr>
        <p:grpSpPr>
          <a:xfrm>
            <a:off x="5279047" y="4029492"/>
            <a:ext cx="3786556" cy="2094509"/>
            <a:chOff x="-2694338" y="-894399"/>
            <a:chExt cx="4924602" cy="2288166"/>
          </a:xfrm>
        </p:grpSpPr>
        <p:sp>
          <p:nvSpPr>
            <p:cNvPr id="45" name="Google Shape;138;p18">
              <a:extLst>
                <a:ext uri="{FF2B5EF4-FFF2-40B4-BE49-F238E27FC236}">
                  <a16:creationId xmlns:a16="http://schemas.microsoft.com/office/drawing/2014/main" id="{24B70651-56CC-4E2F-8E27-2569D865FD96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36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" name="Google Shape;139;p18">
              <a:extLst>
                <a:ext uri="{FF2B5EF4-FFF2-40B4-BE49-F238E27FC236}">
                  <a16:creationId xmlns:a16="http://schemas.microsoft.com/office/drawing/2014/main" id="{B033DB1B-526A-4C37-9692-C93F1AC8AD2E}"/>
                </a:ext>
              </a:extLst>
            </p:cNvPr>
            <p:cNvSpPr txBox="1"/>
            <p:nvPr/>
          </p:nvSpPr>
          <p:spPr>
            <a:xfrm>
              <a:off x="-2694338" y="304371"/>
              <a:ext cx="4924602" cy="108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-RU" b="1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Вся команда состоит из более, чем 9 человек, на слайде обозначены ключевые члены</a:t>
              </a:r>
              <a:endParaRPr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3A5CE16D-3600-4A0A-BF6E-27E182787B10}"/>
              </a:ext>
            </a:extLst>
          </p:cNvPr>
          <p:cNvSpPr/>
          <p:nvPr/>
        </p:nvSpPr>
        <p:spPr>
          <a:xfrm>
            <a:off x="538340" y="5601842"/>
            <a:ext cx="3177998" cy="1168015"/>
          </a:xfrm>
          <a:prstGeom prst="roundRect">
            <a:avLst>
              <a:gd name="adj" fmla="val 8869"/>
            </a:avLst>
          </a:prstGeom>
          <a:noFill/>
          <a:ln w="19050">
            <a:solidFill>
              <a:srgbClr val="14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9">
              <a:latin typeface="Century Gothic" panose="020B0502020202020204" pitchFamily="34" charset="0"/>
            </a:endParaRPr>
          </a:p>
        </p:txBody>
      </p:sp>
      <p:grpSp>
        <p:nvGrpSpPr>
          <p:cNvPr id="49" name="Google Shape;137;p18">
            <a:extLst>
              <a:ext uri="{FF2B5EF4-FFF2-40B4-BE49-F238E27FC236}">
                <a16:creationId xmlns:a16="http://schemas.microsoft.com/office/drawing/2014/main" id="{94DE6311-7DD7-48E5-A11B-5EE62ECA203A}"/>
              </a:ext>
            </a:extLst>
          </p:cNvPr>
          <p:cNvGrpSpPr/>
          <p:nvPr/>
        </p:nvGrpSpPr>
        <p:grpSpPr>
          <a:xfrm>
            <a:off x="755650" y="4651548"/>
            <a:ext cx="2960688" cy="1748991"/>
            <a:chOff x="-2157297" y="-894399"/>
            <a:chExt cx="3850520" cy="1910702"/>
          </a:xfrm>
        </p:grpSpPr>
        <p:sp>
          <p:nvSpPr>
            <p:cNvPr id="50" name="Google Shape;138;p18">
              <a:extLst>
                <a:ext uri="{FF2B5EF4-FFF2-40B4-BE49-F238E27FC236}">
                  <a16:creationId xmlns:a16="http://schemas.microsoft.com/office/drawing/2014/main" id="{8403D35B-05F6-45F2-AAD2-407AB75C2AF5}"/>
                </a:ext>
              </a:extLst>
            </p:cNvPr>
            <p:cNvSpPr txBox="1"/>
            <p:nvPr/>
          </p:nvSpPr>
          <p:spPr>
            <a:xfrm>
              <a:off x="-715477" y="-894399"/>
              <a:ext cx="2408700" cy="738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Клим</a:t>
              </a:r>
              <a:b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</a:br>
              <a:r>
                <a:rPr lang="ru" sz="2197" b="1" dirty="0">
                  <a:solidFill>
                    <a:srgbClr val="148B72"/>
                  </a:solidFill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Котельников</a:t>
              </a:r>
              <a:endParaRPr sz="2197" b="1" dirty="0">
                <a:solidFill>
                  <a:srgbClr val="148B72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139;p18">
              <a:extLst>
                <a:ext uri="{FF2B5EF4-FFF2-40B4-BE49-F238E27FC236}">
                  <a16:creationId xmlns:a16="http://schemas.microsoft.com/office/drawing/2014/main" id="{DAC4D1DF-7848-4AEF-85A8-ADA7A44C4547}"/>
                </a:ext>
              </a:extLst>
            </p:cNvPr>
            <p:cNvSpPr txBox="1"/>
            <p:nvPr/>
          </p:nvSpPr>
          <p:spPr>
            <a:xfrm>
              <a:off x="-2157297" y="277430"/>
              <a:ext cx="3360601" cy="738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7"/>
                </a:lnSpc>
              </a:pPr>
              <a:r>
                <a:rPr lang="ru" sz="1221" b="1" dirty="0">
                  <a:latin typeface="Century Gothic" panose="020B0502020202020204" pitchFamily="34" charset="0"/>
                  <a:ea typeface="Montserrat"/>
                  <a:cs typeface="Montserrat"/>
                  <a:sym typeface="Montserrat"/>
                </a:rPr>
                <a:t>Разработчик, программист МК, реверс-инженер</a:t>
              </a:r>
              <a:endParaRPr sz="1221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20007"/>
                </a:lnSpc>
              </a:pPr>
              <a:endParaRPr sz="122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2C5347D3-F79A-4B68-9BBF-C8A349FC132F}"/>
              </a:ext>
            </a:extLst>
          </p:cNvPr>
          <p:cNvSpPr/>
          <p:nvPr/>
        </p:nvSpPr>
        <p:spPr>
          <a:xfrm>
            <a:off x="754240" y="4651548"/>
            <a:ext cx="774700" cy="77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BBF464-DD6B-8379-3FFB-B73A4A3F4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40" y="1441550"/>
            <a:ext cx="1168015" cy="1168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624E1-3E8A-100E-F6B0-94C31802B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17" y="1449767"/>
            <a:ext cx="1168015" cy="11680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6D91B-FBFE-7507-A4D0-9C2C8BA09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0967" y="1459657"/>
            <a:ext cx="1168015" cy="11680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75FB2F-4BE6-F7C9-367B-3BF81814C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82" y="4405646"/>
            <a:ext cx="1168015" cy="1168015"/>
          </a:xfrm>
          <a:prstGeom prst="rect">
            <a:avLst/>
          </a:prstGeom>
        </p:spPr>
      </p:pic>
      <p:pic>
        <p:nvPicPr>
          <p:cNvPr id="38" name="Изображение" descr="Изображение">
            <a:extLst>
              <a:ext uri="{FF2B5EF4-FFF2-40B4-BE49-F238E27FC236}">
                <a16:creationId xmlns:a16="http://schemas.microsoft.com/office/drawing/2014/main" id="{68B35D12-91B1-4470-9470-DBF171834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899" y="175071"/>
            <a:ext cx="1926819" cy="948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69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2"/>
          <p:cNvSpPr txBox="1">
            <a:spLocks/>
          </p:cNvSpPr>
          <p:nvPr/>
        </p:nvSpPr>
        <p:spPr>
          <a:xfrm>
            <a:off x="752011" y="409070"/>
            <a:ext cx="8177350" cy="467017"/>
          </a:xfrm>
          <a:prstGeom prst="rect">
            <a:avLst/>
          </a:prstGeom>
        </p:spPr>
        <p:txBody>
          <a:bodyPr vert="horz" wrap="square" lIns="0" tIns="139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0" algn="l">
              <a:lnSpc>
                <a:spcPct val="100000"/>
              </a:lnSpc>
              <a:spcBef>
                <a:spcPts val="110"/>
              </a:spcBef>
            </a:pPr>
            <a:r>
              <a:rPr lang="ru-RU" sz="2943" b="1" spc="-5" dirty="0">
                <a:latin typeface="Century Gothic" panose="020B0502020202020204" pitchFamily="34" charset="0"/>
              </a:rPr>
              <a:t>Технология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6CE3BC-FA53-16C4-4D71-6F11E431668C}"/>
              </a:ext>
            </a:extLst>
          </p:cNvPr>
          <p:cNvGrpSpPr/>
          <p:nvPr/>
        </p:nvGrpSpPr>
        <p:grpSpPr>
          <a:xfrm>
            <a:off x="9344622" y="315261"/>
            <a:ext cx="1372591" cy="285417"/>
            <a:chOff x="7419519" y="167840"/>
            <a:chExt cx="1462048" cy="30401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479C21EF-EA2E-CA29-4BCA-78B789798B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9705" y="171488"/>
              <a:ext cx="881862" cy="30037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AE52B9A-FDB5-2007-AD61-EA86605CD703}"/>
                </a:ext>
              </a:extLst>
            </p:cNvPr>
            <p:cNvSpPr/>
            <p:nvPr/>
          </p:nvSpPr>
          <p:spPr>
            <a:xfrm>
              <a:off x="7419519" y="167840"/>
              <a:ext cx="464184" cy="290195"/>
            </a:xfrm>
            <a:custGeom>
              <a:avLst/>
              <a:gdLst/>
              <a:ahLst/>
              <a:cxnLst/>
              <a:rect l="l" t="t" r="r" b="b"/>
              <a:pathLst>
                <a:path w="464185" h="290194">
                  <a:moveTo>
                    <a:pt x="463715" y="0"/>
                  </a:moveTo>
                  <a:lnTo>
                    <a:pt x="456222" y="0"/>
                  </a:lnTo>
                  <a:lnTo>
                    <a:pt x="456222" y="7505"/>
                  </a:lnTo>
                  <a:lnTo>
                    <a:pt x="451231" y="56591"/>
                  </a:lnTo>
                  <a:lnTo>
                    <a:pt x="438073" y="102793"/>
                  </a:lnTo>
                  <a:lnTo>
                    <a:pt x="417525" y="145389"/>
                  </a:lnTo>
                  <a:lnTo>
                    <a:pt x="390334" y="183591"/>
                  </a:lnTo>
                  <a:lnTo>
                    <a:pt x="357263" y="216662"/>
                  </a:lnTo>
                  <a:lnTo>
                    <a:pt x="319049" y="243852"/>
                  </a:lnTo>
                  <a:lnTo>
                    <a:pt x="276466" y="264401"/>
                  </a:lnTo>
                  <a:lnTo>
                    <a:pt x="230251" y="277558"/>
                  </a:lnTo>
                  <a:lnTo>
                    <a:pt x="181165" y="282549"/>
                  </a:lnTo>
                  <a:lnTo>
                    <a:pt x="181165" y="234137"/>
                  </a:lnTo>
                  <a:lnTo>
                    <a:pt x="181165" y="218744"/>
                  </a:lnTo>
                  <a:lnTo>
                    <a:pt x="137058" y="248602"/>
                  </a:lnTo>
                  <a:lnTo>
                    <a:pt x="96088" y="266928"/>
                  </a:lnTo>
                  <a:lnTo>
                    <a:pt x="52755" y="278307"/>
                  </a:lnTo>
                  <a:lnTo>
                    <a:pt x="7594" y="282549"/>
                  </a:lnTo>
                  <a:lnTo>
                    <a:pt x="7594" y="181076"/>
                  </a:lnTo>
                  <a:lnTo>
                    <a:pt x="53225" y="174104"/>
                  </a:lnTo>
                  <a:lnTo>
                    <a:pt x="94272" y="156260"/>
                  </a:lnTo>
                  <a:lnTo>
                    <a:pt x="129159" y="129120"/>
                  </a:lnTo>
                  <a:lnTo>
                    <a:pt x="156311" y="94234"/>
                  </a:lnTo>
                  <a:lnTo>
                    <a:pt x="174142" y="53174"/>
                  </a:lnTo>
                  <a:lnTo>
                    <a:pt x="181076" y="7505"/>
                  </a:lnTo>
                  <a:lnTo>
                    <a:pt x="282638" y="7505"/>
                  </a:lnTo>
                  <a:lnTo>
                    <a:pt x="278930" y="48971"/>
                  </a:lnTo>
                  <a:lnTo>
                    <a:pt x="269151" y="89179"/>
                  </a:lnTo>
                  <a:lnTo>
                    <a:pt x="252691" y="128841"/>
                  </a:lnTo>
                  <a:lnTo>
                    <a:pt x="230505" y="165379"/>
                  </a:lnTo>
                  <a:lnTo>
                    <a:pt x="230835" y="165252"/>
                  </a:lnTo>
                  <a:lnTo>
                    <a:pt x="230695" y="165481"/>
                  </a:lnTo>
                  <a:lnTo>
                    <a:pt x="223812" y="175107"/>
                  </a:lnTo>
                  <a:lnTo>
                    <a:pt x="234950" y="171259"/>
                  </a:lnTo>
                  <a:lnTo>
                    <a:pt x="258178" y="159905"/>
                  </a:lnTo>
                  <a:lnTo>
                    <a:pt x="274269" y="152044"/>
                  </a:lnTo>
                  <a:lnTo>
                    <a:pt x="307022" y="124485"/>
                  </a:lnTo>
                  <a:lnTo>
                    <a:pt x="332092" y="90157"/>
                  </a:lnTo>
                  <a:lnTo>
                    <a:pt x="348335" y="50647"/>
                  </a:lnTo>
                  <a:lnTo>
                    <a:pt x="354647" y="7505"/>
                  </a:lnTo>
                  <a:lnTo>
                    <a:pt x="456222" y="7505"/>
                  </a:lnTo>
                  <a:lnTo>
                    <a:pt x="456222" y="0"/>
                  </a:lnTo>
                  <a:lnTo>
                    <a:pt x="347154" y="0"/>
                  </a:lnTo>
                  <a:lnTo>
                    <a:pt x="347154" y="3759"/>
                  </a:lnTo>
                  <a:lnTo>
                    <a:pt x="339763" y="53263"/>
                  </a:lnTo>
                  <a:lnTo>
                    <a:pt x="318808" y="97523"/>
                  </a:lnTo>
                  <a:lnTo>
                    <a:pt x="290144" y="129476"/>
                  </a:lnTo>
                  <a:lnTo>
                    <a:pt x="290144" y="3759"/>
                  </a:lnTo>
                  <a:lnTo>
                    <a:pt x="290144" y="1422"/>
                  </a:lnTo>
                  <a:lnTo>
                    <a:pt x="290144" y="0"/>
                  </a:lnTo>
                  <a:lnTo>
                    <a:pt x="287616" y="0"/>
                  </a:lnTo>
                  <a:lnTo>
                    <a:pt x="287616" y="132283"/>
                  </a:lnTo>
                  <a:lnTo>
                    <a:pt x="286143" y="133934"/>
                  </a:lnTo>
                  <a:lnTo>
                    <a:pt x="283883" y="135318"/>
                  </a:lnTo>
                  <a:lnTo>
                    <a:pt x="287616" y="132283"/>
                  </a:lnTo>
                  <a:lnTo>
                    <a:pt x="287616" y="0"/>
                  </a:lnTo>
                  <a:lnTo>
                    <a:pt x="173570" y="0"/>
                  </a:lnTo>
                  <a:lnTo>
                    <a:pt x="173570" y="3759"/>
                  </a:lnTo>
                  <a:lnTo>
                    <a:pt x="167500" y="48856"/>
                  </a:lnTo>
                  <a:lnTo>
                    <a:pt x="150368" y="89420"/>
                  </a:lnTo>
                  <a:lnTo>
                    <a:pt x="123786" y="123799"/>
                  </a:lnTo>
                  <a:lnTo>
                    <a:pt x="89408" y="150368"/>
                  </a:lnTo>
                  <a:lnTo>
                    <a:pt x="48856" y="167513"/>
                  </a:lnTo>
                  <a:lnTo>
                    <a:pt x="3746" y="173583"/>
                  </a:lnTo>
                  <a:lnTo>
                    <a:pt x="0" y="173583"/>
                  </a:lnTo>
                  <a:lnTo>
                    <a:pt x="0" y="290144"/>
                  </a:lnTo>
                  <a:lnTo>
                    <a:pt x="3746" y="290144"/>
                  </a:lnTo>
                  <a:lnTo>
                    <a:pt x="49377" y="286550"/>
                  </a:lnTo>
                  <a:lnTo>
                    <a:pt x="65849" y="282549"/>
                  </a:lnTo>
                  <a:lnTo>
                    <a:pt x="93256" y="275894"/>
                  </a:lnTo>
                  <a:lnTo>
                    <a:pt x="134835" y="258356"/>
                  </a:lnTo>
                  <a:lnTo>
                    <a:pt x="173570" y="234137"/>
                  </a:lnTo>
                  <a:lnTo>
                    <a:pt x="173570" y="290144"/>
                  </a:lnTo>
                  <a:lnTo>
                    <a:pt x="177317" y="290144"/>
                  </a:lnTo>
                  <a:lnTo>
                    <a:pt x="223710" y="286385"/>
                  </a:lnTo>
                  <a:lnTo>
                    <a:pt x="267728" y="275513"/>
                  </a:lnTo>
                  <a:lnTo>
                    <a:pt x="308813" y="258127"/>
                  </a:lnTo>
                  <a:lnTo>
                    <a:pt x="346341" y="234810"/>
                  </a:lnTo>
                  <a:lnTo>
                    <a:pt x="354647" y="227685"/>
                  </a:lnTo>
                  <a:lnTo>
                    <a:pt x="354647" y="281851"/>
                  </a:lnTo>
                  <a:lnTo>
                    <a:pt x="463715" y="281851"/>
                  </a:lnTo>
                  <a:lnTo>
                    <a:pt x="463715" y="3759"/>
                  </a:lnTo>
                  <a:lnTo>
                    <a:pt x="463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2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ACDE9D-3648-4339-B246-F94C5230F6E3}"/>
              </a:ext>
            </a:extLst>
          </p:cNvPr>
          <p:cNvSpPr/>
          <p:nvPr/>
        </p:nvSpPr>
        <p:spPr>
          <a:xfrm rot="8100000">
            <a:off x="-1604559" y="-296179"/>
            <a:ext cx="2528986" cy="1498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A52715-E3E3-419D-B38E-492AC129E909}"/>
              </a:ext>
            </a:extLst>
          </p:cNvPr>
          <p:cNvSpPr/>
          <p:nvPr/>
        </p:nvSpPr>
        <p:spPr>
          <a:xfrm>
            <a:off x="539750" y="1882374"/>
            <a:ext cx="4883150" cy="2282249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технологий </a:t>
            </a:r>
            <a:r>
              <a:rPr lang="en-US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AR/VR</a:t>
            </a:r>
            <a:endParaRPr lang="ru-RU" sz="1329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адаптивных алгоритмов для распознавания паттернов</a:t>
            </a:r>
          </a:p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машинного обучения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0541814-C7F8-4BBE-9CA0-45060375E092}"/>
              </a:ext>
            </a:extLst>
          </p:cNvPr>
          <p:cNvSpPr/>
          <p:nvPr/>
        </p:nvSpPr>
        <p:spPr>
          <a:xfrm>
            <a:off x="539750" y="1389047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FB2193-7A32-4D1B-9049-5C75AB4C9282}"/>
              </a:ext>
            </a:extLst>
          </p:cNvPr>
          <p:cNvSpPr txBox="1"/>
          <p:nvPr/>
        </p:nvSpPr>
        <p:spPr>
          <a:xfrm>
            <a:off x="674086" y="1447901"/>
            <a:ext cx="46218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Технологические особенности продукта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DBECAD1-6BB1-4562-847E-0B83E99B7B9E}"/>
              </a:ext>
            </a:extLst>
          </p:cNvPr>
          <p:cNvSpPr/>
          <p:nvPr/>
        </p:nvSpPr>
        <p:spPr>
          <a:xfrm>
            <a:off x="539750" y="4886565"/>
            <a:ext cx="4883150" cy="2282249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Носимое устройство</a:t>
            </a:r>
            <a:b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Возможность использование комплекса до получения протеза</a:t>
            </a:r>
            <a:b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Возможность управления электронной техникой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59CF48E-2CB0-47B2-9E02-9A21129C3F81}"/>
              </a:ext>
            </a:extLst>
          </p:cNvPr>
          <p:cNvSpPr/>
          <p:nvPr/>
        </p:nvSpPr>
        <p:spPr>
          <a:xfrm>
            <a:off x="539750" y="439323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0795B-ED6E-41DB-B5AD-9E448C180670}"/>
              </a:ext>
            </a:extLst>
          </p:cNvPr>
          <p:cNvSpPr txBox="1"/>
          <p:nvPr/>
        </p:nvSpPr>
        <p:spPr>
          <a:xfrm>
            <a:off x="674086" y="4451658"/>
            <a:ext cx="3910614" cy="2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Уникальность технологии и ее преимущества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090D879-D9A6-4129-995F-355059299A28}"/>
              </a:ext>
            </a:extLst>
          </p:cNvPr>
          <p:cNvSpPr/>
          <p:nvPr/>
        </p:nvSpPr>
        <p:spPr>
          <a:xfrm>
            <a:off x="5724525" y="1870736"/>
            <a:ext cx="4883150" cy="2282249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COAPT</a:t>
            </a:r>
            <a:br>
              <a:rPr lang="en-US" sz="1329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329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Ottobock</a:t>
            </a:r>
            <a:r>
              <a:rPr lang="en-US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329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myo</a:t>
            </a:r>
            <a:r>
              <a:rPr lang="en-US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 plus</a:t>
            </a:r>
            <a:endParaRPr lang="ru-RU" sz="1329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5AD1308-D51B-48AD-B48A-2BDA162E2139}"/>
              </a:ext>
            </a:extLst>
          </p:cNvPr>
          <p:cNvSpPr/>
          <p:nvPr/>
        </p:nvSpPr>
        <p:spPr>
          <a:xfrm>
            <a:off x="5724525" y="1377409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357FD-3ADC-426C-B263-99504F362917}"/>
              </a:ext>
            </a:extLst>
          </p:cNvPr>
          <p:cNvSpPr txBox="1"/>
          <p:nvPr/>
        </p:nvSpPr>
        <p:spPr>
          <a:xfrm>
            <a:off x="5858861" y="1445290"/>
            <a:ext cx="4204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Конкуренты, обладающие смежной технологией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AC7572A-1490-4504-8CD2-AC49ECCD0584}"/>
              </a:ext>
            </a:extLst>
          </p:cNvPr>
          <p:cNvSpPr/>
          <p:nvPr/>
        </p:nvSpPr>
        <p:spPr>
          <a:xfrm>
            <a:off x="5737225" y="4868355"/>
            <a:ext cx="4883150" cy="2282249"/>
          </a:xfrm>
          <a:prstGeom prst="roundRect">
            <a:avLst>
              <a:gd name="adj" fmla="val 11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9" dirty="0">
                <a:solidFill>
                  <a:schemeClr val="tx1"/>
                </a:solidFill>
                <a:latin typeface="Century Gothic" panose="020B0502020202020204" pitchFamily="34" charset="0"/>
              </a:rPr>
              <a:t>На данный момент идет регистрация нескольких патентов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882CC51-E2EB-4E39-93E5-1007B5446F7D}"/>
              </a:ext>
            </a:extLst>
          </p:cNvPr>
          <p:cNvSpPr/>
          <p:nvPr/>
        </p:nvSpPr>
        <p:spPr>
          <a:xfrm>
            <a:off x="5737225" y="4375028"/>
            <a:ext cx="4326187" cy="432000"/>
          </a:xfrm>
          <a:prstGeom prst="roundRect">
            <a:avLst>
              <a:gd name="adj" fmla="val 19728"/>
            </a:avLst>
          </a:prstGeom>
          <a:gradFill flip="none" rotWithShape="1">
            <a:gsLst>
              <a:gs pos="0">
                <a:srgbClr val="34C6A7"/>
              </a:gs>
              <a:gs pos="50000">
                <a:srgbClr val="148B72"/>
              </a:gs>
              <a:gs pos="100000">
                <a:srgbClr val="00403A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45FD46-9427-43B8-A68A-E300402D0738}"/>
              </a:ext>
            </a:extLst>
          </p:cNvPr>
          <p:cNvSpPr txBox="1"/>
          <p:nvPr/>
        </p:nvSpPr>
        <p:spPr>
          <a:xfrm>
            <a:off x="5871561" y="4441237"/>
            <a:ext cx="4304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1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</a:rPr>
              <a:t>Интеллектуальная собственность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071A84-E8BF-4B6A-9E59-B2152E03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7084" y="6103307"/>
            <a:ext cx="1042875" cy="11376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DA7C6C-FD51-4210-984F-272131432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5901" y="4396643"/>
            <a:ext cx="341774" cy="3661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DFFCA88-7698-4A8B-8C92-AB94C0723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5963" y="4398952"/>
            <a:ext cx="428621" cy="40807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5315FB-EEEB-48BE-85CA-1D73476A1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75875" y="1359897"/>
            <a:ext cx="397895" cy="432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411B1A-91E3-45F0-9D65-0C0262A79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1100" y="1395004"/>
            <a:ext cx="39978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8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4061</TotalTime>
  <Words>1273</Words>
  <Application>Microsoft Office PowerPoint</Application>
  <PresentationFormat>Произвольный</PresentationFormat>
  <Paragraphs>143</Paragraphs>
  <Slides>10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TT Firs Neue</vt:lpstr>
      <vt:lpstr>TTFirs-ExtraBold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Шалдёнков Александр Вадимович</dc:creator>
  <cp:lastModifiedBy>P13</cp:lastModifiedBy>
  <cp:revision>420</cp:revision>
  <cp:lastPrinted>2023-02-28T12:38:41Z</cp:lastPrinted>
  <dcterms:created xsi:type="dcterms:W3CDTF">2023-02-10T07:33:54Z</dcterms:created>
  <dcterms:modified xsi:type="dcterms:W3CDTF">2023-08-03T08:20:37Z</dcterms:modified>
</cp:coreProperties>
</file>