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Montserrat Medium" panose="00000600000000000000" pitchFamily="2" charset="-52"/>
      <p:regular r:id="rId22"/>
      <p:bold r:id="rId23"/>
      <p:italic r:id="rId24"/>
      <p:boldItalic r:id="rId25"/>
    </p:embeddedFont>
    <p:embeddedFont>
      <p:font typeface="Montserrat SemiBold" panose="00000700000000000000" pitchFamily="2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1371600"/>
            <a:ext cx="6858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de1ea839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g25de1ea8392_0_20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5de1ea8392_0_20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de1ea83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g25de1ea8392_0_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5de1ea8392_0_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de1ea839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de1ea8392_0_67:notes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eadfcca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25eadfcca87_0_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5eadfcca87_0_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e066e38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25e066e3815_0_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5e066e3815_0_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1F3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192288" y="8236375"/>
            <a:ext cx="126303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Montserrat Medium"/>
              <a:buNone/>
            </a:pPr>
            <a:r>
              <a:rPr lang="en-US" sz="3000" b="0" i="0" u="none" strike="noStrike" cap="none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Романов Михаил Александрович — руководитель проекта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3"/>
          <p:cNvGrpSpPr/>
          <p:nvPr/>
        </p:nvGrpSpPr>
        <p:grpSpPr>
          <a:xfrm>
            <a:off x="2465413" y="1151150"/>
            <a:ext cx="13357175" cy="7439025"/>
            <a:chOff x="1725400" y="1262050"/>
            <a:chExt cx="13357175" cy="7439025"/>
          </a:xfrm>
        </p:grpSpPr>
        <p:pic>
          <p:nvPicPr>
            <p:cNvPr id="14" name="Google Shape;14;p3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48575" y="1262050"/>
              <a:ext cx="5334000" cy="74390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3"/>
            <p:cNvGrpSpPr/>
            <p:nvPr/>
          </p:nvGrpSpPr>
          <p:grpSpPr>
            <a:xfrm>
              <a:off x="1725400" y="3554425"/>
              <a:ext cx="8161800" cy="2854300"/>
              <a:chOff x="3084050" y="3930425"/>
              <a:chExt cx="8161800" cy="2854300"/>
            </a:xfrm>
          </p:grpSpPr>
          <p:sp>
            <p:nvSpPr>
              <p:cNvPr id="16" name="Google Shape;16;p3"/>
              <p:cNvSpPr/>
              <p:nvPr/>
            </p:nvSpPr>
            <p:spPr>
              <a:xfrm>
                <a:off x="4035350" y="3930425"/>
                <a:ext cx="72105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r" rtl="0">
                  <a:lnSpc>
                    <a:spcPct val="1256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FE"/>
                  </a:buClr>
                  <a:buSzPts val="8000"/>
                  <a:buFont typeface="Montserrat"/>
                  <a:buNone/>
                </a:pPr>
                <a:r>
                  <a:rPr lang="en-US" sz="10400" b="1" i="0" u="none" strike="noStrike" cap="none">
                    <a:solidFill>
                      <a:srgbClr val="FEFEFE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PSUMaps</a:t>
                </a:r>
                <a:endParaRPr sz="10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3"/>
              <p:cNvSpPr/>
              <p:nvPr/>
            </p:nvSpPr>
            <p:spPr>
              <a:xfrm>
                <a:off x="3084050" y="5565525"/>
                <a:ext cx="81618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r" rtl="0">
                  <a:lnSpc>
                    <a:spcPct val="11437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FE"/>
                  </a:buClr>
                  <a:buSzPts val="4000"/>
                  <a:buFont typeface="Montserrat SemiBold"/>
                  <a:buNone/>
                </a:pPr>
                <a:r>
                  <a:rPr lang="en-US" sz="3700" b="1" i="1">
                    <a:solidFill>
                      <a:srgbClr val="FEFEFE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Цифровой университет в кармане</a:t>
                </a:r>
                <a:endParaRPr sz="37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" name="Google Shape;18;p3"/>
              <p:cNvCxnSpPr/>
              <p:nvPr/>
            </p:nvCxnSpPr>
            <p:spPr>
              <a:xfrm>
                <a:off x="4729850" y="5399175"/>
                <a:ext cx="6516000" cy="3540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25" y="447163"/>
            <a:ext cx="44958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950" y="486075"/>
            <a:ext cx="2713450" cy="9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3275" y="541500"/>
            <a:ext cx="2393127" cy="8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18578" y="541500"/>
            <a:ext cx="2421502" cy="84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98125" y="486087"/>
            <a:ext cx="2731637" cy="9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1F3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/>
          <p:nvPr/>
        </p:nvSpPr>
        <p:spPr>
          <a:xfrm>
            <a:off x="2724150" y="581025"/>
            <a:ext cx="12839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проекта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686000" y="5577725"/>
            <a:ext cx="34956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Montserrat"/>
              <a:buNone/>
            </a:pPr>
            <a:r>
              <a:rPr lang="en-US" sz="24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Романов Михаил  </a:t>
            </a: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руководитель проекта web разработчик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5705475" y="5306254"/>
            <a:ext cx="3209925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Montserrat"/>
              <a:buNone/>
            </a:pPr>
            <a:r>
              <a:rPr lang="en-US" sz="24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Бушуев Яков  </a:t>
            </a: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mobile разработчик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9439275" y="5288032"/>
            <a:ext cx="3209925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Montserrat"/>
              <a:buNone/>
            </a:pPr>
            <a:r>
              <a:rPr lang="en-US" sz="24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Лежнин Матвей </a:t>
            </a: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Backend разработчик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13462002" y="5297143"/>
            <a:ext cx="3209925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Montserrat"/>
              <a:buNone/>
            </a:pPr>
            <a:r>
              <a:rPr lang="en-US" sz="24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Зуева Екатерина</a:t>
            </a: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solidFill>
                  <a:srgbClr val="FEFEF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дизайнер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5" y="3076575"/>
            <a:ext cx="1381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0575" y="514095"/>
            <a:ext cx="2740943" cy="1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1F36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/>
          <p:nvPr/>
        </p:nvSpPr>
        <p:spPr>
          <a:xfrm>
            <a:off x="4025250" y="6555975"/>
            <a:ext cx="3495600" cy="1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Montserrat"/>
              <a:buNone/>
            </a:pPr>
            <a:r>
              <a:rPr lang="en-US" sz="27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Романов Михаил</a:t>
            </a:r>
            <a:r>
              <a:rPr lang="en-US" sz="24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br>
              <a:rPr lang="en-US" sz="225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91" y="7760917"/>
            <a:ext cx="747200" cy="7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 txBox="1"/>
          <p:nvPr/>
        </p:nvSpPr>
        <p:spPr>
          <a:xfrm>
            <a:off x="4652491" y="7630156"/>
            <a:ext cx="2988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+79519214646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@IINNOS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8890251" y="4164667"/>
            <a:ext cx="34746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PSUMaps</a:t>
            </a:r>
            <a:endParaRPr sz="5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0732" y="3179525"/>
            <a:ext cx="2902944" cy="39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 txBox="1"/>
          <p:nvPr/>
        </p:nvSpPr>
        <p:spPr>
          <a:xfrm>
            <a:off x="7996700" y="5002975"/>
            <a:ext cx="3657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Цифровой университет</a:t>
            </a:r>
            <a:endParaRPr sz="19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в кармане</a:t>
            </a:r>
            <a:endParaRPr sz="19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2724150" y="569525"/>
            <a:ext cx="12839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041" y="2348350"/>
            <a:ext cx="3128009" cy="417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90575" y="514095"/>
            <a:ext cx="2740943" cy="1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575"/>
            <a:ext cx="69151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514349" y="466525"/>
            <a:ext cx="7210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 Проблема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28638" y="2353450"/>
            <a:ext cx="58656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Montserrat"/>
              <a:buNone/>
            </a:pPr>
            <a:br>
              <a:rPr lang="en-US" sz="3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8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62%</a:t>
            </a:r>
            <a:br>
              <a:rPr lang="en-US" sz="4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студентов, сотрудников и гостей ПГНИУ испытывают трудности с навигацией по университету*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28650" y="7658100"/>
            <a:ext cx="5400675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" name="Google Shape;33;p4"/>
          <p:cNvGrpSpPr/>
          <p:nvPr/>
        </p:nvGrpSpPr>
        <p:grpSpPr>
          <a:xfrm>
            <a:off x="13206763" y="4274625"/>
            <a:ext cx="9677375" cy="1933575"/>
            <a:chOff x="15030438" y="5076825"/>
            <a:chExt cx="9677375" cy="1933575"/>
          </a:xfrm>
        </p:grpSpPr>
        <p:pic>
          <p:nvPicPr>
            <p:cNvPr id="34" name="Google Shape;34;p4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30450" y="5076825"/>
              <a:ext cx="495300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 descr="preencode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30450" y="6515100"/>
              <a:ext cx="495300" cy="4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 descr="preencode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030438" y="5834038"/>
              <a:ext cx="495300" cy="49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4"/>
            <p:cNvSpPr/>
            <p:nvPr/>
          </p:nvSpPr>
          <p:spPr>
            <a:xfrm>
              <a:off x="15687675" y="5110125"/>
              <a:ext cx="43965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Испытываю трудности с навигацией по ВУЗу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5687713" y="5857900"/>
              <a:ext cx="9020100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Нет проблем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5687713" y="6624588"/>
              <a:ext cx="90201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Иногда могу заблудиться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8165325" y="8991673"/>
            <a:ext cx="93393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Calibri"/>
              <a:buNone/>
            </a:pPr>
            <a:r>
              <a:rPr lang="en-US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400" i="1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Анализ 180 проблемных интервью</a:t>
            </a:r>
            <a:r>
              <a:rPr lang="en-US" sz="28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3750" y="2353438"/>
            <a:ext cx="5734427" cy="552297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/>
        </p:nvSpPr>
        <p:spPr>
          <a:xfrm>
            <a:off x="9879600" y="3273800"/>
            <a:ext cx="100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Montserrat"/>
              <a:buNone/>
            </a:pPr>
            <a:r>
              <a:rPr lang="en-US" sz="3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36%</a:t>
            </a:r>
            <a:endParaRPr sz="3000"/>
          </a:p>
        </p:txBody>
      </p:sp>
      <p:sp>
        <p:nvSpPr>
          <p:cNvPr id="43" name="Google Shape;43;p4"/>
          <p:cNvSpPr txBox="1"/>
          <p:nvPr/>
        </p:nvSpPr>
        <p:spPr>
          <a:xfrm>
            <a:off x="8641950" y="5797875"/>
            <a:ext cx="1499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62%</a:t>
            </a:r>
            <a:endParaRPr sz="3900"/>
          </a:p>
        </p:txBody>
      </p:sp>
      <p:pic>
        <p:nvPicPr>
          <p:cNvPr id="44" name="Google Shape;4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34802" y="787640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11615775" y="9766125"/>
            <a:ext cx="243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</a:rPr>
              <a:t>https://clck.ru/34PDJq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46" name="Google Shape;46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2712" y="6937975"/>
            <a:ext cx="1709725" cy="17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/>
          <p:nvPr/>
        </p:nvSpPr>
        <p:spPr>
          <a:xfrm>
            <a:off x="628650" y="7658100"/>
            <a:ext cx="5865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Montserrat"/>
              <a:buNone/>
            </a:pPr>
            <a:br>
              <a:rPr lang="en-US" sz="3000" b="1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15 тыс. человек - ПГНИУ</a:t>
            </a:r>
            <a:endParaRPr sz="280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Montserrat"/>
              <a:buNone/>
            </a:pPr>
            <a:r>
              <a:rPr lang="en-US" sz="2800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4,3 млн. человек - ВУЗы России</a:t>
            </a:r>
            <a:endParaRPr sz="2800">
              <a:solidFill>
                <a:srgbClr val="FE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/>
        </p:nvSpPr>
        <p:spPr>
          <a:xfrm>
            <a:off x="5218824" y="1063"/>
            <a:ext cx="7210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Решение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5"/>
          <p:cNvGrpSpPr/>
          <p:nvPr/>
        </p:nvGrpSpPr>
        <p:grpSpPr>
          <a:xfrm>
            <a:off x="2939150" y="8039363"/>
            <a:ext cx="3495675" cy="3114675"/>
            <a:chOff x="314325" y="6203038"/>
            <a:chExt cx="3495675" cy="3114675"/>
          </a:xfrm>
        </p:grpSpPr>
        <p:pic>
          <p:nvPicPr>
            <p:cNvPr id="56" name="Google Shape;56;p5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2575" y="6203038"/>
              <a:ext cx="1019175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5"/>
            <p:cNvSpPr/>
            <p:nvPr/>
          </p:nvSpPr>
          <p:spPr>
            <a:xfrm>
              <a:off x="314325" y="6650713"/>
              <a:ext cx="3495675" cy="26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Интерактивная</a:t>
              </a:r>
              <a:b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</a:b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карта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14974100" y="7935788"/>
            <a:ext cx="2800350" cy="2888340"/>
            <a:chOff x="3705225" y="5105400"/>
            <a:chExt cx="2800350" cy="2888340"/>
          </a:xfrm>
        </p:grpSpPr>
        <p:pic>
          <p:nvPicPr>
            <p:cNvPr id="59" name="Google Shape;59;p5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91050" y="5105400"/>
              <a:ext cx="1019175" cy="101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5"/>
            <p:cNvSpPr/>
            <p:nvPr/>
          </p:nvSpPr>
          <p:spPr>
            <a:xfrm>
              <a:off x="3705225" y="5326740"/>
              <a:ext cx="2800350" cy="26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Личный кабинет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138650" y="8039363"/>
            <a:ext cx="2800500" cy="3017663"/>
            <a:chOff x="0" y="7173513"/>
            <a:chExt cx="2800500" cy="3017663"/>
          </a:xfrm>
        </p:grpSpPr>
        <p:grpSp>
          <p:nvGrpSpPr>
            <p:cNvPr id="62" name="Google Shape;62;p5"/>
            <p:cNvGrpSpPr/>
            <p:nvPr/>
          </p:nvGrpSpPr>
          <p:grpSpPr>
            <a:xfrm>
              <a:off x="890663" y="7173513"/>
              <a:ext cx="1019175" cy="1019175"/>
              <a:chOff x="15735300" y="6203038"/>
              <a:chExt cx="1019175" cy="1019175"/>
            </a:xfrm>
          </p:grpSpPr>
          <p:pic>
            <p:nvPicPr>
              <p:cNvPr id="63" name="Google Shape;63;p5" descr="preencoded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735300" y="6203038"/>
                <a:ext cx="1019175" cy="1019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5" descr="preencoded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5935300" y="6403063"/>
                <a:ext cx="619125" cy="619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" name="Google Shape;65;p5"/>
            <p:cNvSpPr/>
            <p:nvPr/>
          </p:nvSpPr>
          <p:spPr>
            <a:xfrm>
              <a:off x="0" y="7524176"/>
              <a:ext cx="2800500" cy="26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Новостная лента университета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5"/>
          <p:cNvSpPr txBox="1"/>
          <p:nvPr/>
        </p:nvSpPr>
        <p:spPr>
          <a:xfrm>
            <a:off x="8200124" y="8642525"/>
            <a:ext cx="1837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TRL3</a:t>
            </a:r>
            <a:endParaRPr sz="360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" name="Google Shape;67;p5"/>
          <p:cNvGrpSpPr/>
          <p:nvPr/>
        </p:nvGrpSpPr>
        <p:grpSpPr>
          <a:xfrm>
            <a:off x="11802900" y="7832613"/>
            <a:ext cx="2800500" cy="3094688"/>
            <a:chOff x="11520925" y="6650713"/>
            <a:chExt cx="2800500" cy="3094688"/>
          </a:xfrm>
        </p:grpSpPr>
        <p:grpSp>
          <p:nvGrpSpPr>
            <p:cNvPr id="68" name="Google Shape;68;p5"/>
            <p:cNvGrpSpPr/>
            <p:nvPr/>
          </p:nvGrpSpPr>
          <p:grpSpPr>
            <a:xfrm>
              <a:off x="12356113" y="6650713"/>
              <a:ext cx="1019175" cy="1019175"/>
              <a:chOff x="12356113" y="6650713"/>
              <a:chExt cx="1019175" cy="1019175"/>
            </a:xfrm>
          </p:grpSpPr>
          <p:pic>
            <p:nvPicPr>
              <p:cNvPr id="69" name="Google Shape;69;p5" descr="preencoded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356113" y="6650713"/>
                <a:ext cx="1019175" cy="1019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2532337" y="6826936"/>
                <a:ext cx="666750" cy="666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Google Shape;71;p5"/>
            <p:cNvSpPr/>
            <p:nvPr/>
          </p:nvSpPr>
          <p:spPr>
            <a:xfrm>
              <a:off x="11520925" y="7078401"/>
              <a:ext cx="2800500" cy="26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Учебное расписание,</a:t>
              </a:r>
              <a:b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</a:b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события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" name="Google Shape;72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221" y="1357300"/>
            <a:ext cx="14449254" cy="64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3696325" y="560039"/>
            <a:ext cx="10538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Технологии интерактивной карты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6"/>
          <p:cNvGrpSpPr/>
          <p:nvPr/>
        </p:nvGrpSpPr>
        <p:grpSpPr>
          <a:xfrm>
            <a:off x="7565132" y="7126754"/>
            <a:ext cx="2800500" cy="2390925"/>
            <a:chOff x="7872651" y="2570637"/>
            <a:chExt cx="2800500" cy="2390925"/>
          </a:xfrm>
        </p:grpSpPr>
        <p:pic>
          <p:nvPicPr>
            <p:cNvPr id="81" name="Google Shape;81;p6" descr="preencode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58451" y="2570637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6"/>
            <p:cNvSpPr/>
            <p:nvPr/>
          </p:nvSpPr>
          <p:spPr>
            <a:xfrm>
              <a:off x="7872651" y="3989862"/>
              <a:ext cx="2800500" cy="9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GPS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6"/>
          <p:cNvGrpSpPr/>
          <p:nvPr/>
        </p:nvGrpSpPr>
        <p:grpSpPr>
          <a:xfrm>
            <a:off x="7478952" y="3158554"/>
            <a:ext cx="2800500" cy="2269228"/>
            <a:chOff x="12017817" y="2654162"/>
            <a:chExt cx="2800500" cy="2269228"/>
          </a:xfrm>
        </p:grpSpPr>
        <p:pic>
          <p:nvPicPr>
            <p:cNvPr id="84" name="Google Shape;84;p6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69101" y="2654162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6" descr="preencoded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907226" y="2997062"/>
              <a:ext cx="952500" cy="809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6"/>
            <p:cNvSpPr/>
            <p:nvPr/>
          </p:nvSpPr>
          <p:spPr>
            <a:xfrm>
              <a:off x="12017817" y="4047090"/>
              <a:ext cx="28005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WIFI Location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6"/>
          <p:cNvSpPr/>
          <p:nvPr/>
        </p:nvSpPr>
        <p:spPr>
          <a:xfrm>
            <a:off x="11289624" y="6340113"/>
            <a:ext cx="4172400" cy="1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QR-code для определения геопозиции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6"/>
          <p:cNvGrpSpPr/>
          <p:nvPr/>
        </p:nvGrpSpPr>
        <p:grpSpPr>
          <a:xfrm>
            <a:off x="2684877" y="4865184"/>
            <a:ext cx="3783900" cy="2939816"/>
            <a:chOff x="2398691" y="2571750"/>
            <a:chExt cx="3783900" cy="2939816"/>
          </a:xfrm>
        </p:grpSpPr>
        <p:pic>
          <p:nvPicPr>
            <p:cNvPr id="89" name="Google Shape;89;p6" descr="preencod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76265" y="2571750"/>
              <a:ext cx="1428750" cy="142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6"/>
            <p:cNvSpPr/>
            <p:nvPr/>
          </p:nvSpPr>
          <p:spPr>
            <a:xfrm>
              <a:off x="2398691" y="4178066"/>
              <a:ext cx="37839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6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11111"/>
                </a:buClr>
                <a:buSzPts val="2400"/>
                <a:buFont typeface="Montserrat Medium"/>
                <a:buNone/>
              </a:pPr>
              <a:r>
                <a:rPr lang="en-US" sz="2400">
                  <a:solidFill>
                    <a:srgbClr val="11111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Алгоритм поиска кратчайшего пути A star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3290515" y="3028950"/>
              <a:ext cx="20859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FE"/>
                </a:buClr>
                <a:buSzPts val="5250"/>
                <a:buFont typeface="Montserrat"/>
                <a:buNone/>
              </a:pPr>
              <a:r>
                <a:rPr lang="en-US" sz="5250" b="1">
                  <a:solidFill>
                    <a:srgbClr val="FEFE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A*</a:t>
              </a:r>
              <a:endParaRPr sz="5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6"/>
          <p:cNvSpPr txBox="1"/>
          <p:nvPr/>
        </p:nvSpPr>
        <p:spPr>
          <a:xfrm>
            <a:off x="17707815" y="9517670"/>
            <a:ext cx="46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61444" y="4815671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02246" y="5053791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2395499" y="-58141"/>
            <a:ext cx="13497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Аналоги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3257150" y="1477925"/>
            <a:ext cx="2259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ВШЭ навигатор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6008451" y="1647288"/>
            <a:ext cx="1957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Карта НГУ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1397213" y="1239163"/>
            <a:ext cx="2803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SmartMap</a:t>
            </a:r>
            <a:b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(СПбГЭТУ “ЛЭТИ”)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8794239" y="1323375"/>
            <a:ext cx="1957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Nav-In</a:t>
            </a:r>
            <a:b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(ВГУЭС)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706101" y="2606125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карта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706101" y="3488225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Построение маршрута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706101" y="4509713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Геопозиция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706089" y="5129750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объектов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706101" y="6035400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Учебное расписание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06101" y="6991700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События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706101" y="7608150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Новостная лента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706101" y="8432625"/>
            <a:ext cx="195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Личный кабинет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112550" y="9355575"/>
            <a:ext cx="314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других платформ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Google Shape;114;p7"/>
          <p:cNvCxnSpPr/>
          <p:nvPr/>
        </p:nvCxnSpPr>
        <p:spPr>
          <a:xfrm rot="10800000" flipH="1">
            <a:off x="284847" y="245001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7"/>
          <p:cNvCxnSpPr/>
          <p:nvPr/>
        </p:nvCxnSpPr>
        <p:spPr>
          <a:xfrm rot="10800000" flipH="1">
            <a:off x="263847" y="341016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7"/>
          <p:cNvCxnSpPr/>
          <p:nvPr/>
        </p:nvCxnSpPr>
        <p:spPr>
          <a:xfrm rot="10800000" flipH="1">
            <a:off x="284847" y="429226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7"/>
          <p:cNvCxnSpPr/>
          <p:nvPr/>
        </p:nvCxnSpPr>
        <p:spPr>
          <a:xfrm rot="10800000" flipH="1">
            <a:off x="284847" y="509971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7"/>
          <p:cNvCxnSpPr/>
          <p:nvPr/>
        </p:nvCxnSpPr>
        <p:spPr>
          <a:xfrm rot="10800000" flipH="1">
            <a:off x="263847" y="5920480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7"/>
          <p:cNvCxnSpPr/>
          <p:nvPr/>
        </p:nvCxnSpPr>
        <p:spPr>
          <a:xfrm rot="10800000" flipH="1">
            <a:off x="263847" y="687631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7"/>
          <p:cNvCxnSpPr/>
          <p:nvPr/>
        </p:nvCxnSpPr>
        <p:spPr>
          <a:xfrm rot="10800000" flipH="1">
            <a:off x="263847" y="750966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7"/>
          <p:cNvCxnSpPr/>
          <p:nvPr/>
        </p:nvCxnSpPr>
        <p:spPr>
          <a:xfrm rot="10800000" flipH="1">
            <a:off x="284847" y="8432618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7"/>
          <p:cNvCxnSpPr/>
          <p:nvPr/>
        </p:nvCxnSpPr>
        <p:spPr>
          <a:xfrm rot="10800000" flipH="1">
            <a:off x="263847" y="9257093"/>
            <a:ext cx="17650800" cy="129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7"/>
          <p:cNvCxnSpPr/>
          <p:nvPr/>
        </p:nvCxnSpPr>
        <p:spPr>
          <a:xfrm rot="10800000" flipH="1">
            <a:off x="3185400" y="1275350"/>
            <a:ext cx="21600" cy="88284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7"/>
          <p:cNvCxnSpPr/>
          <p:nvPr/>
        </p:nvCxnSpPr>
        <p:spPr>
          <a:xfrm rot="10800000" flipH="1">
            <a:off x="5549825" y="1275350"/>
            <a:ext cx="21600" cy="88284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7"/>
          <p:cNvCxnSpPr/>
          <p:nvPr/>
        </p:nvCxnSpPr>
        <p:spPr>
          <a:xfrm rot="10800000" flipH="1">
            <a:off x="8402963" y="1275350"/>
            <a:ext cx="21600" cy="88284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7"/>
          <p:cNvCxnSpPr/>
          <p:nvPr/>
        </p:nvCxnSpPr>
        <p:spPr>
          <a:xfrm rot="10800000" flipH="1">
            <a:off x="11149338" y="1275350"/>
            <a:ext cx="21600" cy="88284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858" y="2611996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8" name="Google Shape;1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921" y="2611996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9" name="Google Shape;12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433" y="25628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0" name="Google Shape;13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58" y="270233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1" name="Google Shape;1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858" y="3533121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2" name="Google Shape;1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921" y="3533121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3" name="Google Shape;1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433" y="348393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4" name="Google Shape;1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71" y="3533121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5" name="Google Shape;1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858" y="5191996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921" y="5191996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7" name="Google Shape;1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433" y="51428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8" name="Google Shape;1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433" y="60311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39" name="Google Shape;13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71" y="607933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0" name="Google Shape;14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921" y="6792996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1" name="Google Shape;1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71" y="765305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2" name="Google Shape;1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933" y="9351221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43" name="Google Shape;1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921" y="9422921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44" name="Google Shape;144;p7"/>
          <p:cNvSpPr txBox="1"/>
          <p:nvPr/>
        </p:nvSpPr>
        <p:spPr>
          <a:xfrm>
            <a:off x="3399664" y="4494688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GPS, QR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5901326" y="4494688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QR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8794239" y="4445500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GPS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1820351" y="4494700"/>
            <a:ext cx="195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BLE, QR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375" y="6075475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925" y="6025225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563" y="528231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863" y="852676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8438" y="680926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563" y="688531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925" y="7653038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8438" y="7596350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925" y="845506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8438" y="8477575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563" y="8526750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4550" y="9351238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2413" y="9400413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863" y="7653050"/>
            <a:ext cx="649100" cy="6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863" y="6864250"/>
            <a:ext cx="649100" cy="6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4846500" y="1554763"/>
            <a:ext cx="2803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PSUMaps</a:t>
            </a:r>
            <a:endParaRPr sz="25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 rot="10800000" flipH="1">
            <a:off x="14427263" y="1275350"/>
            <a:ext cx="21600" cy="8828400"/>
          </a:xfrm>
          <a:prstGeom prst="straightConnector1">
            <a:avLst/>
          </a:prstGeom>
          <a:noFill/>
          <a:ln w="381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26120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353313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8" name="Google Shape;16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51614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69" name="Google Shape;1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608253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0" name="Google Shape;1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69273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1" name="Google Shape;1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761448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2" name="Google Shape;17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8535608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3" name="Google Shape;17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3858" y="9380383"/>
            <a:ext cx="649100" cy="6491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74" name="Google Shape;17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147;p7">
            <a:extLst>
              <a:ext uri="{FF2B5EF4-FFF2-40B4-BE49-F238E27FC236}">
                <a16:creationId xmlns:a16="http://schemas.microsoft.com/office/drawing/2014/main" id="{D3035F95-E7C4-4CF2-998E-00D9F68FAACE}"/>
              </a:ext>
            </a:extLst>
          </p:cNvPr>
          <p:cNvSpPr txBox="1"/>
          <p:nvPr/>
        </p:nvSpPr>
        <p:spPr>
          <a:xfrm>
            <a:off x="15173526" y="4459881"/>
            <a:ext cx="231224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Wi-Fi, GPS, QR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2395499" y="81459"/>
            <a:ext cx="13497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Бизнес модель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7707815" y="9517670"/>
            <a:ext cx="46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054204" y="2277800"/>
            <a:ext cx="16179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Мы предоставляем </a:t>
            </a:r>
            <a:r>
              <a:rPr lang="en-US" sz="2800">
                <a:solidFill>
                  <a:schemeClr val="dk1"/>
                </a:solidFill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бизнесу возможность использовать платформу умного университета для эффективного продвижения своих услуг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r="2922"/>
          <a:stretch/>
        </p:blipFill>
        <p:spPr>
          <a:xfrm>
            <a:off x="619775" y="3616634"/>
            <a:ext cx="3906475" cy="540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162" y="3643869"/>
            <a:ext cx="3906475" cy="534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3250" y="3535063"/>
            <a:ext cx="3970575" cy="53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6">
            <a:alphaModFix/>
          </a:blip>
          <a:srcRect r="3128"/>
          <a:stretch/>
        </p:blipFill>
        <p:spPr>
          <a:xfrm>
            <a:off x="13558475" y="3665175"/>
            <a:ext cx="3675325" cy="51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9"/>
          <p:cNvCxnSpPr/>
          <p:nvPr/>
        </p:nvCxnSpPr>
        <p:spPr>
          <a:xfrm rot="10800000" flipH="1">
            <a:off x="371589" y="5555329"/>
            <a:ext cx="17568000" cy="57023"/>
          </a:xfrm>
          <a:prstGeom prst="straightConnector1">
            <a:avLst/>
          </a:prstGeom>
          <a:noFill/>
          <a:ln w="190500" cap="flat" cmpd="sng">
            <a:solidFill>
              <a:srgbClr val="595959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194" name="Google Shape;194;p9"/>
          <p:cNvSpPr/>
          <p:nvPr/>
        </p:nvSpPr>
        <p:spPr>
          <a:xfrm>
            <a:off x="2724150" y="202725"/>
            <a:ext cx="12839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Дорожная карта проекта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6281807" y="7101541"/>
            <a:ext cx="2800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Релиз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5000 пользователей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3кв. 2024г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17707815" y="9517670"/>
            <a:ext cx="46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3448671" y="2865679"/>
            <a:ext cx="2800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BETA версия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100 пользователей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4кв. 2023г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1068358" y="6847241"/>
            <a:ext cx="2800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MVP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3кв. 2023г</a:t>
            </a:r>
            <a:endParaRPr sz="2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8841065" y="2116986"/>
            <a:ext cx="3094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r>
              <a:rPr lang="en-US" sz="24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Старт</a:t>
            </a:r>
            <a: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продаж</a:t>
            </a: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10тыс.</a:t>
            </a:r>
            <a:b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пользователей</a:t>
            </a:r>
            <a: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b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Оборот</a:t>
            </a:r>
            <a: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500тыс.руб</a:t>
            </a:r>
            <a:endParaRPr dirty="0"/>
          </a:p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r>
              <a:rPr lang="en-US" sz="2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2024г</a:t>
            </a:r>
            <a:endParaRPr dirty="0"/>
          </a:p>
        </p:txBody>
      </p:sp>
      <p:sp>
        <p:nvSpPr>
          <p:cNvPr id="200" name="Google Shape;200;p9"/>
          <p:cNvSpPr/>
          <p:nvPr/>
        </p:nvSpPr>
        <p:spPr>
          <a:xfrm>
            <a:off x="11619599" y="8135000"/>
            <a:ext cx="3094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Расширение на ТЦ и другие университеты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 ТЦ, 6 ВУЗов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400тыс. пользователей</a:t>
            </a:r>
            <a:endParaRPr sz="2400">
              <a:solidFill>
                <a:srgbClr val="11111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Оборот 40млн.руб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2025-2026г</a:t>
            </a:r>
            <a:br>
              <a:rPr lang="en-US" sz="2400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400">
              <a:solidFill>
                <a:srgbClr val="11111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3611000" y="2343175"/>
            <a:ext cx="41262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Выход на другие регионы РФ</a:t>
            </a:r>
            <a:b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 регионов,   150 ВУЗов </a:t>
            </a:r>
            <a:b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400 ТЦ</a:t>
            </a:r>
            <a:endParaRPr sz="2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None/>
            </a:pP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1млн.+ пользователей</a:t>
            </a:r>
            <a:b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Оборот 100млн.руб</a:t>
            </a:r>
            <a:b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2027г</a:t>
            </a:r>
            <a:endParaRPr sz="2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02" name="Google Shape;202;p9"/>
          <p:cNvGrpSpPr/>
          <p:nvPr/>
        </p:nvGrpSpPr>
        <p:grpSpPr>
          <a:xfrm>
            <a:off x="14854946" y="4831758"/>
            <a:ext cx="1638300" cy="1504167"/>
            <a:chOff x="11383983" y="4817566"/>
            <a:chExt cx="1638300" cy="1504167"/>
          </a:xfrm>
        </p:grpSpPr>
        <p:sp>
          <p:nvSpPr>
            <p:cNvPr id="203" name="Google Shape;203;p9"/>
            <p:cNvSpPr/>
            <p:nvPr/>
          </p:nvSpPr>
          <p:spPr>
            <a:xfrm>
              <a:off x="11406687" y="4817566"/>
              <a:ext cx="1592893" cy="1504167"/>
            </a:xfrm>
            <a:prstGeom prst="ellipse">
              <a:avLst/>
            </a:prstGeom>
            <a:solidFill>
              <a:srgbClr val="D01F3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1383983" y="4960050"/>
              <a:ext cx="1638300" cy="12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2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EEF"/>
                </a:buClr>
                <a:buSzPts val="6750"/>
                <a:buFont typeface="Montserrat"/>
                <a:buNone/>
              </a:pPr>
              <a:r>
                <a:rPr lang="en-US" sz="6750" b="1">
                  <a:solidFill>
                    <a:srgbClr val="FEF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</p:grpSp>
      <p:grpSp>
        <p:nvGrpSpPr>
          <p:cNvPr id="205" name="Google Shape;205;p9"/>
          <p:cNvGrpSpPr/>
          <p:nvPr/>
        </p:nvGrpSpPr>
        <p:grpSpPr>
          <a:xfrm>
            <a:off x="1640178" y="4876743"/>
            <a:ext cx="1638300" cy="1883417"/>
            <a:chOff x="1334603" y="4860268"/>
            <a:chExt cx="1638300" cy="1883417"/>
          </a:xfrm>
        </p:grpSpPr>
        <p:grpSp>
          <p:nvGrpSpPr>
            <p:cNvPr id="206" name="Google Shape;206;p9"/>
            <p:cNvGrpSpPr/>
            <p:nvPr/>
          </p:nvGrpSpPr>
          <p:grpSpPr>
            <a:xfrm>
              <a:off x="1334603" y="4860268"/>
              <a:ext cx="1638300" cy="1504167"/>
              <a:chOff x="922593" y="4860268"/>
              <a:chExt cx="1638300" cy="1504167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931868" y="4860268"/>
                <a:ext cx="1592893" cy="1504167"/>
              </a:xfrm>
              <a:prstGeom prst="ellipse">
                <a:avLst/>
              </a:prstGeom>
              <a:solidFill>
                <a:srgbClr val="D01F3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922593" y="5035371"/>
                <a:ext cx="1638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EF"/>
                  </a:buClr>
                  <a:buSzPts val="6750"/>
                  <a:buFont typeface="Montserrat"/>
                  <a:buNone/>
                </a:pPr>
                <a:r>
                  <a:rPr lang="en-US" sz="6750" b="1">
                    <a:solidFill>
                      <a:srgbClr val="FEFEE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</a:t>
                </a:r>
                <a:endParaRPr/>
              </a:p>
            </p:txBody>
          </p:sp>
        </p:grpSp>
        <p:cxnSp>
          <p:nvCxnSpPr>
            <p:cNvPr id="209" name="Google Shape;209;p9"/>
            <p:cNvCxnSpPr/>
            <p:nvPr/>
          </p:nvCxnSpPr>
          <p:spPr>
            <a:xfrm>
              <a:off x="2163025" y="6341685"/>
              <a:ext cx="0" cy="402000"/>
            </a:xfrm>
            <a:prstGeom prst="straightConnector1">
              <a:avLst/>
            </a:prstGeom>
            <a:noFill/>
            <a:ln w="635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</p:grpSp>
      <p:grpSp>
        <p:nvGrpSpPr>
          <p:cNvPr id="210" name="Google Shape;210;p9"/>
          <p:cNvGrpSpPr/>
          <p:nvPr/>
        </p:nvGrpSpPr>
        <p:grpSpPr>
          <a:xfrm>
            <a:off x="6862889" y="4860267"/>
            <a:ext cx="1638300" cy="1916350"/>
            <a:chOff x="6027364" y="4860267"/>
            <a:chExt cx="1638300" cy="1916350"/>
          </a:xfrm>
        </p:grpSpPr>
        <p:grpSp>
          <p:nvGrpSpPr>
            <p:cNvPr id="211" name="Google Shape;211;p9"/>
            <p:cNvGrpSpPr/>
            <p:nvPr/>
          </p:nvGrpSpPr>
          <p:grpSpPr>
            <a:xfrm>
              <a:off x="6027364" y="4860267"/>
              <a:ext cx="1638300" cy="1504167"/>
              <a:chOff x="5469492" y="4790130"/>
              <a:chExt cx="1638300" cy="1504167"/>
            </a:xfrm>
          </p:grpSpPr>
          <p:sp>
            <p:nvSpPr>
              <p:cNvPr id="212" name="Google Shape;212;p9"/>
              <p:cNvSpPr/>
              <p:nvPr/>
            </p:nvSpPr>
            <p:spPr>
              <a:xfrm>
                <a:off x="5490468" y="4790130"/>
                <a:ext cx="1592893" cy="1504167"/>
              </a:xfrm>
              <a:prstGeom prst="ellipse">
                <a:avLst/>
              </a:prstGeom>
              <a:solidFill>
                <a:srgbClr val="D01F36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5469492" y="4959637"/>
                <a:ext cx="1638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EF"/>
                  </a:buClr>
                  <a:buSzPts val="6750"/>
                  <a:buFont typeface="Montserrat"/>
                  <a:buNone/>
                </a:pPr>
                <a:r>
                  <a:rPr lang="en-US" sz="6750" b="1">
                    <a:solidFill>
                      <a:srgbClr val="FEFEE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3</a:t>
                </a:r>
                <a:endParaRPr/>
              </a:p>
            </p:txBody>
          </p:sp>
        </p:grpSp>
        <p:cxnSp>
          <p:nvCxnSpPr>
            <p:cNvPr id="214" name="Google Shape;214;p9"/>
            <p:cNvCxnSpPr/>
            <p:nvPr/>
          </p:nvCxnSpPr>
          <p:spPr>
            <a:xfrm flipH="1">
              <a:off x="6877050" y="6374492"/>
              <a:ext cx="1" cy="402125"/>
            </a:xfrm>
            <a:prstGeom prst="straightConnector1">
              <a:avLst/>
            </a:prstGeom>
            <a:noFill/>
            <a:ln w="635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</p:grpSp>
      <p:grpSp>
        <p:nvGrpSpPr>
          <p:cNvPr id="215" name="Google Shape;215;p9"/>
          <p:cNvGrpSpPr/>
          <p:nvPr/>
        </p:nvGrpSpPr>
        <p:grpSpPr>
          <a:xfrm>
            <a:off x="12200694" y="4726207"/>
            <a:ext cx="1638300" cy="1906739"/>
            <a:chOff x="10653456" y="4828057"/>
            <a:chExt cx="1638300" cy="1906739"/>
          </a:xfrm>
        </p:grpSpPr>
        <p:grpSp>
          <p:nvGrpSpPr>
            <p:cNvPr id="216" name="Google Shape;216;p9"/>
            <p:cNvGrpSpPr/>
            <p:nvPr/>
          </p:nvGrpSpPr>
          <p:grpSpPr>
            <a:xfrm>
              <a:off x="10653456" y="4828057"/>
              <a:ext cx="1638300" cy="1504167"/>
              <a:chOff x="9255884" y="4860267"/>
              <a:chExt cx="1638300" cy="1504167"/>
            </a:xfrm>
          </p:grpSpPr>
          <p:sp>
            <p:nvSpPr>
              <p:cNvPr id="217" name="Google Shape;217;p9"/>
              <p:cNvSpPr/>
              <p:nvPr/>
            </p:nvSpPr>
            <p:spPr>
              <a:xfrm>
                <a:off x="9293590" y="4860267"/>
                <a:ext cx="1592893" cy="1504167"/>
              </a:xfrm>
              <a:prstGeom prst="ellipse">
                <a:avLst/>
              </a:prstGeom>
              <a:solidFill>
                <a:srgbClr val="D01F36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9255884" y="5002748"/>
                <a:ext cx="1638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EF"/>
                  </a:buClr>
                  <a:buSzPts val="6750"/>
                  <a:buFont typeface="Montserrat"/>
                  <a:buNone/>
                </a:pPr>
                <a:r>
                  <a:rPr lang="en-US" sz="6750" b="1">
                    <a:solidFill>
                      <a:srgbClr val="FEFEE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  <a:endParaRPr/>
              </a:p>
            </p:txBody>
          </p:sp>
        </p:grpSp>
        <p:cxnSp>
          <p:nvCxnSpPr>
            <p:cNvPr id="219" name="Google Shape;219;p9"/>
            <p:cNvCxnSpPr/>
            <p:nvPr/>
          </p:nvCxnSpPr>
          <p:spPr>
            <a:xfrm flipH="1">
              <a:off x="11487607" y="6332671"/>
              <a:ext cx="1" cy="402125"/>
            </a:xfrm>
            <a:prstGeom prst="straightConnector1">
              <a:avLst/>
            </a:prstGeom>
            <a:noFill/>
            <a:ln w="635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</p:grpSp>
      <p:grpSp>
        <p:nvGrpSpPr>
          <p:cNvPr id="220" name="Google Shape;220;p9"/>
          <p:cNvGrpSpPr/>
          <p:nvPr/>
        </p:nvGrpSpPr>
        <p:grpSpPr>
          <a:xfrm>
            <a:off x="4246900" y="4527644"/>
            <a:ext cx="1647566" cy="1934055"/>
            <a:chOff x="3804900" y="4398169"/>
            <a:chExt cx="1647566" cy="1934055"/>
          </a:xfrm>
        </p:grpSpPr>
        <p:grpSp>
          <p:nvGrpSpPr>
            <p:cNvPr id="221" name="Google Shape;221;p9"/>
            <p:cNvGrpSpPr/>
            <p:nvPr/>
          </p:nvGrpSpPr>
          <p:grpSpPr>
            <a:xfrm>
              <a:off x="3804900" y="4828057"/>
              <a:ext cx="1647566" cy="1504167"/>
              <a:chOff x="3037544" y="4770681"/>
              <a:chExt cx="1647566" cy="1504167"/>
            </a:xfrm>
          </p:grpSpPr>
          <p:sp>
            <p:nvSpPr>
              <p:cNvPr id="222" name="Google Shape;222;p9"/>
              <p:cNvSpPr/>
              <p:nvPr/>
            </p:nvSpPr>
            <p:spPr>
              <a:xfrm>
                <a:off x="3037544" y="4770681"/>
                <a:ext cx="1592893" cy="1504167"/>
              </a:xfrm>
              <a:prstGeom prst="ellipse">
                <a:avLst/>
              </a:prstGeom>
              <a:solidFill>
                <a:srgbClr val="D01F36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3046810" y="4883136"/>
                <a:ext cx="1638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EF"/>
                  </a:buClr>
                  <a:buSzPts val="6750"/>
                  <a:buFont typeface="Montserrat"/>
                  <a:buNone/>
                </a:pPr>
                <a:r>
                  <a:rPr lang="en-US" sz="6750" b="1">
                    <a:solidFill>
                      <a:srgbClr val="FEFEE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</a:t>
                </a:r>
                <a:endParaRPr/>
              </a:p>
            </p:txBody>
          </p:sp>
        </p:grpSp>
        <p:cxnSp>
          <p:nvCxnSpPr>
            <p:cNvPr id="224" name="Google Shape;224;p9"/>
            <p:cNvCxnSpPr/>
            <p:nvPr/>
          </p:nvCxnSpPr>
          <p:spPr>
            <a:xfrm>
              <a:off x="4572934" y="4398169"/>
              <a:ext cx="0" cy="409953"/>
            </a:xfrm>
            <a:prstGeom prst="straightConnector1">
              <a:avLst/>
            </a:prstGeom>
            <a:noFill/>
            <a:ln w="63500" cap="flat" cmpd="sng">
              <a:solidFill>
                <a:srgbClr val="C00000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grpSp>
        <p:nvGrpSpPr>
          <p:cNvPr id="225" name="Google Shape;225;p9"/>
          <p:cNvGrpSpPr/>
          <p:nvPr/>
        </p:nvGrpSpPr>
        <p:grpSpPr>
          <a:xfrm>
            <a:off x="9541179" y="4450314"/>
            <a:ext cx="1643583" cy="1914121"/>
            <a:chOff x="8294804" y="4450314"/>
            <a:chExt cx="1643583" cy="1914121"/>
          </a:xfrm>
        </p:grpSpPr>
        <p:grpSp>
          <p:nvGrpSpPr>
            <p:cNvPr id="226" name="Google Shape;226;p9"/>
            <p:cNvGrpSpPr/>
            <p:nvPr/>
          </p:nvGrpSpPr>
          <p:grpSpPr>
            <a:xfrm>
              <a:off x="8294804" y="4860268"/>
              <a:ext cx="1643583" cy="1504167"/>
              <a:chOff x="7197959" y="4828058"/>
              <a:chExt cx="1643583" cy="1504167"/>
            </a:xfrm>
          </p:grpSpPr>
          <p:sp>
            <p:nvSpPr>
              <p:cNvPr id="227" name="Google Shape;227;p9"/>
              <p:cNvSpPr/>
              <p:nvPr/>
            </p:nvSpPr>
            <p:spPr>
              <a:xfrm>
                <a:off x="7248649" y="4828058"/>
                <a:ext cx="1592893" cy="1504167"/>
              </a:xfrm>
              <a:prstGeom prst="ellipse">
                <a:avLst/>
              </a:prstGeom>
              <a:solidFill>
                <a:srgbClr val="D01F36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7197959" y="4942025"/>
                <a:ext cx="16383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222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EFEEF"/>
                  </a:buClr>
                  <a:buSzPts val="6750"/>
                  <a:buFont typeface="Montserrat"/>
                  <a:buNone/>
                </a:pPr>
                <a:r>
                  <a:rPr lang="en-US" sz="6750" b="1">
                    <a:solidFill>
                      <a:srgbClr val="FEFEE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  <a:endParaRPr/>
              </a:p>
            </p:txBody>
          </p:sp>
        </p:grpSp>
        <p:cxnSp>
          <p:nvCxnSpPr>
            <p:cNvPr id="229" name="Google Shape;229;p9"/>
            <p:cNvCxnSpPr/>
            <p:nvPr/>
          </p:nvCxnSpPr>
          <p:spPr>
            <a:xfrm>
              <a:off x="9126462" y="4450314"/>
              <a:ext cx="0" cy="409953"/>
            </a:xfrm>
            <a:prstGeom prst="straightConnector1">
              <a:avLst/>
            </a:prstGeom>
            <a:noFill/>
            <a:ln w="63500" cap="flat" cmpd="sng">
              <a:solidFill>
                <a:srgbClr val="C00000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cxnSp>
        <p:nvCxnSpPr>
          <p:cNvPr id="230" name="Google Shape;230;p9"/>
          <p:cNvCxnSpPr/>
          <p:nvPr/>
        </p:nvCxnSpPr>
        <p:spPr>
          <a:xfrm>
            <a:off x="15674093" y="4450343"/>
            <a:ext cx="0" cy="41010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oval" w="med" len="med"/>
            <a:tailEnd type="none" w="sm" len="sm"/>
          </a:ln>
        </p:spPr>
      </p:cxnSp>
      <p:pic>
        <p:nvPicPr>
          <p:cNvPr id="231" name="Google Shape;23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75" y="8120250"/>
            <a:ext cx="1954000" cy="1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/>
          <p:nvPr/>
        </p:nvSpPr>
        <p:spPr>
          <a:xfrm>
            <a:off x="2103782" y="8477041"/>
            <a:ext cx="2800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200" i="1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Гугл таблица дорожной карты</a:t>
            </a:r>
            <a:endParaRPr sz="1200" i="1"/>
          </a:p>
        </p:txBody>
      </p:sp>
      <p:pic>
        <p:nvPicPr>
          <p:cNvPr id="233" name="Google Shape;23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2103775" y="9567425"/>
            <a:ext cx="2430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https://clck.ru/35CJi9</a:t>
            </a:r>
            <a:endParaRPr i="1"/>
          </a:p>
        </p:txBody>
      </p:sp>
      <p:pic>
        <p:nvPicPr>
          <p:cNvPr id="235" name="Google Shape;23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0300" y="8136550"/>
            <a:ext cx="18669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/>
          <p:nvPr/>
        </p:nvSpPr>
        <p:spPr>
          <a:xfrm>
            <a:off x="15370832" y="7101541"/>
            <a:ext cx="2800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Montserrat Medium"/>
              <a:buNone/>
            </a:pPr>
            <a:r>
              <a:rPr lang="en-US" sz="2200" i="1">
                <a:solidFill>
                  <a:srgbClr val="11111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Блочная дорожная карта</a:t>
            </a:r>
            <a:endParaRPr sz="12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6704652" y="2483138"/>
            <a:ext cx="41256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6090513" y="7232137"/>
            <a:ext cx="28005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</a:pPr>
            <a:endParaRPr sz="18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7449801" y="9517670"/>
            <a:ext cx="72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2645188" y="577899"/>
            <a:ext cx="13497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Результаты акселератора Архипелаг2023</a:t>
            </a:r>
            <a:endParaRPr sz="66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6191538" y="7232113"/>
            <a:ext cx="6009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Найдены необходимые кадры для проекта: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Дизайнер</a:t>
            </a:r>
            <a:b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Backend разработчик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6407100" y="2873763"/>
            <a:ext cx="54738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Проработана концепция проекта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Разработана подробная дорожная карта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Проведен глубокий анализ существующих аналогов на рынке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 rot="10800000" flipH="1">
            <a:off x="8097925" y="4078963"/>
            <a:ext cx="20952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9" name="Google Shape;2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6704652" y="2483138"/>
            <a:ext cx="41256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18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6090513" y="7232137"/>
            <a:ext cx="28005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</a:pPr>
            <a:endParaRPr sz="18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17449801" y="9517670"/>
            <a:ext cx="72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2395488" y="688824"/>
            <a:ext cx="13497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01F36"/>
              </a:buClr>
              <a:buSzPts val="6600"/>
              <a:buFont typeface="Montserrat"/>
              <a:buNone/>
            </a:pPr>
            <a:r>
              <a:rPr lang="en-US" sz="6600" b="1">
                <a:solidFill>
                  <a:srgbClr val="D01F36"/>
                </a:solidFill>
                <a:latin typeface="Montserrat"/>
                <a:ea typeface="Montserrat"/>
                <a:cs typeface="Montserrat"/>
                <a:sym typeface="Montserrat"/>
              </a:rPr>
              <a:t> Запрос</a:t>
            </a:r>
            <a:endParaRPr sz="6600" b="1">
              <a:solidFill>
                <a:srgbClr val="D01F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6407088" y="4403888"/>
            <a:ext cx="6009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Помощь в пиаре проекта и масштабируемости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Помощь в расширении компетенций команды</a:t>
            </a:r>
            <a:b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Помощь в получении студенческого гранта от Фонда содействия инноваций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6674700" y="2873763"/>
            <a:ext cx="5473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от НТИ проекта PSUMaps </a:t>
            </a:r>
            <a:endParaRPr sz="3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61" name="Google Shape;261;p11"/>
          <p:cNvCxnSpPr/>
          <p:nvPr/>
        </p:nvCxnSpPr>
        <p:spPr>
          <a:xfrm rot="10800000" flipH="1">
            <a:off x="8364000" y="4023513"/>
            <a:ext cx="20952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2" name="Google Shape;2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6924" y="116675"/>
            <a:ext cx="20955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Office PowerPoint</Application>
  <PresentationFormat>Произвольный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Montserrat SemiBold</vt:lpstr>
      <vt:lpstr>Montserrat</vt:lpstr>
      <vt:lpstr>Montserrat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IINNOS1@hotmail.com</cp:lastModifiedBy>
  <cp:revision>3</cp:revision>
  <dcterms:modified xsi:type="dcterms:W3CDTF">2023-08-04T12:17:05Z</dcterms:modified>
</cp:coreProperties>
</file>