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Raleway" panose="020B0604020202020204" charset="-52"/>
      <p:regular r:id="rId18"/>
      <p:bold r:id="rId19"/>
      <p:italic r:id="rId20"/>
      <p:boldItalic r:id="rId21"/>
    </p:embeddedFont>
    <p:embeddedFont>
      <p:font typeface="Raleway SemiBold" panose="020B0604020202020204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/MFyVATZUR60XpGiF4zTOywYC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5598DD-0B5B-4E6D-B8C8-200A70BFD917}">
  <a:tblStyle styleId="{0A5598DD-0B5B-4E6D-B8C8-200A70BFD9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911700-3862-41F7-9FEB-665C10E1E5E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58" y="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1\OneDrive\&#1056;&#1072;&#1073;&#1086;&#1095;&#1080;&#1081;%20&#1089;&#1090;&#1086;&#1083;\&#1075;&#1072;&#1085;&#1090;,%20&#1089;&#1084;&#1077;&#1090;&#1072;,%20&#1084;&#1072;&#1090;&#1088;&#1080;&#109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505314960629921"/>
          <c:y val="4.1409667541557303E-2"/>
          <c:w val="0.51759022037934699"/>
          <c:h val="0.91891250536442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'[гант, смета, матрицы.xlsx]Ганта'!$C$1</c:f>
              <c:strCache>
                <c:ptCount val="1"/>
                <c:pt idx="0">
                  <c:v>Начало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'[гант, смета, матрицы.xlsx]Ганта'!$B$2:$B$35</c:f>
              <c:strCache>
                <c:ptCount val="34"/>
                <c:pt idx="0">
                  <c:v>Составление Сметы</c:v>
                </c:pt>
                <c:pt idx="1">
                  <c:v>Создание диаграммы Ганта</c:v>
                </c:pt>
                <c:pt idx="2">
                  <c:v>Анализ рисков</c:v>
                </c:pt>
                <c:pt idx="3">
                  <c:v>Паспорт проекта</c:v>
                </c:pt>
                <c:pt idx="4">
                  <c:v>Набор команды</c:v>
                </c:pt>
                <c:pt idx="5">
                  <c:v>Распределение полномочий</c:v>
                </c:pt>
                <c:pt idx="6">
                  <c:v>Выбор руководителя</c:v>
                </c:pt>
                <c:pt idx="7">
                  <c:v>Анализ целевой аудитории</c:v>
                </c:pt>
                <c:pt idx="8">
                  <c:v>Анализ конкурентов</c:v>
                </c:pt>
                <c:pt idx="9">
                  <c:v>Анализ стейкхолдеров</c:v>
                </c:pt>
                <c:pt idx="10">
                  <c:v>Определение функциональных и нефункциональных требований платформы</c:v>
                </c:pt>
                <c:pt idx="11">
                  <c:v>Проектирование архитектуры и пользовательского интерфейса</c:v>
                </c:pt>
                <c:pt idx="12">
                  <c:v>Разработка фронтенда и бэкенда платформы</c:v>
                </c:pt>
                <c:pt idx="13">
                  <c:v>Тестирование и отладка функциональности платформы</c:v>
                </c:pt>
                <c:pt idx="14">
                  <c:v>Исследование и разработка интеллектуальных алгоритмов сортировки новостей</c:v>
                </c:pt>
                <c:pt idx="15">
                  <c:v>Обработка и анализ данных для обучения алгоритмов</c:v>
                </c:pt>
                <c:pt idx="16">
                  <c:v>Обучение и настройка алгоритмов на основе собранных данных</c:v>
                </c:pt>
                <c:pt idx="17">
                  <c:v>Внедрение алгоритмов в платформу и их интеграция с пользовательским интерфейсом</c:v>
                </c:pt>
                <c:pt idx="18">
                  <c:v>Выбор и установление партнерских отношений с изданиями</c:v>
                </c:pt>
                <c:pt idx="19">
                  <c:v>Разработка API для взаимодействия с изданиями</c:v>
                </c:pt>
                <c:pt idx="20">
                  <c:v>Интеграция платформы с выбранными изданиями</c:v>
                </c:pt>
                <c:pt idx="21">
                  <c:v>Тестирование и настройка интеграции с изданиями</c:v>
                </c:pt>
                <c:pt idx="22">
                  <c:v>Исследование моделей подписки и их применимости для платформы.</c:v>
                </c:pt>
                <c:pt idx="23">
                  <c:v>Разработка и внедрение модели подписки</c:v>
                </c:pt>
                <c:pt idx="24">
                  <c:v>Создание возможности оплаты подписки и управления подписками в пользовательском интерфейсе</c:v>
                </c:pt>
                <c:pt idx="25">
                  <c:v>Тестирование и отладка функциональности модели подписки</c:v>
                </c:pt>
                <c:pt idx="26">
                  <c:v>Проведение функционального и пользовательского тестирования платформы</c:v>
                </c:pt>
                <c:pt idx="27">
                  <c:v>Выявление и исправление ошибок и проблем</c:v>
                </c:pt>
                <c:pt idx="28">
                  <c:v>Использование обратной связи пользователей для улучшения функциональности и интерфейса.</c:v>
                </c:pt>
                <c:pt idx="29">
                  <c:v>Оптимизация производительности и масштабируемости платформы</c:v>
                </c:pt>
                <c:pt idx="30">
                  <c:v>Планирование и подготовка к запуску платформы</c:v>
                </c:pt>
                <c:pt idx="31">
                  <c:v>Создание маркетинговой стратегии и продвижение платформы</c:v>
                </c:pt>
                <c:pt idx="32">
                  <c:v>Запуск платформы и мониторинг ее работы</c:v>
                </c:pt>
                <c:pt idx="33">
                  <c:v>Развитие и продвижение платформы для привлечения новых пользователей</c:v>
                </c:pt>
              </c:strCache>
            </c:strRef>
          </c:cat>
          <c:val>
            <c:numRef>
              <c:f>'[гант, смета, матрицы.xlsx]Ганта'!$C$2:$C$35</c:f>
              <c:numCache>
                <c:formatCode>m/d/yyyy</c:formatCode>
                <c:ptCount val="34"/>
                <c:pt idx="0">
                  <c:v>45178</c:v>
                </c:pt>
                <c:pt idx="1">
                  <c:v>45186</c:v>
                </c:pt>
                <c:pt idx="2">
                  <c:v>45193</c:v>
                </c:pt>
                <c:pt idx="3">
                  <c:v>45201</c:v>
                </c:pt>
                <c:pt idx="4">
                  <c:v>45209</c:v>
                </c:pt>
                <c:pt idx="5">
                  <c:v>45213</c:v>
                </c:pt>
                <c:pt idx="6">
                  <c:v>45219</c:v>
                </c:pt>
                <c:pt idx="7">
                  <c:v>45222</c:v>
                </c:pt>
                <c:pt idx="8">
                  <c:v>45230</c:v>
                </c:pt>
                <c:pt idx="9">
                  <c:v>45238</c:v>
                </c:pt>
                <c:pt idx="10">
                  <c:v>45246</c:v>
                </c:pt>
                <c:pt idx="11">
                  <c:v>45261</c:v>
                </c:pt>
                <c:pt idx="12">
                  <c:v>45276</c:v>
                </c:pt>
                <c:pt idx="13">
                  <c:v>45333</c:v>
                </c:pt>
                <c:pt idx="14">
                  <c:v>45341</c:v>
                </c:pt>
                <c:pt idx="15">
                  <c:v>45356</c:v>
                </c:pt>
                <c:pt idx="16">
                  <c:v>45364</c:v>
                </c:pt>
                <c:pt idx="17">
                  <c:v>45379</c:v>
                </c:pt>
                <c:pt idx="18">
                  <c:v>45389</c:v>
                </c:pt>
                <c:pt idx="19">
                  <c:v>45398</c:v>
                </c:pt>
                <c:pt idx="20">
                  <c:v>45413</c:v>
                </c:pt>
                <c:pt idx="21">
                  <c:v>45428</c:v>
                </c:pt>
                <c:pt idx="22">
                  <c:v>45454</c:v>
                </c:pt>
                <c:pt idx="23">
                  <c:v>45465</c:v>
                </c:pt>
                <c:pt idx="24">
                  <c:v>45480</c:v>
                </c:pt>
                <c:pt idx="25">
                  <c:v>45494</c:v>
                </c:pt>
                <c:pt idx="26">
                  <c:v>45516</c:v>
                </c:pt>
                <c:pt idx="27">
                  <c:v>45525</c:v>
                </c:pt>
                <c:pt idx="28">
                  <c:v>45546</c:v>
                </c:pt>
                <c:pt idx="29">
                  <c:v>45554</c:v>
                </c:pt>
                <c:pt idx="30">
                  <c:v>45571</c:v>
                </c:pt>
                <c:pt idx="31">
                  <c:v>45586</c:v>
                </c:pt>
                <c:pt idx="32">
                  <c:v>45609</c:v>
                </c:pt>
                <c:pt idx="33">
                  <c:v>45624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0-43D6-B0DA-F63FD9C0C9D7}"/>
            </c:ext>
          </c:extLst>
        </c:ser>
        <c:ser>
          <c:idx val="1"/>
          <c:order val="1"/>
          <c:tx>
            <c:strRef>
              <c:f>'[гант, смета, матрицы.xlsx]Ганта'!$E$1</c:f>
              <c:strCache>
                <c:ptCount val="1"/>
                <c:pt idx="0">
                  <c:v>Длительность, дн.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'[гант, смета, матрицы.xlsx]Ганта'!$B$2:$B$35</c:f>
              <c:strCache>
                <c:ptCount val="34"/>
                <c:pt idx="0">
                  <c:v>Составление Сметы</c:v>
                </c:pt>
                <c:pt idx="1">
                  <c:v>Создание диаграммы Ганта</c:v>
                </c:pt>
                <c:pt idx="2">
                  <c:v>Анализ рисков</c:v>
                </c:pt>
                <c:pt idx="3">
                  <c:v>Паспорт проекта</c:v>
                </c:pt>
                <c:pt idx="4">
                  <c:v>Набор команды</c:v>
                </c:pt>
                <c:pt idx="5">
                  <c:v>Распределение полномочий</c:v>
                </c:pt>
                <c:pt idx="6">
                  <c:v>Выбор руководителя</c:v>
                </c:pt>
                <c:pt idx="7">
                  <c:v>Анализ целевой аудитории</c:v>
                </c:pt>
                <c:pt idx="8">
                  <c:v>Анализ конкурентов</c:v>
                </c:pt>
                <c:pt idx="9">
                  <c:v>Анализ стейкхолдеров</c:v>
                </c:pt>
                <c:pt idx="10">
                  <c:v>Определение функциональных и нефункциональных требований платформы</c:v>
                </c:pt>
                <c:pt idx="11">
                  <c:v>Проектирование архитектуры и пользовательского интерфейса</c:v>
                </c:pt>
                <c:pt idx="12">
                  <c:v>Разработка фронтенда и бэкенда платформы</c:v>
                </c:pt>
                <c:pt idx="13">
                  <c:v>Тестирование и отладка функциональности платформы</c:v>
                </c:pt>
                <c:pt idx="14">
                  <c:v>Исследование и разработка интеллектуальных алгоритмов сортировки новостей</c:v>
                </c:pt>
                <c:pt idx="15">
                  <c:v>Обработка и анализ данных для обучения алгоритмов</c:v>
                </c:pt>
                <c:pt idx="16">
                  <c:v>Обучение и настройка алгоритмов на основе собранных данных</c:v>
                </c:pt>
                <c:pt idx="17">
                  <c:v>Внедрение алгоритмов в платформу и их интеграция с пользовательским интерфейсом</c:v>
                </c:pt>
                <c:pt idx="18">
                  <c:v>Выбор и установление партнерских отношений с изданиями</c:v>
                </c:pt>
                <c:pt idx="19">
                  <c:v>Разработка API для взаимодействия с изданиями</c:v>
                </c:pt>
                <c:pt idx="20">
                  <c:v>Интеграция платформы с выбранными изданиями</c:v>
                </c:pt>
                <c:pt idx="21">
                  <c:v>Тестирование и настройка интеграции с изданиями</c:v>
                </c:pt>
                <c:pt idx="22">
                  <c:v>Исследование моделей подписки и их применимости для платформы.</c:v>
                </c:pt>
                <c:pt idx="23">
                  <c:v>Разработка и внедрение модели подписки</c:v>
                </c:pt>
                <c:pt idx="24">
                  <c:v>Создание возможности оплаты подписки и управления подписками в пользовательском интерфейсе</c:v>
                </c:pt>
                <c:pt idx="25">
                  <c:v>Тестирование и отладка функциональности модели подписки</c:v>
                </c:pt>
                <c:pt idx="26">
                  <c:v>Проведение функционального и пользовательского тестирования платформы</c:v>
                </c:pt>
                <c:pt idx="27">
                  <c:v>Выявление и исправление ошибок и проблем</c:v>
                </c:pt>
                <c:pt idx="28">
                  <c:v>Использование обратной связи пользователей для улучшения функциональности и интерфейса.</c:v>
                </c:pt>
                <c:pt idx="29">
                  <c:v>Оптимизация производительности и масштабируемости платформы</c:v>
                </c:pt>
                <c:pt idx="30">
                  <c:v>Планирование и подготовка к запуску платформы</c:v>
                </c:pt>
                <c:pt idx="31">
                  <c:v>Создание маркетинговой стратегии и продвижение платформы</c:v>
                </c:pt>
                <c:pt idx="32">
                  <c:v>Запуск платформы и мониторинг ее работы</c:v>
                </c:pt>
                <c:pt idx="33">
                  <c:v>Развитие и продвижение платформы для привлечения новых пользователей</c:v>
                </c:pt>
              </c:strCache>
            </c:strRef>
          </c:cat>
          <c:val>
            <c:numRef>
              <c:f>'[гант, смета, матрицы.xlsx]Ганта'!$E$2:$E$35</c:f>
              <c:numCache>
                <c:formatCode>General</c:formatCode>
                <c:ptCount val="34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14</c:v>
                </c:pt>
                <c:pt idx="11">
                  <c:v>14</c:v>
                </c:pt>
                <c:pt idx="12">
                  <c:v>56</c:v>
                </c:pt>
                <c:pt idx="13">
                  <c:v>7</c:v>
                </c:pt>
                <c:pt idx="14">
                  <c:v>14</c:v>
                </c:pt>
                <c:pt idx="15">
                  <c:v>7</c:v>
                </c:pt>
                <c:pt idx="16">
                  <c:v>14</c:v>
                </c:pt>
                <c:pt idx="17">
                  <c:v>9</c:v>
                </c:pt>
                <c:pt idx="18">
                  <c:v>8</c:v>
                </c:pt>
                <c:pt idx="19">
                  <c:v>14</c:v>
                </c:pt>
                <c:pt idx="20">
                  <c:v>14</c:v>
                </c:pt>
                <c:pt idx="21">
                  <c:v>25</c:v>
                </c:pt>
                <c:pt idx="22">
                  <c:v>10</c:v>
                </c:pt>
                <c:pt idx="23">
                  <c:v>14</c:v>
                </c:pt>
                <c:pt idx="24">
                  <c:v>13</c:v>
                </c:pt>
                <c:pt idx="25">
                  <c:v>21</c:v>
                </c:pt>
                <c:pt idx="26">
                  <c:v>8</c:v>
                </c:pt>
                <c:pt idx="27">
                  <c:v>20</c:v>
                </c:pt>
                <c:pt idx="28">
                  <c:v>7</c:v>
                </c:pt>
                <c:pt idx="29">
                  <c:v>16</c:v>
                </c:pt>
                <c:pt idx="30">
                  <c:v>14</c:v>
                </c:pt>
                <c:pt idx="31">
                  <c:v>22</c:v>
                </c:pt>
                <c:pt idx="32">
                  <c:v>14</c:v>
                </c:pt>
                <c:pt idx="3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00-43D6-B0DA-F63FD9C0C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076192"/>
        <c:axId val="1126069952"/>
      </c:barChart>
      <c:catAx>
        <c:axId val="112607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6069952"/>
        <c:crosses val="autoZero"/>
        <c:auto val="1"/>
        <c:lblAlgn val="ctr"/>
        <c:lblOffset val="100"/>
        <c:noMultiLvlLbl val="0"/>
      </c:catAx>
      <c:valAx>
        <c:axId val="1126069952"/>
        <c:scaling>
          <c:orientation val="minMax"/>
          <c:max val="45658"/>
          <c:min val="45178"/>
        </c:scaling>
        <c:delete val="0"/>
        <c:axPos val="t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3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6076192"/>
        <c:crosses val="autoZero"/>
        <c:crossBetween val="between"/>
        <c:majorUnit val="14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0F0F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de84db6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9de84db6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9de84db66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de84db66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9de84db66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9de84db664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8D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102772" y="4503415"/>
            <a:ext cx="4089228" cy="236205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4526" y="4288861"/>
            <a:ext cx="12191146" cy="225187"/>
          </a:xfrm>
          <a:prstGeom prst="rect">
            <a:avLst/>
          </a:prstGeom>
          <a:solidFill>
            <a:srgbClr val="98C8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649492" y="4503415"/>
            <a:ext cx="3453280" cy="2362058"/>
          </a:xfrm>
          <a:prstGeom prst="rect">
            <a:avLst/>
          </a:prstGeom>
          <a:solidFill>
            <a:srgbClr val="F3372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12202532" cy="4427778"/>
          </a:xfrm>
          <a:prstGeom prst="rect">
            <a:avLst/>
          </a:prstGeom>
          <a:solidFill>
            <a:srgbClr val="2652A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1" y="4503415"/>
            <a:ext cx="4645906" cy="2362058"/>
          </a:xfrm>
          <a:prstGeom prst="rect">
            <a:avLst/>
          </a:prstGeom>
          <a:solidFill>
            <a:srgbClr val="89CD4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29689" y="4653564"/>
            <a:ext cx="4209911" cy="1107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20.35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05637" y="143436"/>
            <a:ext cx="11686363" cy="1200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ru-RU" sz="7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7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24348" y="5462531"/>
            <a:ext cx="4215252" cy="1477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НАЦИОНАЛЬНАЯ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ТЕХНОЛОГИЧЕСКАЯ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ИНИЦИАТИВА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 descr="Изображение выглядит как искусство, круг, Графика, Красочност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9214" y="4653564"/>
            <a:ext cx="1700272" cy="210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664"/>
            <a:ext cx="1359587" cy="1359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8" name="Google Shape;98;p1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9584" y="4477680"/>
            <a:ext cx="3103879" cy="24621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69411"/>
              </a:srgbClr>
            </a:outerShdw>
          </a:effectLst>
        </p:spPr>
      </p:pic>
      <p:sp>
        <p:nvSpPr>
          <p:cNvPr id="99" name="Google Shape;99;p1"/>
          <p:cNvSpPr txBox="1"/>
          <p:nvPr/>
        </p:nvSpPr>
        <p:spPr>
          <a:xfrm>
            <a:off x="9559637" y="1293191"/>
            <a:ext cx="2495130" cy="738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АКСЕЛЕРАТОР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-325293" y="1870265"/>
            <a:ext cx="12687264" cy="14465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Разработка план-проекта инновационного новостного приложения NewsConnect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1"/>
          <p:cNvPicPr preferRelativeResize="0"/>
          <p:nvPr/>
        </p:nvPicPr>
        <p:blipFill rotWithShape="1">
          <a:blip r:embed="rId3">
            <a:alphaModFix/>
          </a:blip>
          <a:srcRect t="18" r="4" b="43"/>
          <a:stretch/>
        </p:blipFill>
        <p:spPr>
          <a:xfrm>
            <a:off x="11169125" y="-64915"/>
            <a:ext cx="955296" cy="95474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1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 txBox="1"/>
          <p:nvPr/>
        </p:nvSpPr>
        <p:spPr>
          <a:xfrm>
            <a:off x="731561" y="0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50" tIns="103650" rIns="103650" bIns="1036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ПЛАНЫ РАЗВИТИЯ ПРОДУКТА</a:t>
            </a:r>
            <a:endParaRPr sz="40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236073" y="1362269"/>
            <a:ext cx="11330990" cy="501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 Разработка пользовательского интерфейса (UI): Мы в данный момент активно работаем над созданием интуитивно понятного и привлекательного пользовательского интерфейса для приложения "NewsConnect". Нашей целью является создание удобной и понятной системы навигации, которая позволит пользователям легко осуществлять поиск и чтение новостей.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 Разработка системы аутентификации: Вместе с пользовательским интерфейсом мы разрабатываем систему аутентификации, которая обеспечит безопасность доступа к персональным данным и позволит пользователям создавать и управлять своими аккаунтами. Мы уделяем особое внимание защите данных и реализации многоуровневой аутентификации для обеспечения безопасности пользователей.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3. Разработка интеграции с социальными сетями: Мы ставим перед собой задачу интегрировать приложение "NewsConnect" с различными популярными социальными сетями. Это позволит пользователям легко делиться интересными новостями с друзьями и контактами, а также получать рекомендации от своих социальных связей.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 Доработка мобильной версии: Мы активно работаем над доработкой мобильной версии приложения "NewsConnect". Нашей целью является обеспечение полной функциональности и удобства использования на различных мобильных устройствах, чтобы пользователи могли получать новости в любое время и в любом месте.</a:t>
            </a:r>
            <a:endParaRPr/>
          </a:p>
        </p:txBody>
      </p:sp>
      <p:sp>
        <p:nvSpPr>
          <p:cNvPr id="285" name="Google Shape;285;p11"/>
          <p:cNvSpPr txBox="1"/>
          <p:nvPr/>
        </p:nvSpPr>
        <p:spPr>
          <a:xfrm>
            <a:off x="8832485" y="6396335"/>
            <a:ext cx="56916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275652" y="5250866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276714" y="4119994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276714" y="273181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276714" y="1625194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2"/>
          <p:cNvPicPr preferRelativeResize="0"/>
          <p:nvPr/>
        </p:nvPicPr>
        <p:blipFill rotWithShape="1">
          <a:blip r:embed="rId3">
            <a:alphaModFix/>
          </a:blip>
          <a:srcRect t="18" r="4" b="43"/>
          <a:stretch/>
        </p:blipFill>
        <p:spPr>
          <a:xfrm>
            <a:off x="11051361" y="0"/>
            <a:ext cx="955296" cy="95474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2"/>
          <p:cNvSpPr txBox="1"/>
          <p:nvPr/>
        </p:nvSpPr>
        <p:spPr>
          <a:xfrm>
            <a:off x="185343" y="-112367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50" tIns="103650" rIns="103650" bIns="1036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	КОМАНДА СТАРТАПА</a:t>
            </a:r>
            <a:endParaRPr sz="40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96" name="Google Shape;296;p12" descr="blob:https://web.telegram.org/b2de729f-20a2-42d2-a6ce-148f9a5dfb9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 txBox="1"/>
          <p:nvPr/>
        </p:nvSpPr>
        <p:spPr>
          <a:xfrm>
            <a:off x="1086678" y="5328150"/>
            <a:ext cx="191311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Чибирова</a:t>
            </a:r>
            <a:r>
              <a:rPr lang="ru-RU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800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М.Л.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3470988" y="712545"/>
            <a:ext cx="3881534" cy="45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416" y="1309305"/>
            <a:ext cx="5115762" cy="49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1240971" y="3242622"/>
            <a:ext cx="18961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Земляной </a:t>
            </a:r>
            <a:r>
              <a:rPr lang="ru-RU" sz="1800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А.А.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728870" y="1309305"/>
            <a:ext cx="22382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Филимонова </a:t>
            </a:r>
            <a:r>
              <a:rPr lang="ru-RU" sz="1800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Н.И.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3177074" y="884201"/>
            <a:ext cx="47679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Мурадалиева</a:t>
            </a:r>
            <a:r>
              <a:rPr lang="ru-RU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800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М.А.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8188500" y="1518234"/>
            <a:ext cx="19288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Барсегова</a:t>
            </a:r>
            <a:r>
              <a:rPr lang="ru-RU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800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М.Р.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8108301" y="5328150"/>
            <a:ext cx="208924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Савин </a:t>
            </a:r>
            <a:r>
              <a:rPr lang="ru-RU" sz="1800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А.А.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3177074" y="6251480"/>
            <a:ext cx="50831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Айрапетян </a:t>
            </a:r>
            <a:r>
              <a:rPr lang="ru-RU" sz="1800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Д.А.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"/>
          <p:cNvSpPr/>
          <p:nvPr/>
        </p:nvSpPr>
        <p:spPr>
          <a:xfrm>
            <a:off x="398833" y="1809344"/>
            <a:ext cx="4377447" cy="4357991"/>
          </a:xfrm>
          <a:prstGeom prst="rect">
            <a:avLst/>
          </a:prstGeom>
          <a:solidFill>
            <a:srgbClr val="F0F0F0"/>
          </a:solidFill>
          <a:ln w="12700" cap="flat" cmpd="sng">
            <a:solidFill>
              <a:srgbClr val="DDF0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0" y="9331"/>
            <a:ext cx="12192000" cy="821094"/>
          </a:xfrm>
          <a:prstGeom prst="rect">
            <a:avLst/>
          </a:prstGeom>
          <a:solidFill>
            <a:srgbClr val="7C00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0"/>
          <p:cNvSpPr txBox="1">
            <a:spLocks noGrp="1"/>
          </p:cNvSpPr>
          <p:nvPr>
            <p:ph type="title"/>
          </p:nvPr>
        </p:nvSpPr>
        <p:spPr>
          <a:xfrm>
            <a:off x="398832" y="-12223"/>
            <a:ext cx="10421685" cy="84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</a:pPr>
            <a:r>
              <a:rPr lang="ru-RU" sz="4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КАЛЕНДАРНЫЙ ПЛАН-ГРАФИК</a:t>
            </a:r>
            <a:endParaRPr sz="40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313" name="Google Shape;313;p10"/>
          <p:cNvGraphicFramePr/>
          <p:nvPr/>
        </p:nvGraphicFramePr>
        <p:xfrm>
          <a:off x="5087565" y="1809345"/>
          <a:ext cx="6809363" cy="435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4" name="Google Shape;3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6104" y="-12223"/>
            <a:ext cx="988744" cy="9887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5" name="Google Shape;315;p10"/>
          <p:cNvSpPr/>
          <p:nvPr/>
        </p:nvSpPr>
        <p:spPr>
          <a:xfrm>
            <a:off x="499353" y="2442521"/>
            <a:ext cx="4276927" cy="313932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Процесс разработки и запуска платформы включает следующие ключевые этапы: создание сметы, анализ рисков, формирование команды, выбор руководителя, анализ конкурентов, определение требований, разработку фронтенда и бэкенда, создание интеллектуальных алгоритмов, обучение алгоритмов, установление партнерских отношений с изданиями и интеграцию платформы с ними.</a:t>
            </a: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398833" y="1809345"/>
            <a:ext cx="4387175" cy="603115"/>
          </a:xfrm>
          <a:prstGeom prst="rect">
            <a:avLst/>
          </a:prstGeom>
          <a:solidFill>
            <a:srgbClr val="A0D2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0"/>
          <p:cNvPicPr preferRelativeResize="0"/>
          <p:nvPr/>
        </p:nvPicPr>
        <p:blipFill rotWithShape="1">
          <a:blip r:embed="rId5">
            <a:alphaModFix/>
          </a:blip>
          <a:srcRect t="16547" b="16539"/>
          <a:stretch/>
        </p:blipFill>
        <p:spPr>
          <a:xfrm>
            <a:off x="3330413" y="5146045"/>
            <a:ext cx="1522615" cy="101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10"/>
          <p:cNvGrpSpPr/>
          <p:nvPr/>
        </p:nvGrpSpPr>
        <p:grpSpPr>
          <a:xfrm>
            <a:off x="565873" y="1995309"/>
            <a:ext cx="340168" cy="340168"/>
            <a:chOff x="5648375" y="238125"/>
            <a:chExt cx="483125" cy="483125"/>
          </a:xfrm>
        </p:grpSpPr>
        <p:sp>
          <p:nvSpPr>
            <p:cNvPr id="319" name="Google Shape;319;p10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0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6774025" y="6316824"/>
            <a:ext cx="4342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"/>
          <p:cNvSpPr/>
          <p:nvPr/>
        </p:nvSpPr>
        <p:spPr>
          <a:xfrm>
            <a:off x="7576457" y="1201108"/>
            <a:ext cx="4485294" cy="555037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82952"/>
          </a:xfrm>
          <a:prstGeom prst="rect">
            <a:avLst/>
          </a:prstGeom>
          <a:solidFill>
            <a:srgbClr val="7C00E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 </a:t>
            </a:r>
            <a:r>
              <a:rPr lang="ru-RU" sz="4000" b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МАТРИЦА РИСКОВ</a:t>
            </a:r>
            <a:endParaRPr sz="40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349" name="Google Shape;349;p5"/>
          <p:cNvGraphicFramePr/>
          <p:nvPr/>
        </p:nvGraphicFramePr>
        <p:xfrm>
          <a:off x="185343" y="1201108"/>
          <a:ext cx="7279150" cy="5615690"/>
        </p:xfrm>
        <a:graphic>
          <a:graphicData uri="http://schemas.openxmlformats.org/drawingml/2006/table">
            <a:tbl>
              <a:tblPr>
                <a:noFill/>
                <a:tableStyleId>{5F911700-3862-41F7-9FEB-665C10E1E5E5}</a:tableStyleId>
              </a:tblPr>
              <a:tblGrid>
                <a:gridCol w="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1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Работа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Риск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МС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МР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Тр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загрузка новостей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неправильное отображение новостей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0,7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улучшение алгоритма обработки данных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разработка резервного алгоритма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неразборчивый формат заголовков новстей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2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обновление данных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отсутсвие обновлений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0,1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0,9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разработка механизма автообновления данных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проверка источников данных на наличие обновлений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нет обновлений за 24 часа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3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поиск новостей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низкая релевантность найденных новостей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0,2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0,8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оптимизация параметров алгоритма поиска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улучшения релевантности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малое количество совпадений ключевых слов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4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вывод новостей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ошибки форматирования на экране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0,15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0,85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улучшение механизма обработки текстов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автоматическое исправление ошибок формирования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некорретное отображение символом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5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аутентификация пользователей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доступ неавторизованным пользователям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0,1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0,9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создание системы обратной связи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усилие механизма проверки подлинности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попытка входа с некорректными данными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2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загрузка изображений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долгая загрузка изображений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0,05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0,95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улучшение скорости соединения и сжатия изоброажений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оптимизация алгоритма загрузки изображений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низкая пропускная способность интернета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7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установка уведомлений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отправка повторных уведомлений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0,07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0,93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улучшение алгоритма управления уведомлениями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разработка механизма проверки отправленных уведомлений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сбой отправки уведомления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8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резервное копирование данных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потеря данных из-за сбоя в резервном копировании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0,03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0,97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повышение надежности хранения данных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проверка и обновление механизма резервного копирования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ошибка при создании резервной копии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5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9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монетизация приложения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низкая конверсия пользователей в платежные клиенты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0,12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0,88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внедрение механизмов поощрения и лояльности пользователей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анализ и улучшение пользовательского опыта в монетизации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низкое количество платежей от пользователей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5950" marR="5950" marT="595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0" name="Google Shape;350;p5"/>
          <p:cNvSpPr/>
          <p:nvPr/>
        </p:nvSpPr>
        <p:spPr>
          <a:xfrm>
            <a:off x="7590110" y="1326996"/>
            <a:ext cx="4471641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Матрица рисков позволяет оценить и классифицировать потенциальные риски, которые могут возникнуть при реализации проекта. Разработка такой матрицы позволяет команде проекта быть готовой к возможным проблемам и принять меры по их минимизации. Это поможет команде проекта и заинтересованным сторонам оценить основные потенциальные риски и принять меры по их предотвращению или снижению, что позволит повысить успешность и эффективность реализации проекта.</a:t>
            </a:r>
            <a:endParaRPr/>
          </a:p>
        </p:txBody>
      </p:sp>
      <p:sp>
        <p:nvSpPr>
          <p:cNvPr id="351" name="Google Shape;351;p5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3256" y="0"/>
            <a:ext cx="988744" cy="9887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"/>
          <p:cNvSpPr/>
          <p:nvPr/>
        </p:nvSpPr>
        <p:spPr>
          <a:xfrm>
            <a:off x="0" y="14879"/>
            <a:ext cx="12192000" cy="862199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"/>
          <p:cNvSpPr txBox="1">
            <a:spLocks noGrp="1"/>
          </p:cNvSpPr>
          <p:nvPr>
            <p:ph type="title"/>
          </p:nvPr>
        </p:nvSpPr>
        <p:spPr>
          <a:xfrm>
            <a:off x="1" y="14879"/>
            <a:ext cx="11075436" cy="87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aleway SemiBold"/>
              <a:buNone/>
            </a:pPr>
            <a:r>
              <a:rPr lang="ru-RU" sz="3200" b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МАТРИЦА РАСПРЕДЕЛЕНИЯ АДМИНИСТРАТИВНЫХ ЗАДАЧ УПРАВЛЕНИЯ</a:t>
            </a:r>
            <a:endParaRPr sz="32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372" name="Google Shape;37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9346" y="0"/>
            <a:ext cx="988744" cy="9887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3" name="Google Shape;373;p4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6" y="1220842"/>
            <a:ext cx="10363168" cy="55377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"/>
          <p:cNvSpPr/>
          <p:nvPr/>
        </p:nvSpPr>
        <p:spPr>
          <a:xfrm>
            <a:off x="6285053" y="0"/>
            <a:ext cx="5906948" cy="1912408"/>
          </a:xfrm>
          <a:prstGeom prst="rect">
            <a:avLst/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189000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3"/>
          <p:cNvSpPr/>
          <p:nvPr/>
        </p:nvSpPr>
        <p:spPr>
          <a:xfrm>
            <a:off x="6285051" y="4210032"/>
            <a:ext cx="3694971" cy="2647967"/>
          </a:xfrm>
          <a:prstGeom prst="rect">
            <a:avLst/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3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9760" y="4255342"/>
            <a:ext cx="3399426" cy="26966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69411"/>
              </a:srgbClr>
            </a:outerShdw>
          </a:effectLst>
        </p:spPr>
      </p:pic>
      <p:sp>
        <p:nvSpPr>
          <p:cNvPr id="393" name="Google Shape;393;p13"/>
          <p:cNvSpPr/>
          <p:nvPr/>
        </p:nvSpPr>
        <p:spPr>
          <a:xfrm>
            <a:off x="8792573" y="1912408"/>
            <a:ext cx="3399426" cy="2362058"/>
          </a:xfrm>
          <a:prstGeom prst="rect">
            <a:avLst/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9009199" y="2062557"/>
            <a:ext cx="2758051" cy="1107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20.35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 txBox="1"/>
          <p:nvPr/>
        </p:nvSpPr>
        <p:spPr>
          <a:xfrm>
            <a:off x="9010650" y="2871524"/>
            <a:ext cx="2758050" cy="1477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НАЦИОНАЛЬНАЯ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ТЕХНОЛОГИЧЕСКАЯ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ИНИЦИАТИВА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3"/>
          <p:cNvSpPr txBox="1"/>
          <p:nvPr/>
        </p:nvSpPr>
        <p:spPr>
          <a:xfrm>
            <a:off x="6767600" y="211528"/>
            <a:ext cx="4999651" cy="14465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3"/>
          <p:cNvSpPr/>
          <p:nvPr/>
        </p:nvSpPr>
        <p:spPr>
          <a:xfrm>
            <a:off x="9953896" y="4274466"/>
            <a:ext cx="2238104" cy="2583533"/>
          </a:xfrm>
          <a:prstGeom prst="rect">
            <a:avLst/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3"/>
          <p:cNvSpPr txBox="1"/>
          <p:nvPr/>
        </p:nvSpPr>
        <p:spPr>
          <a:xfrm>
            <a:off x="280554" y="1964362"/>
            <a:ext cx="8791123" cy="23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3159A0"/>
                </a:solidFill>
                <a:latin typeface="Arial"/>
                <a:ea typeface="Arial"/>
                <a:cs typeface="Arial"/>
                <a:sym typeface="Arial"/>
              </a:rPr>
              <a:t>Связывайтесь</a:t>
            </a:r>
            <a:r>
              <a:rPr lang="ru-RU" sz="5400" dirty="0">
                <a:solidFill>
                  <a:srgbClr val="3159A0"/>
                </a:solidFill>
                <a:latin typeface="Arial"/>
                <a:ea typeface="Arial"/>
                <a:cs typeface="Arial"/>
                <a:sym typeface="Arial"/>
              </a:rPr>
              <a:t> с новостями </a:t>
            </a:r>
            <a:r>
              <a:rPr lang="ru-RU" sz="4800" dirty="0">
                <a:solidFill>
                  <a:srgbClr val="3159A0"/>
                </a:solidFill>
                <a:latin typeface="Arial"/>
                <a:ea typeface="Arial"/>
                <a:cs typeface="Arial"/>
                <a:sym typeface="Arial"/>
              </a:rPr>
              <a:t>вместе</a:t>
            </a:r>
            <a:r>
              <a:rPr lang="ru-RU" sz="5400" dirty="0">
                <a:solidFill>
                  <a:srgbClr val="3159A0"/>
                </a:solidFill>
                <a:latin typeface="Arial"/>
                <a:ea typeface="Arial"/>
                <a:cs typeface="Arial"/>
                <a:sym typeface="Arial"/>
              </a:rPr>
              <a:t> с нами!</a:t>
            </a:r>
            <a:endParaRPr sz="5400" dirty="0">
              <a:solidFill>
                <a:srgbClr val="3159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3448" y="4596223"/>
            <a:ext cx="1875583" cy="187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3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0075" y="-459874"/>
            <a:ext cx="6303853" cy="25224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8801593" y="0"/>
            <a:ext cx="339040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905367" y="6018142"/>
            <a:ext cx="5723965" cy="12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98035" y="1496321"/>
            <a:ext cx="7686837" cy="46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ru-RU" sz="2000" b="0" i="1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Современный информационный поток часто перегружает людей избытком информации, искать актуальные и интересные новости становится все сложнее.  Новостные порталы и социальные сети могут быть непредсказуемыми и не всегда соответствовать предпочтениям пользователя. </a:t>
            </a:r>
            <a:endParaRPr i="1" dirty="0">
              <a:solidFill>
                <a:schemeClr val="bg1"/>
              </a:solidFill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ru-RU" sz="2000" b="0" i="1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Целевая аудитория проекта </a:t>
            </a:r>
            <a:r>
              <a:rPr lang="ru-RU" sz="2000" b="0" i="1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NewsConnect</a:t>
            </a:r>
            <a:r>
              <a:rPr lang="ru-RU" sz="2000" b="0" i="1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включает в себя широкий круг пользователей, интересующихся актуальными событиями и новостями. От студентов и профессионалов до пенсионеров и предпринимателей – любой, кто хочет быть в курсе текущих событий, может найти полезность в использовании этого приложения</a:t>
            </a:r>
            <a:r>
              <a:rPr lang="ru-RU" sz="2400" b="0" i="1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i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1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-687494" y="86427"/>
            <a:ext cx="8277600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50" tIns="103650" rIns="103650" bIns="10365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	АКТУАЛЬНОСТЬ ПРОЕКТА</a:t>
            </a:r>
            <a:endParaRPr sz="4000" b="0" i="0" u="none" strike="noStrike" cap="none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7745" y="1351721"/>
            <a:ext cx="3214255" cy="42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368087" y="3574070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396260" y="1815601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 descr="Изображение выглядит как снимок экрана, Графика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33442" t="24172" r="31922" b="36443"/>
          <a:stretch/>
        </p:blipFill>
        <p:spPr>
          <a:xfrm>
            <a:off x="11136338" y="0"/>
            <a:ext cx="1152939" cy="9839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6862"/>
              </a:srgbClr>
            </a:outerShdw>
          </a:effectLst>
        </p:spPr>
      </p:pic>
      <p:sp>
        <p:nvSpPr>
          <p:cNvPr id="113" name="Google Shape;113;p2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8167255" y="0"/>
            <a:ext cx="4024745" cy="6858000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859749" y="6040722"/>
            <a:ext cx="5723965" cy="12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245822" y="1617074"/>
            <a:ext cx="7857385" cy="46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ru-RU" sz="2400" b="0" i="1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Конечный продукт </a:t>
            </a:r>
            <a:r>
              <a:rPr lang="ru-RU" sz="2400" b="0" i="1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NewsConnect</a:t>
            </a:r>
            <a:r>
              <a:rPr lang="ru-RU" sz="2400" b="0" i="1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- мобильное приложение для персонализированных новостей. Пользователи получают удобный доступ к актуальным статьям, могут выбирать интересующие категории новостей и получать уведомления о важных событиях. Технология приложения обеспечивает быстрый поиск и фильтрацию новостей для удовлетворения потребностей каждого пользователя.</a:t>
            </a:r>
            <a:endParaRPr sz="24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-671799" y="89292"/>
            <a:ext cx="866668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50" tIns="103650" rIns="103650" bIns="10365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u="none" strike="noStrike" cap="none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	РЕШЕНИЕ</a:t>
            </a:r>
            <a:endParaRPr sz="4000" u="none" strike="noStrike" cap="none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l="7200" r="7200"/>
          <a:stretch/>
        </p:blipFill>
        <p:spPr>
          <a:xfrm>
            <a:off x="8177645" y="1299882"/>
            <a:ext cx="4014355" cy="459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 descr="Изображение выглядит как снимок экрана, Графика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33442" t="24172" r="31922" b="36443"/>
          <a:stretch/>
        </p:blipFill>
        <p:spPr>
          <a:xfrm>
            <a:off x="11009978" y="-14617"/>
            <a:ext cx="1152939" cy="9839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6862"/>
              </a:srgbClr>
            </a:outerShdw>
          </a:effectLst>
        </p:spPr>
      </p:pic>
      <p:sp>
        <p:nvSpPr>
          <p:cNvPr id="136" name="Google Shape;136;p3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8803061" y="6010137"/>
            <a:ext cx="5986594" cy="12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t="18" r="4" b="43"/>
          <a:stretch/>
        </p:blipFill>
        <p:spPr>
          <a:xfrm>
            <a:off x="11051361" y="0"/>
            <a:ext cx="955296" cy="95474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-781011" y="116869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50" tIns="103650" rIns="103650" bIns="1036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РЫНОК, ЕГО ОБЪЕМ И ДИНАМИКА</a:t>
            </a:r>
            <a:endParaRPr sz="4000" b="0" i="0" u="none" strike="noStrike" cap="none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69" name="Google Shape;169;p6"/>
          <p:cNvGrpSpPr/>
          <p:nvPr/>
        </p:nvGrpSpPr>
        <p:grpSpPr>
          <a:xfrm>
            <a:off x="337834" y="1297727"/>
            <a:ext cx="11331155" cy="800200"/>
            <a:chOff x="618978" y="3826412"/>
            <a:chExt cx="7230793" cy="675250"/>
          </a:xfrm>
        </p:grpSpPr>
        <p:sp>
          <p:nvSpPr>
            <p:cNvPr id="170" name="Google Shape;170;p6"/>
            <p:cNvSpPr/>
            <p:nvPr/>
          </p:nvSpPr>
          <p:spPr>
            <a:xfrm>
              <a:off x="3179298" y="3826412"/>
              <a:ext cx="4670473" cy="675250"/>
            </a:xfrm>
            <a:prstGeom prst="rect">
              <a:avLst/>
            </a:prstGeom>
            <a:solidFill>
              <a:srgbClr val="FBB3C1"/>
            </a:solidFill>
            <a:ln w="9525" cap="flat" cmpd="sng">
              <a:solidFill>
                <a:srgbClr val="DDF0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479366" y="3826412"/>
              <a:ext cx="2370405" cy="675250"/>
            </a:xfrm>
            <a:prstGeom prst="rect">
              <a:avLst/>
            </a:prstGeom>
            <a:solidFill>
              <a:srgbClr val="7100D9"/>
            </a:solidFill>
            <a:ln w="9525" cap="flat" cmpd="sng">
              <a:solidFill>
                <a:srgbClr val="DDF0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18978" y="3826412"/>
              <a:ext cx="7230793" cy="675250"/>
            </a:xfrm>
            <a:prstGeom prst="rect">
              <a:avLst/>
            </a:prstGeom>
            <a:noFill/>
            <a:ln w="25400" cap="flat" cmpd="sng">
              <a:solidFill>
                <a:srgbClr val="DDF0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618978" y="4033015"/>
              <a:ext cx="2560320" cy="346299"/>
            </a:xfrm>
            <a:prstGeom prst="rect">
              <a:avLst/>
            </a:prstGeom>
            <a:noFill/>
            <a:ln w="9525" cap="flat" cmpd="sng">
              <a:solidFill>
                <a:srgbClr val="DDF0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67" b="1" i="0" u="none" strike="noStrike" cap="none" dirty="0">
                  <a:solidFill>
                    <a:schemeClr val="bg1"/>
                  </a:solidFill>
                  <a:latin typeface="Raleway"/>
                  <a:ea typeface="Raleway"/>
                  <a:cs typeface="Raleway"/>
                  <a:sym typeface="Raleway"/>
                </a:rPr>
                <a:t>TAM: </a:t>
              </a:r>
              <a:endParaRPr sz="1867" b="0" i="0" u="none" strike="noStrike" cap="none" dirty="0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3179298" y="4023360"/>
              <a:ext cx="2300067" cy="355953"/>
            </a:xfrm>
            <a:prstGeom prst="rect">
              <a:avLst/>
            </a:prstGeom>
            <a:noFill/>
            <a:ln w="9525" cap="flat" cmpd="sng">
              <a:solidFill>
                <a:srgbClr val="DDF0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67" b="1" i="0" u="none" strike="noStrike" cap="none">
                  <a:solidFill>
                    <a:schemeClr val="bg1"/>
                  </a:solidFill>
                  <a:latin typeface="Raleway"/>
                  <a:ea typeface="Raleway"/>
                  <a:cs typeface="Raleway"/>
                  <a:sym typeface="Raleway"/>
                </a:rPr>
                <a:t>SAM :</a:t>
              </a:r>
              <a:endParaRPr sz="1867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5479365" y="4023360"/>
              <a:ext cx="2370406" cy="346285"/>
            </a:xfrm>
            <a:prstGeom prst="rect">
              <a:avLst/>
            </a:prstGeom>
            <a:solidFill>
              <a:srgbClr val="7100D9"/>
            </a:solidFill>
            <a:ln w="9525" cap="flat" cmpd="sng">
              <a:solidFill>
                <a:srgbClr val="DDF0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67" b="1" i="0" u="none" strike="noStrike" cap="none">
                  <a:solidFill>
                    <a:schemeClr val="bg1"/>
                  </a:solidFill>
                  <a:latin typeface="Raleway"/>
                  <a:ea typeface="Raleway"/>
                  <a:cs typeface="Raleway"/>
                  <a:sym typeface="Raleway"/>
                </a:rPr>
                <a:t>SOM: </a:t>
              </a:r>
              <a:endParaRPr sz="1867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</p:grpSp>
      <p:sp>
        <p:nvSpPr>
          <p:cNvPr id="176" name="Google Shape;176;p6"/>
          <p:cNvSpPr txBox="1"/>
          <p:nvPr/>
        </p:nvSpPr>
        <p:spPr>
          <a:xfrm>
            <a:off x="400182" y="4322802"/>
            <a:ext cx="11331155" cy="180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Источники данных для оценки объема рынка для 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NewsConnect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могут включать:</a:t>
            </a:r>
            <a:endParaRPr sz="14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- Отчеты и публикации, предоставляемые новостными изданиями и ассоциациями, связанными с медиа и технологиями.</a:t>
            </a:r>
            <a:endParaRPr sz="14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- Данные от платформ и магазинов приложений, таких как 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Google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Play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и 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App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Store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, о загрузках, рейтингах и популярности новостных приложений.</a:t>
            </a:r>
            <a:endParaRPr sz="14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- Проведение собственных исследований и опросов среди целевой аудитории, чтобы получить информацию о их потребностях, предпочтениях и использовании новостных приложений.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327446" y="2111390"/>
            <a:ext cx="401219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Total</a:t>
            </a:r>
            <a:r>
              <a:rPr lang="ru-RU" sz="12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2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Addressable</a:t>
            </a:r>
            <a:r>
              <a:rPr lang="ru-RU" sz="12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2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Market</a:t>
            </a:r>
            <a:r>
              <a:rPr lang="ru-RU" sz="12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(TAM): TAM для </a:t>
            </a:r>
            <a:r>
              <a:rPr lang="ru-RU" sz="1200" b="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NewsConnect</a:t>
            </a:r>
            <a:r>
              <a:rPr lang="ru-RU" sz="12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будет объемом рынка новостных приложений в целом. Для оценки TAM можно использовать данные о числе смартфонов и планшетов, на которых установлены новостные приложения, и проценте людей, активно пользующихся такими приложениями. Также можно обратиться к исследованиям рынка, которые предоставляют информацию о числе загрузок новостных приложений и их популярности.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371461" y="2111390"/>
            <a:ext cx="357254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Serviceable Available Market (SAM): SAM представляет собой сегмент рынка, который пригоден для извлечения выгоды и доступен для конкретного продукта или услуги. В случае NewsConnect это будет сегмент пользователей, которые заинтересованы в инновационных функциях и улучшенном информационном взаимодействии. Для оценки SAM можно использовать аналитические данные о предпочтениях и поведении пользователей новостных приложений.</a:t>
            </a:r>
            <a:endParaRPr sz="1200" b="0" i="0" u="none" strike="noStrike" cap="none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7944009" y="2111390"/>
            <a:ext cx="3714590" cy="231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Serviceable Obtainable Market (SOM): SOM представляет собой долю рынка, которую компания может достичь своими ресурсами и способностями. Для оценки SOM для NewsConnect необходимо учесть конкурентный ландшафт и уровень конкуренции на рынке новостных приложений, а также маркетинговые усилия, партнерства с издателями новостей и другие факторы, которые могут помочь проникнуть на рынок. Анализ конкурентов и аудитории</a:t>
            </a:r>
            <a:r>
              <a:rPr lang="ru-RU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приложений может помочь определить SOM.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8788264" y="5986386"/>
            <a:ext cx="5723965" cy="12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 t="18" r="4" b="43"/>
          <a:stretch/>
        </p:blipFill>
        <p:spPr>
          <a:xfrm>
            <a:off x="11051361" y="0"/>
            <a:ext cx="955296" cy="95474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7D5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54170" y="0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50" tIns="103650" rIns="103650" bIns="10365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КОНКУРЕНТЫ</a:t>
            </a:r>
            <a:endParaRPr sz="4000" b="0" i="0" u="none" strike="noStrike" cap="none" dirty="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327445" y="2348502"/>
            <a:ext cx="11330990" cy="3489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01" name="Google Shape;201;p7"/>
          <p:cNvGraphicFramePr/>
          <p:nvPr>
            <p:extLst>
              <p:ext uri="{D42A27DB-BD31-4B8C-83A1-F6EECF244321}">
                <p14:modId xmlns:p14="http://schemas.microsoft.com/office/powerpoint/2010/main" val="86480625"/>
              </p:ext>
            </p:extLst>
          </p:nvPr>
        </p:nvGraphicFramePr>
        <p:xfrm>
          <a:off x="820882" y="1298865"/>
          <a:ext cx="10770152" cy="5055208"/>
        </p:xfrm>
        <a:graphic>
          <a:graphicData uri="http://schemas.openxmlformats.org/drawingml/2006/table">
            <a:tbl>
              <a:tblPr>
                <a:noFill/>
                <a:tableStyleId>{0A5598DD-0B5B-4E6D-B8C8-200A70BFD917}</a:tableStyleId>
              </a:tblPr>
              <a:tblGrid>
                <a:gridCol w="176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3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07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Название приложения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9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Язык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9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Цена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9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Платформы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9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Рейтинг в </a:t>
                      </a:r>
                      <a:r>
                        <a:rPr lang="ru-RU" sz="1600" i="1" u="none" strike="noStrike" cap="non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Google Play/App Store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9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Необходимость использовать VPN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9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Flipboard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русский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бесплатно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Android, iOS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3,7/4,6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есть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6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Inoreader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русский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бесплатно, за отдельные функции — от 649 р. в месяц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aleway"/>
                        <a:buNone/>
                      </a:pPr>
                      <a:r>
                        <a:rPr lang="ru-RU" sz="1200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Android, iOS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1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3,8/4,7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нет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6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Feedly</a:t>
                      </a:r>
                      <a:endParaRPr sz="12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английский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бесплатно, за отдельные функции — от $ 8 в месяц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aleway"/>
                        <a:buNone/>
                      </a:pPr>
                      <a:r>
                        <a:rPr lang="ru-RU" sz="1200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Android, iOS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3,9/4,5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есть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52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Telegram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русский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бесплатно, за отдельные функции — от 299 р.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aleway"/>
                        <a:buNone/>
                      </a:pPr>
                      <a:r>
                        <a:rPr lang="ru-RU" sz="1200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Android, iOS</a:t>
                      </a:r>
                      <a:endParaRPr sz="1200" i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4,1/4,1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нет</a:t>
                      </a:r>
                      <a:endParaRPr sz="1200" i="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1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aleway"/>
                        <a:buNone/>
                      </a:pPr>
                      <a:r>
                        <a:rPr lang="ru-RU" sz="1200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ru-RU" sz="1200" b="1" i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BuzzFeed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aleway"/>
                        <a:buNone/>
                      </a:pPr>
                      <a:r>
                        <a:rPr lang="ru-RU" sz="120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английский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0" u="none" strike="noStrike" cap="none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бесплатно</a:t>
                      </a:r>
                      <a:endParaRPr sz="1200" i="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aleway"/>
                        <a:buNone/>
                      </a:pPr>
                      <a:r>
                        <a:rPr lang="ru-RU" sz="1200" i="1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Android</a:t>
                      </a:r>
                      <a:r>
                        <a:rPr lang="ru-RU" sz="1200" i="1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, </a:t>
                      </a:r>
                      <a:r>
                        <a:rPr lang="ru-RU" sz="1200" i="1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iOS</a:t>
                      </a:r>
                      <a:endParaRPr sz="1200" i="1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 u="none" strike="noStrike" cap="none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4,1/4,6</a:t>
                      </a:r>
                      <a:endParaRPr sz="1200" i="0" u="none" strike="noStrike" cap="none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есть</a:t>
                      </a:r>
                      <a:endParaRPr sz="1200" i="0" u="none" strike="noStrike" cap="none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 t="18" r="4" b="43"/>
          <a:stretch/>
        </p:blipFill>
        <p:spPr>
          <a:xfrm>
            <a:off x="11051361" y="0"/>
            <a:ext cx="955296" cy="954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327445" y="68770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50" tIns="103650" rIns="103650" bIns="1036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БИЗНЕС-МОДЕЛЬ и ЮНИТ-ЭКОНОМИКА</a:t>
            </a:r>
            <a:endParaRPr sz="4000" b="0" i="0" u="none" strike="noStrike" cap="non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415637" y="1163781"/>
            <a:ext cx="11461172" cy="246217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00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Реализация данного проекта потребует определенных материальных и финансовых затрат. Согласно проведенным расчетам, общая стоимость проекта составляет 1 195 000 рублей.</a:t>
            </a:r>
            <a:endParaRPr sz="1200" dirty="0"/>
          </a:p>
          <a:p>
            <a:pPr marL="0" marR="0" lvl="0" indent="3600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Наибольшую долю затрат занимает разработка и дизайн программного обеспечения, которое будет использоваться в </a:t>
            </a:r>
            <a:r>
              <a:rPr lang="ru-RU" b="0" i="0" u="none" strike="noStrike" cap="none" dirty="0" err="1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NewsConnect</a:t>
            </a: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. А также размещение приложения в </a:t>
            </a:r>
            <a:r>
              <a:rPr lang="ru-RU" b="0" i="0" u="none" strike="noStrike" cap="none" dirty="0" err="1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App</a:t>
            </a: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b="0" i="0" u="none" strike="noStrike" cap="none" dirty="0" err="1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Store</a:t>
            </a: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 и </a:t>
            </a:r>
            <a:r>
              <a:rPr lang="ru-RU" b="0" i="0" u="none" strike="noStrike" cap="none" dirty="0" err="1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Google</a:t>
            </a: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b="0" i="0" u="none" strike="noStrike" cap="none" dirty="0" err="1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Play</a:t>
            </a: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. Важным аспектом является также инфраструктура проекта. Необходимо обеспечить надежное хранение данных, безопасность и доступность программы для пользователей. </a:t>
            </a:r>
            <a:endParaRPr sz="1200" dirty="0"/>
          </a:p>
          <a:p>
            <a:pPr marL="0" marR="0" lvl="0" indent="3600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Остальные затраты включают в себя прочие расходы, такие как оплата труда разработчиков и специалистов, маркетинговые расходы, а также прочие необходимые расходы.</a:t>
            </a:r>
            <a:endParaRPr sz="1200" dirty="0"/>
          </a:p>
          <a:p>
            <a:pPr marL="0" marR="0" lvl="0" indent="3600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Вывод по смете для проекта </a:t>
            </a:r>
            <a:r>
              <a:rPr lang="ru-RU" b="0" i="0" u="none" strike="noStrike" cap="none" dirty="0" err="1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NewsConnect</a:t>
            </a:r>
            <a:r>
              <a:rPr lang="ru-RU" b="0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 позволяет оценить финансовые риски и планировать бюджет проекта. Точная стоимость может изменяться в зависимости от изменения требований и промежуточных результатов работы. Однако, выполнение данного проекта согласно представленной смете позволит обеспечить успешную реализацию и достижение поставленных целей.</a:t>
            </a:r>
            <a:endParaRPr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00452"/>
              </p:ext>
            </p:extLst>
          </p:nvPr>
        </p:nvGraphicFramePr>
        <p:xfrm>
          <a:off x="2223653" y="3717276"/>
          <a:ext cx="8104912" cy="2987040"/>
        </p:xfrm>
        <a:graphic>
          <a:graphicData uri="http://schemas.openxmlformats.org/drawingml/2006/table">
            <a:tbl>
              <a:tblPr/>
              <a:tblGrid>
                <a:gridCol w="492931">
                  <a:extLst>
                    <a:ext uri="{9D8B030D-6E8A-4147-A177-3AD203B41FA5}">
                      <a16:colId xmlns:a16="http://schemas.microsoft.com/office/drawing/2014/main" val="3359333948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val="2786592495"/>
                    </a:ext>
                  </a:extLst>
                </a:gridCol>
                <a:gridCol w="739396">
                  <a:extLst>
                    <a:ext uri="{9D8B030D-6E8A-4147-A177-3AD203B41FA5}">
                      <a16:colId xmlns:a16="http://schemas.microsoft.com/office/drawing/2014/main" val="670753873"/>
                    </a:ext>
                  </a:extLst>
                </a:gridCol>
                <a:gridCol w="1232326">
                  <a:extLst>
                    <a:ext uri="{9D8B030D-6E8A-4147-A177-3AD203B41FA5}">
                      <a16:colId xmlns:a16="http://schemas.microsoft.com/office/drawing/2014/main" val="3246648948"/>
                    </a:ext>
                  </a:extLst>
                </a:gridCol>
                <a:gridCol w="739396">
                  <a:extLst>
                    <a:ext uri="{9D8B030D-6E8A-4147-A177-3AD203B41FA5}">
                      <a16:colId xmlns:a16="http://schemas.microsoft.com/office/drawing/2014/main" val="1118030477"/>
                    </a:ext>
                  </a:extLst>
                </a:gridCol>
                <a:gridCol w="1118572">
                  <a:extLst>
                    <a:ext uri="{9D8B030D-6E8A-4147-A177-3AD203B41FA5}">
                      <a16:colId xmlns:a16="http://schemas.microsoft.com/office/drawing/2014/main" val="2644502328"/>
                    </a:ext>
                  </a:extLst>
                </a:gridCol>
              </a:tblGrid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b="1">
                          <a:effectLst/>
                        </a:rPr>
                        <a:t>№п/п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b="1">
                          <a:effectLst/>
                        </a:rPr>
                        <a:t>Наименование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b="1">
                          <a:effectLst/>
                        </a:rPr>
                        <a:t>Ед.измер.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b="1">
                          <a:effectLst/>
                        </a:rPr>
                        <a:t>Количество (шт.)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b="1">
                          <a:effectLst/>
                        </a:rPr>
                        <a:t>Цена за ед.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b="1">
                          <a:effectLst/>
                        </a:rPr>
                        <a:t>Общая стоимость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43297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>
                          <a:effectLst/>
                        </a:rPr>
                        <a:t>Разработка тезнического задания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50 000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50000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15865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2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>
                          <a:effectLst/>
                        </a:rPr>
                        <a:t>Проектирование архитектуры приложения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100000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100000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40855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>
                          <a:effectLst/>
                        </a:rPr>
                        <a:t>Разработка дизайна приложения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150000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150000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79653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4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>
                          <a:effectLst/>
                        </a:rPr>
                        <a:t>Создание серверной части приложения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20000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20000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15792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5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>
                          <a:effectLst/>
                        </a:rPr>
                        <a:t>Тестирование и отладка приложения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100000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100000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34660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6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dirty="0">
                          <a:effectLst/>
                        </a:rPr>
                        <a:t>Размещение приложения в </a:t>
                      </a:r>
                      <a:r>
                        <a:rPr lang="ru-RU" dirty="0" err="1">
                          <a:effectLst/>
                        </a:rPr>
                        <a:t>App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Store</a:t>
                      </a:r>
                      <a:r>
                        <a:rPr lang="ru-RU" dirty="0">
                          <a:effectLst/>
                        </a:rPr>
                        <a:t> и </a:t>
                      </a:r>
                      <a:r>
                        <a:rPr lang="ru-RU" dirty="0" err="1">
                          <a:effectLst/>
                        </a:rPr>
                        <a:t>Google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Play</a:t>
                      </a:r>
                      <a:endParaRPr lang="ru-RU" dirty="0">
                        <a:effectLst/>
                      </a:endParaRP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2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525000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1050000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80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7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>
                          <a:effectLst/>
                        </a:rPr>
                        <a:t>Маркетинговые исследования и продвижение приложения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150000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150000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08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8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>
                          <a:effectLst/>
                        </a:rPr>
                        <a:t>Поддержка и обновление приложения в течение года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100000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>
                          <a:effectLst/>
                        </a:rPr>
                        <a:t>1000000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94509"/>
                  </a:ext>
                </a:extLst>
              </a:tr>
              <a:tr h="131568">
                <a:tc>
                  <a:txBody>
                    <a:bodyPr/>
                    <a:lstStyle/>
                    <a:p>
                      <a:pPr rtl="0" fontAlgn="ctr"/>
                      <a:endParaRPr lang="ru-RU">
                        <a:effectLst/>
                      </a:endParaRP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b="1">
                          <a:effectLst/>
                        </a:rPr>
                        <a:t>ИТОГО</a:t>
                      </a:r>
                    </a:p>
                  </a:txBody>
                  <a:tcPr marL="19735" marR="19735" marT="0" marB="0" anchor="b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b="1">
                          <a:effectLst/>
                        </a:rPr>
                        <a:t>р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ru-RU">
                        <a:effectLst/>
                      </a:endParaRP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>
                        <a:effectLst/>
                      </a:endParaRPr>
                    </a:p>
                  </a:txBody>
                  <a:tcPr marL="19735" marR="19735" marT="0" marB="0" anchor="b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b="1" dirty="0">
                          <a:effectLst/>
                        </a:rPr>
                        <a:t>2620000</a:t>
                      </a:r>
                    </a:p>
                  </a:txBody>
                  <a:tcPr marL="19735" marR="19735" marT="0" marB="0" anchor="ctr">
                    <a:lnL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8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165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9de84db664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РЕЗУЛЬТАТЫ </a:t>
            </a:r>
            <a:r>
              <a:rPr lang="ru-RU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ОПРОСА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g29de84db664_0_0"/>
          <p:cNvSpPr txBox="1">
            <a:spLocks noGrp="1"/>
          </p:cNvSpPr>
          <p:nvPr>
            <p:ph type="body" idx="1"/>
          </p:nvPr>
        </p:nvSpPr>
        <p:spPr>
          <a:xfrm>
            <a:off x="838200" y="4656425"/>
            <a:ext cx="10515600" cy="15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70% всех опрошенных высказались относительно доступности источников новостей. Они указали, что им не хватает удобного способа получения новостной информации, который собрал бы в себе разнообразные источники новостей.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solidFill>
                  <a:schemeClr val="lt1"/>
                </a:solidFill>
              </a:rPr>
              <a:t>65% респондентов малого и среднего бизнеса отметили, что им требуется удобный инструмент для получения отраслевых новостей и данных, которые могут быть использованы при принятии бизнес-решений.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31" name="Google Shape;231;g29de84db664_0_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282" y="1809454"/>
            <a:ext cx="4590675" cy="27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9de84db664_0_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6741" y="1799052"/>
            <a:ext cx="4480586" cy="2783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de84db664_0_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7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РЕЗУЛЬТАТЫ ОПРОСА </a:t>
            </a:r>
            <a:r>
              <a:rPr lang="ru-RU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СТУДЕНТОВ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g29de84db664_0_9"/>
          <p:cNvSpPr txBox="1">
            <a:spLocks noGrp="1"/>
          </p:cNvSpPr>
          <p:nvPr>
            <p:ph type="body" idx="1"/>
          </p:nvPr>
        </p:nvSpPr>
        <p:spPr>
          <a:xfrm>
            <a:off x="8255825" y="1690825"/>
            <a:ext cx="3540300" cy="354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На диаграмме представлены результаты опроса студентов различных направлений подготовки в соответствии с процентом студентов каждого из направлений, заинтересованных в приложении относительно общего числа опрошенных  студентов.  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0" name="Google Shape;240;g29de84db664_0_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00" y="1521525"/>
            <a:ext cx="7414674" cy="45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9de84db664_0_9"/>
          <p:cNvSpPr txBox="1"/>
          <p:nvPr/>
        </p:nvSpPr>
        <p:spPr>
          <a:xfrm>
            <a:off x="8431475" y="5442850"/>
            <a:ext cx="26844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i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*МО - Международные отношения</a:t>
            </a:r>
            <a:endParaRPr sz="1700" i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/>
          <p:nvPr/>
        </p:nvSpPr>
        <p:spPr>
          <a:xfrm>
            <a:off x="-4813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9"/>
          <p:cNvPicPr preferRelativeResize="0"/>
          <p:nvPr/>
        </p:nvPicPr>
        <p:blipFill rotWithShape="1">
          <a:blip r:embed="rId3">
            <a:alphaModFix/>
          </a:blip>
          <a:srcRect t="18" r="4" b="43"/>
          <a:stretch/>
        </p:blipFill>
        <p:spPr>
          <a:xfrm>
            <a:off x="11051361" y="0"/>
            <a:ext cx="955296" cy="95474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/>
          <p:nvPr/>
        </p:nvSpPr>
        <p:spPr>
          <a:xfrm>
            <a:off x="65229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418817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18534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885766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1119241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1352715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2053139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1819664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4636D"/>
              </a:gs>
              <a:gs pos="50000">
                <a:srgbClr val="D5909E"/>
              </a:gs>
              <a:gs pos="100000">
                <a:srgbClr val="FFADB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1586190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A2219"/>
              </a:gs>
              <a:gs pos="50000">
                <a:srgbClr val="DF3225"/>
              </a:gs>
              <a:gs pos="100000">
                <a:srgbClr val="FF3C2D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2286613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2520088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F7D83"/>
              </a:gs>
              <a:gs pos="50000">
                <a:srgbClr val="8AB5BE"/>
              </a:gs>
              <a:gs pos="100000">
                <a:srgbClr val="A5D9E4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2753562" y="893682"/>
            <a:ext cx="284205" cy="194155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185343" y="64915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50" tIns="103650" rIns="103650" bIns="1036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ТЕКУЩИЕ РЕЗУЛЬТАТЫ</a:t>
            </a:r>
            <a:endParaRPr sz="4000" b="0" i="0" u="none" strike="noStrike" cap="non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288753" y="1367915"/>
            <a:ext cx="11330990" cy="491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На данный момент, текущими результатами проекта являются паспорт проекта, смета, матрица рисков, развернутая диаграмма </a:t>
            </a:r>
            <a:r>
              <a:rPr lang="ru-RU" sz="2400" b="0" i="0" u="none" strike="noStrike" cap="none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Ганта</a:t>
            </a:r>
            <a:r>
              <a:rPr lang="ru-RU" sz="24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и презентация, отражающие текущее состояние проекта и его планы на будущее.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Также в рамках проекта были проведены исследования рынка и конкурентного окружения, что позволило определить потенциальные возможности для роста и развития приложения. Кроме того, были разработаны стратегии маркетинга и продвижения продукта, с учетом особенностей каждого рынка. Команда проекта также планирует установить партнерские отношения с другими компаниями для расширения пользовательской базы и увеличения узнаваемости бренда.</a:t>
            </a:r>
            <a:endParaRPr dirty="0"/>
          </a:p>
        </p:txBody>
      </p:sp>
      <p:sp>
        <p:nvSpPr>
          <p:cNvPr id="262" name="Google Shape;262;p9"/>
          <p:cNvSpPr/>
          <p:nvPr/>
        </p:nvSpPr>
        <p:spPr>
          <a:xfrm>
            <a:off x="311765" y="1743094"/>
            <a:ext cx="284100" cy="194100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53009E"/>
              </a:gs>
              <a:gs pos="50000">
                <a:srgbClr val="7800E4"/>
              </a:gs>
              <a:gs pos="100000">
                <a:srgbClr val="9100FF"/>
              </a:gs>
            </a:gsLst>
            <a:lin ang="189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270408" y="3124481"/>
            <a:ext cx="284100" cy="194100"/>
          </a:xfrm>
          <a:prstGeom prst="parallelogram">
            <a:avLst>
              <a:gd name="adj" fmla="val 25000"/>
            </a:avLst>
          </a:prstGeom>
          <a:solidFill>
            <a:srgbClr val="7C00E9"/>
          </a:solidFill>
          <a:ln>
            <a:noFill/>
          </a:ln>
          <a:effectLst>
            <a:outerShdw blurRad="50800" dist="50800" dir="5400000" algn="ctr" rotWithShape="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8758671" y="6394809"/>
            <a:ext cx="549284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Технологии Будущего 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1465</Words>
  <Application>Microsoft Office PowerPoint</Application>
  <PresentationFormat>Широкоэкранный</PresentationFormat>
  <Paragraphs>244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Raleway</vt:lpstr>
      <vt:lpstr>Raleway SemiBold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ОПРОСА</vt:lpstr>
      <vt:lpstr>РЕЗУЛЬТАТЫ ОПРОСА СТУДЕНТОВ</vt:lpstr>
      <vt:lpstr>Презентация PowerPoint</vt:lpstr>
      <vt:lpstr>Презентация PowerPoint</vt:lpstr>
      <vt:lpstr>Презентация PowerPoint</vt:lpstr>
      <vt:lpstr>КАЛЕНДАРНЫЙ ПЛАН-ГРАФИК</vt:lpstr>
      <vt:lpstr> МАТРИЦА РИСКОВ</vt:lpstr>
      <vt:lpstr>МАТРИЦА РАСПРЕДЕЛЕНИЯ АДМИНИСТРАТИВНЫХ ЗАДАЧ УПРАВЛЕНИЯ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Айвазян Мартирос Андраникович</dc:creator>
  <cp:lastModifiedBy>Mari Barsegova</cp:lastModifiedBy>
  <cp:revision>6</cp:revision>
  <dcterms:created xsi:type="dcterms:W3CDTF">2023-09-15T12:14:22Z</dcterms:created>
  <dcterms:modified xsi:type="dcterms:W3CDTF">2024-03-08T17:44:23Z</dcterms:modified>
</cp:coreProperties>
</file>