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3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Quattrocento" panose="02020502030000000404" pitchFamily="18" charset="0"/>
      <p:regular r:id="rId14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A1D"/>
    <a:srgbClr val="07071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51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AAAD3-7021-34D1-0BF9-102CA3D00010}"/>
              </a:ext>
            </a:extLst>
          </p:cNvPr>
          <p:cNvSpPr txBox="1"/>
          <p:nvPr/>
        </p:nvSpPr>
        <p:spPr>
          <a:xfrm>
            <a:off x="1028700" y="374061"/>
            <a:ext cx="12934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Технология подбора наиболее эффективных графиков работы для сотрудника/команды</a:t>
            </a:r>
            <a:endParaRPr lang="en-US" sz="6000" b="1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E33B4-A9EC-0AFC-4493-1FC2CAAA6D23}"/>
              </a:ext>
            </a:extLst>
          </p:cNvPr>
          <p:cNvSpPr txBox="1"/>
          <p:nvPr/>
        </p:nvSpPr>
        <p:spPr>
          <a:xfrm>
            <a:off x="9634537" y="7066002"/>
            <a:ext cx="83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Ментор – Новиков Михаил Дмитриевич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7B6D23-DDEF-99CA-53C1-5F163657A033}"/>
              </a:ext>
            </a:extLst>
          </p:cNvPr>
          <p:cNvSpPr/>
          <p:nvPr/>
        </p:nvSpPr>
        <p:spPr>
          <a:xfrm>
            <a:off x="12821265" y="7620000"/>
            <a:ext cx="1730477" cy="530942"/>
          </a:xfrm>
          <a:prstGeom prst="rect">
            <a:avLst/>
          </a:prstGeom>
          <a:solidFill>
            <a:srgbClr val="070714"/>
          </a:solidFill>
          <a:ln>
            <a:solidFill>
              <a:srgbClr val="0D0A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BB151-449A-0EE3-477E-8EE10EC01D74}"/>
              </a:ext>
            </a:extLst>
          </p:cNvPr>
          <p:cNvSpPr txBox="1"/>
          <p:nvPr/>
        </p:nvSpPr>
        <p:spPr>
          <a:xfrm>
            <a:off x="1028700" y="3883967"/>
            <a:ext cx="7315200" cy="198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Система “HomoEffe</a:t>
            </a:r>
            <a:r>
              <a:rPr lang="en-US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ctus</a:t>
            </a:r>
            <a:r>
              <a:rPr lang="en-US" sz="18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" автоматизирует процесс составления рабочих графиков, оптимизируя использование ресурсов и повышая удобство для сотрудников. Это решение особенно полезно для организаций с большим числом сотрудников и разнообразными режимами работы.</a:t>
            </a:r>
            <a:endParaRPr lang="en-US" sz="18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AC7F3-87ED-AEF7-7B5C-5D70E288F3FF}"/>
              </a:ext>
            </a:extLst>
          </p:cNvPr>
          <p:cNvSpPr txBox="1"/>
          <p:nvPr/>
        </p:nvSpPr>
        <p:spPr>
          <a:xfrm>
            <a:off x="1028700" y="5958006"/>
            <a:ext cx="9010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</a:t>
            </a:r>
            <a:r>
              <a:rPr lang="en-US" sz="1800" kern="0" spc="-39" dirty="0" err="1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писание</a:t>
            </a:r>
            <a:r>
              <a:rPr lang="en-US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стартап-проекта, включа</a:t>
            </a:r>
            <a:r>
              <a:rPr lang="ru-RU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ет</a:t>
            </a:r>
            <a:r>
              <a:rPr lang="en-US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общую информацию, порядок и структуру финансирования, календарный план, информацию о команде,</a:t>
            </a:r>
            <a:r>
              <a:rPr lang="ru-RU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потенциальных конкурентов</a:t>
            </a:r>
            <a:r>
              <a:rPr lang="en-US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ru-RU" sz="18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план работы над проектом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9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22872"/>
            <a:ext cx="648081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Команда Проекта</a:t>
            </a:r>
            <a:endParaRPr lang="en-US" sz="51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326606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4190643"/>
            <a:ext cx="2947868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550" b="1" kern="0" spc="-51" dirty="0">
                <a:solidFill>
                  <a:schemeClr val="bg2"/>
                </a:solidFill>
                <a:ea typeface="Petrona Bold" pitchFamily="34" charset="-122"/>
              </a:rPr>
              <a:t>Острикова Виолетта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4743807"/>
            <a:ext cx="294786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Генеральный директор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4182189" y="4190643"/>
            <a:ext cx="2947868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550" b="1" kern="0" spc="-51" dirty="0">
                <a:solidFill>
                  <a:schemeClr val="bg2"/>
                </a:solidFill>
                <a:ea typeface="Petrona Bold" pitchFamily="34" charset="-122"/>
              </a:rPr>
              <a:t>Скороходов Леонид</a:t>
            </a:r>
            <a:endParaRPr lang="en-US" sz="2550" dirty="0">
              <a:solidFill>
                <a:schemeClr val="bg2"/>
              </a:solidFill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189" y="3316604"/>
            <a:ext cx="617220" cy="6172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182189" y="4764642"/>
            <a:ext cx="294786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Руководитель аналитики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864037" y="541651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>
              <a:solidFill>
                <a:schemeClr val="bg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4A0DCA-2126-B767-D059-7C15BC88D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1623" y="7679293"/>
            <a:ext cx="1667108" cy="438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A64915-763E-C174-E725-C9C8815F0590}"/>
              </a:ext>
            </a:extLst>
          </p:cNvPr>
          <p:cNvSpPr txBox="1"/>
          <p:nvPr/>
        </p:nvSpPr>
        <p:spPr>
          <a:xfrm>
            <a:off x="7425912" y="4764642"/>
            <a:ext cx="3546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Руководитель разработки</a:t>
            </a:r>
            <a:r>
              <a:rPr lang="en-US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 </a:t>
            </a:r>
            <a:endParaRPr lang="ru-RU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C37A701A-41F7-9C8E-CC04-3970EAFA07DC}"/>
              </a:ext>
            </a:extLst>
          </p:cNvPr>
          <p:cNvSpPr/>
          <p:nvPr/>
        </p:nvSpPr>
        <p:spPr>
          <a:xfrm>
            <a:off x="11090094" y="4190642"/>
            <a:ext cx="2947868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550" b="1" kern="0" spc="-51" dirty="0">
                <a:solidFill>
                  <a:schemeClr val="bg2"/>
                </a:solidFill>
                <a:ea typeface="Petrona Bold" pitchFamily="34" charset="-122"/>
              </a:rPr>
              <a:t>Сагипова Динара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1C5D5B8-3B55-8A8E-A4C4-0835FBD2F9E4}"/>
              </a:ext>
            </a:extLst>
          </p:cNvPr>
          <p:cNvSpPr/>
          <p:nvPr/>
        </p:nvSpPr>
        <p:spPr>
          <a:xfrm>
            <a:off x="7500341" y="4190643"/>
            <a:ext cx="2947868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550" b="1" kern="0" spc="-51" dirty="0">
                <a:solidFill>
                  <a:schemeClr val="bg2"/>
                </a:solidFill>
                <a:ea typeface="Petrona Bold" pitchFamily="34" charset="-122"/>
              </a:rPr>
              <a:t>Рыбалко Кристина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F8446-39F0-070D-799A-DD5E4372EEC4}"/>
              </a:ext>
            </a:extLst>
          </p:cNvPr>
          <p:cNvSpPr txBox="1"/>
          <p:nvPr/>
        </p:nvSpPr>
        <p:spPr>
          <a:xfrm>
            <a:off x="10971844" y="4762111"/>
            <a:ext cx="3546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</a:rPr>
              <a:t>Менеджер по продажам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01222"/>
            <a:ext cx="1284732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Общая информация о стартап-проекте</a:t>
            </a:r>
            <a:endParaRPr lang="en-US" sz="51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381488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Название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156823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Технология подбора наиболее эффективных графиков работы для сотрудника/команды</a:t>
            </a:r>
            <a:endParaRPr lang="en-US" sz="1900" dirty="0">
              <a:solidFill>
                <a:schemeClr val="bg2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3922157"/>
            <a:ext cx="5103614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Технологическое направление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864037" y="4697492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HR-технологии, Employee Productivity</a:t>
            </a:r>
            <a:endParaRPr lang="en-US" sz="1900" dirty="0">
              <a:solidFill>
                <a:schemeClr val="bg2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64037" y="5462826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Описание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64037" y="623816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Система для подбора оптимального графика работы сотрудников на основе анализа их текущей эффективности.</a:t>
            </a:r>
            <a:endParaRPr lang="en-US" sz="1900" dirty="0">
              <a:solidFill>
                <a:schemeClr val="bg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CBCA6A-0F30-34AF-79A3-53E7B528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3" y="7735669"/>
            <a:ext cx="1667108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370760"/>
            <a:ext cx="12392501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400" b="1" kern="0" spc="-102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Актуальность и решаемые проблемы</a:t>
            </a:r>
            <a:endParaRPr lang="en-US" sz="54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7728" y="1394222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Проблема: Поиск</a:t>
            </a:r>
            <a:r>
              <a:rPr lang="ru-RU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и составление в ручную </a:t>
            </a: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эффективных графиков работы, которые максимально подходят сотрудникам с учетом их индивидуальных особенностей и текущего уровня продуктивности.</a:t>
            </a:r>
            <a:r>
              <a:rPr lang="ru-RU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Необходимость быстрой адаптации графиков в зависимости от изменения спроса и условий работы</a:t>
            </a:r>
            <a:r>
              <a:rPr lang="en-US" sz="24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.</a:t>
            </a:r>
            <a:endParaRPr lang="en-US" sz="24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  <a:p>
            <a:pPr>
              <a:lnSpc>
                <a:spcPts val="3100"/>
              </a:lnSpc>
            </a:pP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7728" y="2972454"/>
            <a:ext cx="12902327" cy="1320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Решение: Разработанная нами система анализирует </a:t>
            </a:r>
            <a:r>
              <a:rPr lang="ru-RU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индивидуальность каждого</a:t>
            </a: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сотрудник</a:t>
            </a:r>
            <a:r>
              <a:rPr lang="ru-RU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а</a:t>
            </a: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и подбирает оптимальный график работы для повышения эффективности.</a:t>
            </a:r>
            <a:r>
              <a:rPr lang="ru-RU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Снижение временных затрат, уменьшение ошибок.</a:t>
            </a:r>
            <a:r>
              <a:rPr lang="ru-RU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Quattrocento" pitchFamily="34" charset="-120"/>
              </a:rPr>
              <a:t>Легкость ввода данных, быстрый доступ к готовым решениям.</a:t>
            </a: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  <a:p>
            <a:pPr>
              <a:lnSpc>
                <a:spcPts val="3100"/>
              </a:lnSpc>
            </a:pPr>
            <a:endParaRPr lang="en-US" sz="24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indent="0">
              <a:lnSpc>
                <a:spcPts val="3100"/>
              </a:lnSpc>
              <a:buNone/>
            </a:pP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48797" y="4303156"/>
            <a:ext cx="4136231" cy="3062526"/>
          </a:xfrm>
          <a:prstGeom prst="roundRect">
            <a:avLst>
              <a:gd name="adj" fmla="val 3386"/>
            </a:avLst>
          </a:prstGeom>
          <a:solidFill>
            <a:srgbClr val="2F1D63"/>
          </a:solidFill>
          <a:ln w="1524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 sz="200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26093" y="4565213"/>
            <a:ext cx="3612118" cy="810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800" b="1" kern="0" spc="-51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Повышение Эффективности</a:t>
            </a:r>
            <a:endParaRPr lang="en-US" sz="28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26093" y="5523428"/>
            <a:ext cx="361211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Настройка графиков под сотрудников увеличивает их мотивацию и производительность.</a:t>
            </a: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47084" y="4303157"/>
            <a:ext cx="4136231" cy="3062526"/>
          </a:xfrm>
          <a:prstGeom prst="roundRect">
            <a:avLst>
              <a:gd name="adj" fmla="val 3386"/>
            </a:avLst>
          </a:prstGeom>
          <a:solidFill>
            <a:srgbClr val="2F1D63"/>
          </a:solidFill>
          <a:ln w="1524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 sz="200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509141" y="4565213"/>
            <a:ext cx="3612118" cy="810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800" b="1" kern="0" spc="-51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Сокращение Издержек</a:t>
            </a:r>
            <a:endParaRPr lang="en-US" sz="28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09141" y="5523428"/>
            <a:ext cx="361211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Оптимальные графики позволяют минимизировать операционные расходы компании.</a:t>
            </a: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0132" y="4303157"/>
            <a:ext cx="4136231" cy="3062526"/>
          </a:xfrm>
          <a:prstGeom prst="roundRect">
            <a:avLst>
              <a:gd name="adj" fmla="val 3386"/>
            </a:avLst>
          </a:prstGeom>
          <a:solidFill>
            <a:srgbClr val="2F1D63"/>
          </a:solidFill>
          <a:ln w="1524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 sz="200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92189" y="4565213"/>
            <a:ext cx="343007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800" b="1" kern="0" spc="-51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Улучшение Климата</a:t>
            </a:r>
            <a:endParaRPr lang="en-US" sz="28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92189" y="5118378"/>
            <a:ext cx="361211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kern="0" spc="-39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Учет потребностей сотрудников способствует формированию благоприятной корпоративной культуры.</a:t>
            </a: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F98346-C46D-7A13-9449-A26A3CDD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623" y="7747830"/>
            <a:ext cx="1667108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16781"/>
            <a:ext cx="7895511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Технологические Риски</a:t>
            </a:r>
            <a:endParaRPr lang="en-US" sz="51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3601164"/>
            <a:ext cx="3351490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Интеграция Данных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4253032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2000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</a:rPr>
              <a:t>Сложность интеграции с различным программным обеспечением</a:t>
            </a:r>
            <a:endParaRPr lang="en-US" sz="20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3601164"/>
            <a:ext cx="3287316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Масштабируемость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4253032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Способность системы обрабатывать большие объемы данных без снижения производительности.</a:t>
            </a:r>
            <a:endParaRPr lang="en-US" sz="1900" dirty="0">
              <a:solidFill>
                <a:schemeClr val="bg2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3601164"/>
            <a:ext cx="3653671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chemeClr val="bg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Конфиденциальность</a:t>
            </a:r>
            <a:endParaRPr lang="en-US" sz="2550" dirty="0">
              <a:solidFill>
                <a:schemeClr val="bg2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4253032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Обеспечение надежной защиты персональных данных сотрудников.</a:t>
            </a:r>
            <a:endParaRPr lang="en-US" sz="1900" dirty="0">
              <a:solidFill>
                <a:schemeClr val="bg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298D71-6ED8-FFF7-13E5-DB4B89F8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897" y="7717680"/>
            <a:ext cx="1667108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403" y="553626"/>
            <a:ext cx="910459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Потенциальны</a:t>
            </a:r>
            <a:r>
              <a:rPr lang="ru-RU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е</a:t>
            </a:r>
            <a:r>
              <a:rPr lang="en-US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 </a:t>
            </a:r>
            <a:r>
              <a:rPr lang="ru-RU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з</a:t>
            </a:r>
            <a:r>
              <a:rPr lang="en-US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аказчик</a:t>
            </a:r>
            <a:r>
              <a:rPr lang="ru-RU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и</a:t>
            </a:r>
            <a:endParaRPr lang="en-US" sz="51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1659ED-1286-65AC-EF3E-6CEED81C4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624" y="7670422"/>
            <a:ext cx="1667108" cy="438211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A511D4BE-58ED-7ABF-58E9-C9C25879DB4F}"/>
              </a:ext>
            </a:extLst>
          </p:cNvPr>
          <p:cNvSpPr/>
          <p:nvPr/>
        </p:nvSpPr>
        <p:spPr>
          <a:xfrm>
            <a:off x="947976" y="1919138"/>
            <a:ext cx="341126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Розничная торговля</a:t>
            </a:r>
            <a:endParaRPr lang="en-US" sz="1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0B85974-E335-D413-D64C-AF9A519CCDEC}"/>
              </a:ext>
            </a:extLst>
          </p:cNvPr>
          <p:cNvSpPr/>
          <p:nvPr/>
        </p:nvSpPr>
        <p:spPr>
          <a:xfrm>
            <a:off x="4568191" y="1751974"/>
            <a:ext cx="3411260" cy="1002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Необходимость в гибком управлении сменами для сотрудников</a:t>
            </a:r>
            <a:endParaRPr lang="en-US" sz="16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A99D538F-9CFF-651A-D0E5-B942A08894EE}"/>
              </a:ext>
            </a:extLst>
          </p:cNvPr>
          <p:cNvSpPr/>
          <p:nvPr/>
        </p:nvSpPr>
        <p:spPr>
          <a:xfrm>
            <a:off x="947976" y="3194923"/>
            <a:ext cx="341126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Здравоохранение</a:t>
            </a:r>
            <a:endParaRPr lang="en-US" sz="16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7C62837-6E75-3054-2085-B64BE0C3AE09}"/>
              </a:ext>
            </a:extLst>
          </p:cNvPr>
          <p:cNvSpPr/>
          <p:nvPr/>
        </p:nvSpPr>
        <p:spPr>
          <a:xfrm>
            <a:off x="4568191" y="3075236"/>
            <a:ext cx="3411260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Автоматизация графиков для медицинского персонала</a:t>
            </a:r>
            <a:endParaRPr lang="en-US" sz="160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AF6066BE-BDC9-22E7-BD13-0FB62B60D7A7}"/>
              </a:ext>
            </a:extLst>
          </p:cNvPr>
          <p:cNvSpPr/>
          <p:nvPr/>
        </p:nvSpPr>
        <p:spPr>
          <a:xfrm>
            <a:off x="947976" y="4512290"/>
            <a:ext cx="341126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Общественное питание</a:t>
            </a:r>
            <a:endParaRPr lang="en-US" sz="1600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A63B2FEE-E5A5-1D5E-3C4E-5E2837230FBD}"/>
              </a:ext>
            </a:extLst>
          </p:cNvPr>
          <p:cNvSpPr/>
          <p:nvPr/>
        </p:nvSpPr>
        <p:spPr>
          <a:xfrm>
            <a:off x="4564382" y="4177962"/>
            <a:ext cx="3411260" cy="1002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Гибкие графики работы для поваров и обслуживающего персонала</a:t>
            </a:r>
            <a:endParaRPr lang="en-US" sz="1600" dirty="0"/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95E6C0CC-85AD-89BE-EE82-3BE7A8CFB7AA}"/>
              </a:ext>
            </a:extLst>
          </p:cNvPr>
          <p:cNvSpPr/>
          <p:nvPr/>
        </p:nvSpPr>
        <p:spPr>
          <a:xfrm>
            <a:off x="947976" y="5797421"/>
            <a:ext cx="341126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Логистика и транспорт</a:t>
            </a:r>
            <a:endParaRPr lang="en-US" sz="160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E4E5BE1E-22B4-E621-BBA8-CB26FAEAFDA4}"/>
              </a:ext>
            </a:extLst>
          </p:cNvPr>
          <p:cNvSpPr/>
          <p:nvPr/>
        </p:nvSpPr>
        <p:spPr>
          <a:xfrm>
            <a:off x="4564382" y="5590431"/>
            <a:ext cx="3411260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Оптимизация графиков работы водителей и логистов</a:t>
            </a:r>
            <a:endParaRPr lang="en-US" sz="1600" dirty="0"/>
          </a:p>
        </p:txBody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5F6E923D-BD33-4337-596F-BEE63D982D6E}"/>
              </a:ext>
            </a:extLst>
          </p:cNvPr>
          <p:cNvSpPr/>
          <p:nvPr/>
        </p:nvSpPr>
        <p:spPr>
          <a:xfrm>
            <a:off x="947976" y="6949559"/>
            <a:ext cx="341126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Производственные предприятия</a:t>
            </a:r>
            <a:endParaRPr lang="en-US" sz="1600" dirty="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FF95F6F9-0A41-C864-D926-EA5943065EDA}"/>
              </a:ext>
            </a:extLst>
          </p:cNvPr>
          <p:cNvSpPr/>
          <p:nvPr/>
        </p:nvSpPr>
        <p:spPr>
          <a:xfrm>
            <a:off x="4572000" y="6881278"/>
            <a:ext cx="3411260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Автоматизация сменных графиков для рабочих</a:t>
            </a:r>
            <a:endParaRPr lang="en-US" sz="1600" dirty="0"/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013C44F3-1D98-B1FF-B0B9-2D5792007C5F}"/>
              </a:ext>
            </a:extLst>
          </p:cNvPr>
          <p:cNvSpPr/>
          <p:nvPr/>
        </p:nvSpPr>
        <p:spPr>
          <a:xfrm>
            <a:off x="739021" y="1507034"/>
            <a:ext cx="7665958" cy="12689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Shape 2">
            <a:extLst>
              <a:ext uri="{FF2B5EF4-FFF2-40B4-BE49-F238E27FC236}">
                <a16:creationId xmlns:a16="http://schemas.microsoft.com/office/drawing/2014/main" id="{2F69CD7B-AC7F-9C0D-1AE0-6CEDFC8F1250}"/>
              </a:ext>
            </a:extLst>
          </p:cNvPr>
          <p:cNvSpPr/>
          <p:nvPr/>
        </p:nvSpPr>
        <p:spPr>
          <a:xfrm>
            <a:off x="739021" y="2776002"/>
            <a:ext cx="7665958" cy="12689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4413F625-079F-9AFD-B46A-49FF05A68454}"/>
              </a:ext>
            </a:extLst>
          </p:cNvPr>
          <p:cNvSpPr/>
          <p:nvPr/>
        </p:nvSpPr>
        <p:spPr>
          <a:xfrm>
            <a:off x="739021" y="4044970"/>
            <a:ext cx="7665958" cy="12689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Shape 2">
            <a:extLst>
              <a:ext uri="{FF2B5EF4-FFF2-40B4-BE49-F238E27FC236}">
                <a16:creationId xmlns:a16="http://schemas.microsoft.com/office/drawing/2014/main" id="{DC86A411-2DAE-E17A-17F2-DC1938647DCE}"/>
              </a:ext>
            </a:extLst>
          </p:cNvPr>
          <p:cNvSpPr/>
          <p:nvPr/>
        </p:nvSpPr>
        <p:spPr>
          <a:xfrm>
            <a:off x="735212" y="5313938"/>
            <a:ext cx="7665958" cy="12689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08711351-777A-C8A4-577B-05D51472D544}"/>
              </a:ext>
            </a:extLst>
          </p:cNvPr>
          <p:cNvSpPr/>
          <p:nvPr/>
        </p:nvSpPr>
        <p:spPr>
          <a:xfrm>
            <a:off x="739021" y="6582906"/>
            <a:ext cx="7665958" cy="12689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61509" y="669727"/>
            <a:ext cx="9953133" cy="1507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b="1" kern="0" spc="-95" dirty="0" err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Бизнес-модель</a:t>
            </a:r>
            <a:r>
              <a:rPr lang="en-US" sz="4700" b="1" kern="0" spc="-95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 и </a:t>
            </a:r>
            <a:r>
              <a:rPr lang="en-US" sz="4700" b="1" kern="0" spc="-95" dirty="0" err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Рентабельность</a:t>
            </a:r>
            <a:endParaRPr lang="en-US" sz="47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461510" y="2521506"/>
            <a:ext cx="4567714" cy="2091452"/>
          </a:xfrm>
          <a:prstGeom prst="roundRect">
            <a:avLst>
              <a:gd name="adj" fmla="val 461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698802" y="2758797"/>
            <a:ext cx="3014663" cy="376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kern="0" spc="-47" dirty="0">
                <a:solidFill>
                  <a:schemeClr val="bg1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Подписка</a:t>
            </a:r>
            <a:endParaRPr lang="en-US" sz="235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698802" y="3273385"/>
            <a:ext cx="4093131" cy="1102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Основной доход будет поступать от ежемесячной/годовой подписки на использование системы.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9258895" y="2521506"/>
            <a:ext cx="4567714" cy="2091452"/>
          </a:xfrm>
          <a:prstGeom prst="roundRect">
            <a:avLst>
              <a:gd name="adj" fmla="val 461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9496187" y="2758797"/>
            <a:ext cx="3014663" cy="376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kern="0" spc="-47" dirty="0">
                <a:solidFill>
                  <a:schemeClr val="bg1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Внедрение</a:t>
            </a:r>
            <a:endParaRPr lang="en-US" sz="2350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496187" y="3273385"/>
            <a:ext cx="4093131" cy="1102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Дополнительные услуги по интеграции и настройке системы под требования клиента.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4461510" y="4842629"/>
            <a:ext cx="9364980" cy="1724025"/>
          </a:xfrm>
          <a:prstGeom prst="roundRect">
            <a:avLst>
              <a:gd name="adj" fmla="val 5596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698802" y="5079921"/>
            <a:ext cx="3014663" cy="376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kern="0" spc="-47" dirty="0">
                <a:solidFill>
                  <a:schemeClr val="bg1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Аналитика</a:t>
            </a:r>
            <a:endParaRPr lang="en-US" sz="235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4698802" y="5594509"/>
            <a:ext cx="8890397" cy="734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Предоставление расширенной аналитики и рекомендаций по повышению эффективности.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4461510" y="6825020"/>
            <a:ext cx="9364980" cy="734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482E8-C671-1412-D95D-7A8A2902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446" y="7775978"/>
            <a:ext cx="1667108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150501"/>
            <a:ext cx="648081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Petrona Bold" pitchFamily="34" charset="-120"/>
              </a:rPr>
              <a:t>Календарный План</a:t>
            </a:r>
            <a:endParaRPr lang="en-US" sz="51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64037" y="2330768"/>
            <a:ext cx="7415927" cy="4748213"/>
          </a:xfrm>
          <a:prstGeom prst="roundRect">
            <a:avLst>
              <a:gd name="adj" fmla="val 2184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879277" y="2346008"/>
            <a:ext cx="7384613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26927" y="2501741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Этап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591997" y="2501741"/>
            <a:ext cx="196000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Длительность, мес.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6053257" y="2501741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Стоимость, руб.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879277" y="3447574"/>
            <a:ext cx="7384613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126927" y="360330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Разработка MVP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3591997" y="3603308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053257" y="360330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000 000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79277" y="4154091"/>
            <a:ext cx="7384613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126927" y="4309824"/>
            <a:ext cx="196381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Пилотное внедрение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3591997" y="4309824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53257" y="4309824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500 000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79277" y="5255657"/>
            <a:ext cx="7384613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26927" y="5411391"/>
            <a:ext cx="196381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Масштабирование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3591997" y="5411391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53257" y="5411391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000 000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1" name="Shape 18"/>
          <p:cNvSpPr/>
          <p:nvPr/>
        </p:nvSpPr>
        <p:spPr>
          <a:xfrm>
            <a:off x="879277" y="6357223"/>
            <a:ext cx="7384613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Text 19"/>
          <p:cNvSpPr/>
          <p:nvPr/>
        </p:nvSpPr>
        <p:spPr>
          <a:xfrm>
            <a:off x="1126927" y="6512957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Всего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3" name="Text 20"/>
          <p:cNvSpPr/>
          <p:nvPr/>
        </p:nvSpPr>
        <p:spPr>
          <a:xfrm>
            <a:off x="3591997" y="6512957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18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4" name="Text 21"/>
          <p:cNvSpPr/>
          <p:nvPr/>
        </p:nvSpPr>
        <p:spPr>
          <a:xfrm>
            <a:off x="6053257" y="6512957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1900" kern="0" spc="-39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00 000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CFFB1E-E3E6-3602-A636-3BD0A3649AC2}"/>
              </a:ext>
            </a:extLst>
          </p:cNvPr>
          <p:cNvSpPr txBox="1"/>
          <p:nvPr/>
        </p:nvSpPr>
        <p:spPr>
          <a:xfrm>
            <a:off x="226031" y="493159"/>
            <a:ext cx="1383929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Основные технологические параметры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1. Алгоритмы оптимизации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Комбинаторная оптимизация: проект будет использовать алгоритмы, которые решают задачи комбинаторной оптимизации, позволяя находить наиболее эффективные графики работы с учетом различных условий и ограничений, таких как количество сотрудников, их рабочие часы и индивидуальные предпочтения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Поиск решений: система будет включать функции для автоматического поиска оптимальных решений на основе заданных параметров, что значительно ускорит процесс составления графиков.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2. Интуитивно понятный интерфейс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Пользовательский интерфейс: разработка интуитивно понятного интерфейса позволит пользователям легко вводить данные и получать готовые графики, что повысит удобство использования приложения и снизит время на обучение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3. Интеграция с существующими системами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API и интеграции: возможность интеграции с другими системами управления (например, ERP или HRM) обеспечит гибкость и совместимость приложения в рамках существующих бизнес-процессов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4. Безопасность данных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Защита информации: внедрение современных стандартов безопасности для защиты персональных данных сотрудников и корпоративной информации, что является критически важным для доверия пользователей и соблюдения регуляторных требований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5. Мобильная доступность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Кроссплатформенность: разработка веб-приложения, доступного на различных устройствах (ПК, планшеты, смартфоны), обеспечит доступность системы в любое время и в любом месте, что особенно важно для работников на местах</a:t>
            </a:r>
          </a:p>
          <a:p>
            <a:r>
              <a:rPr lang="ru-RU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6. Аналитика и отчетность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Inter" panose="020B0604020202020204" charset="0"/>
                <a:ea typeface="Inter" panose="020B0604020202020204" charset="0"/>
                <a:cs typeface="Old Antic Outline" panose="02010400000000000000" pitchFamily="2" charset="-78"/>
              </a:rPr>
              <a:t>•	Функции аналитики: система будет включать инструменты для анализа эффективности работы сотрудников и оптимизации графиков на основе собранных данных, что позволит организациям принимать обоснованные решения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3A9F8-B087-328C-2744-D8886B38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015" y="7736441"/>
            <a:ext cx="1657581" cy="466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9B6E69-4DC7-ED49-E231-F0ED7E6F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818" y="7721030"/>
            <a:ext cx="1657581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6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D1ECA-0DDA-7E27-5348-3B84CF93C09D}"/>
              </a:ext>
            </a:extLst>
          </p:cNvPr>
          <p:cNvSpPr txBox="1"/>
          <p:nvPr/>
        </p:nvSpPr>
        <p:spPr>
          <a:xfrm>
            <a:off x="1060923" y="575530"/>
            <a:ext cx="12508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Команда планирует реализовать до инвестиций</a:t>
            </a:r>
            <a:r>
              <a:rPr lang="en-US" sz="4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:</a:t>
            </a:r>
            <a:endParaRPr lang="ru-RU" sz="40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E37EE-67BA-133D-A604-8628AF1C3620}"/>
              </a:ext>
            </a:extLst>
          </p:cNvPr>
          <p:cNvSpPr txBox="1"/>
          <p:nvPr/>
        </p:nvSpPr>
        <p:spPr>
          <a:xfrm>
            <a:off x="1365374" y="2361459"/>
            <a:ext cx="11899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Исследовать существующие методики и подходы к оптимизации графиков работы и их влияние на производительность сотрудников.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Провести опросы для выявления предпочтений и потребностей в рабочем графике.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Разработать набор критериев эффективности рабочего графика.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Первоначально р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азработать алгоритм подбора эффективных графиков работы, учитывающий индивидуальные особенности каждого сотрудника и специфику работы команды</a:t>
            </a: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и на основе алгоритма создать прототип.</a:t>
            </a:r>
            <a:b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5</a:t>
            </a: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.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Провести тестирование созданного алгоритма на небольшой группе людей и собрать обратную связь.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6</a:t>
            </a:r>
            <a:r>
              <a:rPr lang="en-US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. </a:t>
            </a:r>
            <a:r>
              <a:rPr lang="ru-RU" b="0" i="0" dirty="0">
                <a:solidFill>
                  <a:schemeClr val="bg1"/>
                </a:solidFill>
                <a:effectLst/>
                <a:latin typeface="Inter" panose="020B0604020202020204" charset="0"/>
                <a:ea typeface="Inter" panose="020B0604020202020204" charset="0"/>
              </a:rPr>
              <a:t>Провести анализ результатов тестирования и внести необходимые коррективы в алгоритм.</a:t>
            </a:r>
            <a:endParaRPr lang="en-US" b="0" i="0" dirty="0">
              <a:solidFill>
                <a:schemeClr val="bg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  <a:p>
            <a:pPr algn="l"/>
            <a:endParaRPr lang="ru-RU" b="0" i="0" dirty="0">
              <a:solidFill>
                <a:schemeClr val="bg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  <a:p>
            <a:pPr algn="l"/>
            <a:endParaRPr lang="ru-RU" b="0" i="0" dirty="0">
              <a:solidFill>
                <a:schemeClr val="bg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chemeClr val="bg1"/>
              </a:solidFill>
              <a:effectLst/>
              <a:latin typeface="Söhne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A640FA-0C78-B6DB-08B0-50A1AEE8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0" y="7762417"/>
            <a:ext cx="1814622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741</Words>
  <Application>Microsoft Office PowerPoint</Application>
  <PresentationFormat>Произвольный</PresentationFormat>
  <Paragraphs>99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Petrona Bold</vt:lpstr>
      <vt:lpstr>Söhne</vt:lpstr>
      <vt:lpstr>Inter</vt:lpstr>
      <vt:lpstr>Quattrocento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Мишаня Парфюмер</cp:lastModifiedBy>
  <cp:revision>8</cp:revision>
  <dcterms:created xsi:type="dcterms:W3CDTF">2024-10-11T16:56:10Z</dcterms:created>
  <dcterms:modified xsi:type="dcterms:W3CDTF">2024-12-03T09:28:22Z</dcterms:modified>
</cp:coreProperties>
</file>