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94" r:id="rId4"/>
    <p:sldId id="266" r:id="rId5"/>
    <p:sldId id="299" r:id="rId6"/>
    <p:sldId id="297" r:id="rId7"/>
    <p:sldId id="296" r:id="rId8"/>
    <p:sldId id="298" r:id="rId9"/>
    <p:sldId id="257" r:id="rId10"/>
    <p:sldId id="301" r:id="rId11"/>
    <p:sldId id="300" r:id="rId12"/>
    <p:sldId id="273" r:id="rId13"/>
    <p:sldId id="302" r:id="rId14"/>
    <p:sldId id="267" r:id="rId15"/>
    <p:sldId id="26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hail Narkhov" initials="MN" lastIdx="8" clrIdx="0">
    <p:extLst>
      <p:ext uri="{19B8F6BF-5375-455C-9EA6-DF929625EA0E}">
        <p15:presenceInfo xmlns:p15="http://schemas.microsoft.com/office/powerpoint/2012/main" userId="60b5d862ec057de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3FF"/>
    <a:srgbClr val="FFE9BB"/>
    <a:srgbClr val="FFD5DF"/>
    <a:srgbClr val="F4E1FF"/>
    <a:srgbClr val="FFEBF5"/>
    <a:srgbClr val="D9ECF7"/>
    <a:srgbClr val="CBEAF4"/>
    <a:srgbClr val="C8EFFF"/>
    <a:srgbClr val="F8DCB0"/>
    <a:srgbClr val="FFB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80" d="100"/>
          <a:sy n="80" d="100"/>
        </p:scale>
        <p:origin x="21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C9232-F48D-60E0-E4C1-6F0336925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D3DC39-6E37-FBD7-1B09-36A9F645C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48FCCF-1F04-9838-B453-B10075B5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87C2-8B92-4FA9-A884-F595E03D8673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4DC38B-C251-2E4B-40E1-88335439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E542AA-8FEE-E03E-1B11-603FF3CCA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1BD5-BE4E-4D37-B49A-C1841E192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809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A8E356-20E4-64A2-25C6-3362779BC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EFAF2C-ADE1-3003-87DC-BA67AE353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4C7191-3788-4DFD-3AE9-22B153A6B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87C2-8B92-4FA9-A884-F595E03D8673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68C425-BDFB-5772-F1C7-D4E5D4068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34E040-29B6-5B6D-9852-8D297F507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1BD5-BE4E-4D37-B49A-C1841E192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788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7380355-6CE9-87E6-3A15-44B2FBB121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2D510A-D944-6BD0-41D0-286A6149B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95E36A-63BF-C0D9-5BB8-DEC4AB185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87C2-8B92-4FA9-A884-F595E03D8673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DB4B54-9A2E-52EC-1160-97C0D9486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EE788C-70B7-A4CC-5E77-90580797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1BD5-BE4E-4D37-B49A-C1841E192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95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41E7E-B9B7-5F10-C8E6-AEBFF8B4A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5DD1C5-A28B-408B-4E2A-3D9018087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48136E-BAF7-8D0F-4E56-4996C0DB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87C2-8B92-4FA9-A884-F595E03D8673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D2DD0A-0FFF-FDCC-BB69-C71AAB3A3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E26D65-6141-0E6E-092A-EFDD7455C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1BD5-BE4E-4D37-B49A-C1841E192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391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049AC-84E9-60D5-C84E-256CA8B2B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3C879A-6C2E-6D7F-BE8C-674A67DD7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4EA1F6-3BE2-6A75-9985-B4702D655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87C2-8B92-4FA9-A884-F595E03D8673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75ED63-33F5-7DB5-CBE6-D343C82DD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F0B67E-B304-7678-FD5A-544319F30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1BD5-BE4E-4D37-B49A-C1841E192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92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89F22-3F13-9716-602C-D5C9CE4EE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D326B4-17E9-2F82-6C46-ECB683FAD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63804D-8789-7296-8C1D-9455586A4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6E6AEC-C977-1A65-A843-AEDB9DFC8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87C2-8B92-4FA9-A884-F595E03D8673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6176FA-B650-D4FA-F096-2764C71E8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93678E-0DB0-399D-331E-F31F7550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1BD5-BE4E-4D37-B49A-C1841E192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875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E730F-0805-DA82-CABF-ABF4B6654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B53F0D-A6DF-833B-4B7D-989399050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0D625E-5106-A332-0FC7-060A42021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8CB0B02-7B14-8112-5A21-DB72B2BAC3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44A6957-9D24-8DEC-03D0-67D11880C0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8308303-B212-FB1D-BF3A-12BDC1C6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87C2-8B92-4FA9-A884-F595E03D8673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824032F-D36C-C05A-7060-AA96B67B9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AC271D-C6C4-009D-9C83-9E5A3FB3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1BD5-BE4E-4D37-B49A-C1841E192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57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430AD-D718-9E7A-4CCC-2930FBC2C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BD4300-B6D8-BA2E-0A56-0A77A404C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87C2-8B92-4FA9-A884-F595E03D8673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93F921-D005-CA3B-F41E-FAAB4E90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070E54-2D90-C950-6F38-98754F2A0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1BD5-BE4E-4D37-B49A-C1841E192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998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648A73D-A0F6-708A-0321-9A1FD93FC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87C2-8B92-4FA9-A884-F595E03D8673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0E09D-72E6-38EF-F20E-44C4AAFF6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A0FA50-1975-79DB-566D-E37AFB569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1BD5-BE4E-4D37-B49A-C1841E192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72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E047A7-9C69-6371-2CD9-28A6B070A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1C7A0A-013C-E0E2-F3A6-5E84E7FA8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667D8A-0DA5-77B4-6B32-781875DD2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C953D5-5CEF-2159-A2A1-F2D065AD5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87C2-8B92-4FA9-A884-F595E03D8673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8A0D0B-AE12-2EB6-41D2-F857EFF82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A59B0C-5CCF-3FDB-98E3-9686DE362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1BD5-BE4E-4D37-B49A-C1841E192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120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8F7D6A-85CF-242E-F98F-6B2980777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B5EFFB-497C-9BC8-A85B-4DF7402ABA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A9B62C-E7D0-F6B2-5C28-522F1F920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E4944F-A843-4059-BAE5-48BD376B2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87C2-8B92-4FA9-A884-F595E03D8673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C2B064-6996-18BF-B0C7-1C10187FD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08C667-7393-6BD5-AB8A-E9D21945C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1BD5-BE4E-4D37-B49A-C1841E192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317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14E668-30BF-F091-F99D-CD11F6119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EA5FAD-D447-CE6D-1B79-D6C17E13B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8691E6-7189-EAEA-B094-71461702E3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087C2-8B92-4FA9-A884-F595E03D8673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23C208-95BB-7659-C946-A4FEBCE92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95CAE-6E06-4227-2868-7D11E5E04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61BD5-BE4E-4D37-B49A-C1841E192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85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arket.yandex.ru/product--sushilka-dlia-ovoshchei-i-fruktov-sushilka-dlia-ovoshchei-i-fruktov-elektricheskaia-elektro-sushilka-dlia-ovoshchei-i-fruktov/1916167926/reviews?sponsored=1&amp;sku=102288603351&amp;do-waremd5=fBDDascs_4fecp67GQhXvg&amp;cpc=ygu1xRyGne8MNsHjedYuB1pupWy-tPbVf9lppZ6Z232YREBZKy5hndFKoVRQO7SH-UR2wFD38tR-B_dz6eZdgUJl7E0_ys5KeLBHZBwi3CdcKCbJgTAQvflDyYbWrGn22Nj_e8uRlW0GndQlvJgODAKbEGRSSs-4bpntSBeSvAqX9Si3LSRBgr0knYGsjFxUaEiOrc3fGTj0EZ5A7cwEEznuSAxtZN6z4ywVBJBquwfyENlU3AysfKW5H8lQIT2ZtCUeIyDhVy2_7K_RJrGcPg%2C%2C&amp;uniqueId=82801022&amp;businessReviews=1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abricators.ru/proizvoditel/pepsiko-holdings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fabricators.ru/proizvoditel/rostkapita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33D2F-9E55-C17D-1048-0D9B560E1A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6127" y="1269649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EBF02F-9C24-08EB-BC6B-22BB30D943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Изображение выглядит как текст, снимок экрана, графический дизайн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D48D6F1B-8D9F-1D00-9C73-56E02B57A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6753F3-F6AE-F748-8384-2AF95945EE0A}"/>
              </a:ext>
            </a:extLst>
          </p:cNvPr>
          <p:cNvSpPr txBox="1"/>
          <p:nvPr/>
        </p:nvSpPr>
        <p:spPr>
          <a:xfrm>
            <a:off x="6627147" y="889007"/>
            <a:ext cx="480285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Проект: 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ОвощеВита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Суть проекта: Создание модели производства полезных снеков из дегидрированных овощей (моркови, свёклы, тыквы) с нуля</a:t>
            </a:r>
            <a:endParaRPr lang="ru-RU" sz="3200" b="1" dirty="0">
              <a:solidFill>
                <a:srgbClr val="A91E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B73E46-CEA7-4C82-8002-9EF15343B76C}"/>
              </a:ext>
            </a:extLst>
          </p:cNvPr>
          <p:cNvSpPr txBox="1"/>
          <p:nvPr/>
        </p:nvSpPr>
        <p:spPr>
          <a:xfrm>
            <a:off x="6649632" y="5196641"/>
            <a:ext cx="5203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rgbClr val="A91EFF"/>
                </a:solidFill>
                <a:latin typeface="Raleway" pitchFamily="2" charset="-52"/>
              </a:defRPr>
            </a:lvl1pPr>
          </a:lstStyle>
          <a:p>
            <a:r>
              <a:rPr lang="ru-RU" sz="3200" b="0" dirty="0">
                <a:solidFill>
                  <a:srgbClr val="C00000"/>
                </a:solidFill>
              </a:rPr>
              <a:t>Татаринцева Владислава Андреевна</a:t>
            </a:r>
          </a:p>
        </p:txBody>
      </p:sp>
    </p:spTree>
    <p:extLst>
      <p:ext uri="{BB962C8B-B14F-4D97-AF65-F5344CB8AC3E}">
        <p14:creationId xmlns:p14="http://schemas.microsoft.com/office/powerpoint/2010/main" val="2096361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FA4C0-DC03-1772-EE7E-582488C15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снимок экрана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2EDE853C-1CED-0CF6-AB19-84F1C1C99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31DE74-0F1A-E9C0-DF1C-C3C0F2BFA520}"/>
              </a:ext>
            </a:extLst>
          </p:cNvPr>
          <p:cNvSpPr txBox="1"/>
          <p:nvPr/>
        </p:nvSpPr>
        <p:spPr>
          <a:xfrm>
            <a:off x="46405" y="6325712"/>
            <a:ext cx="53943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Raleway" pitchFamily="2" charset="-52"/>
              </a:rPr>
              <a:t>№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975273-DFC6-D7DA-640A-66F631043418}"/>
              </a:ext>
            </a:extLst>
          </p:cNvPr>
          <p:cNvSpPr txBox="1"/>
          <p:nvPr/>
        </p:nvSpPr>
        <p:spPr>
          <a:xfrm>
            <a:off x="182588" y="57824"/>
            <a:ext cx="77268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C00000"/>
                </a:solidFill>
                <a:latin typeface="Raleway" pitchFamily="2" charset="-52"/>
              </a:rPr>
              <a:t>ПЛАН ДАЛЬНЕЙШЕЙ РЕАЛИЗАЦИИ ПРОЕКТА</a:t>
            </a:r>
            <a:endParaRPr lang="en-US" sz="2500" b="1" dirty="0">
              <a:solidFill>
                <a:srgbClr val="C00000"/>
              </a:solidFill>
              <a:latin typeface="Raleway" pitchFamily="2" charset="-52"/>
            </a:endParaRPr>
          </a:p>
          <a:p>
            <a:r>
              <a:rPr lang="en-US" sz="2500" b="1" dirty="0">
                <a:solidFill>
                  <a:srgbClr val="C00000"/>
                </a:solidFill>
                <a:latin typeface="Raleway" pitchFamily="2" charset="-52"/>
              </a:rPr>
              <a:t>(</a:t>
            </a:r>
            <a:r>
              <a:rPr lang="ru-RU" sz="2500" b="1" dirty="0">
                <a:solidFill>
                  <a:srgbClr val="C00000"/>
                </a:solidFill>
                <a:latin typeface="Raleway" pitchFamily="2" charset="-52"/>
              </a:rPr>
              <a:t>ОРГПРОЕКТ</a:t>
            </a:r>
            <a:r>
              <a:rPr lang="en-US" sz="2500" b="1" dirty="0">
                <a:solidFill>
                  <a:srgbClr val="C00000"/>
                </a:solidFill>
                <a:latin typeface="Raleway" pitchFamily="2" charset="-52"/>
              </a:rPr>
              <a:t>)</a:t>
            </a:r>
            <a:endParaRPr lang="ru-RU" sz="2500" b="1" dirty="0">
              <a:solidFill>
                <a:srgbClr val="C00000"/>
              </a:solidFill>
              <a:latin typeface="Raleway" pitchFamily="2" charset="-52"/>
            </a:endParaRP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B12DDF57-03ED-8BE2-286F-7D6643C05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4007" y="6365546"/>
            <a:ext cx="671120" cy="365125"/>
          </a:xfrm>
        </p:spPr>
        <p:txBody>
          <a:bodyPr/>
          <a:lstStyle/>
          <a:p>
            <a:fld id="{36E61BD5-BE4E-4D37-B49A-C1841E1920B0}" type="slidenum">
              <a:rPr lang="ru-RU" sz="3200" smtClean="0"/>
              <a:t>10</a:t>
            </a:fld>
            <a:endParaRPr lang="ru-RU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616E26-0F15-AB0B-1BE4-7E4B7D5F2F6D}"/>
              </a:ext>
            </a:extLst>
          </p:cNvPr>
          <p:cNvSpPr txBox="1"/>
          <p:nvPr/>
        </p:nvSpPr>
        <p:spPr>
          <a:xfrm>
            <a:off x="182588" y="1745442"/>
            <a:ext cx="597992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rgbClr val="A91EFF"/>
                </a:solidFill>
                <a:latin typeface="Raleway" pitchFamily="2" charset="-52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C00000"/>
                </a:solidFill>
              </a:rPr>
              <a:t>ноябрь-декабрь 2023: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dirty="0" err="1">
                <a:solidFill>
                  <a:srgbClr val="C00000"/>
                </a:solidFill>
              </a:rPr>
              <a:t>Крафтовое</a:t>
            </a:r>
            <a:r>
              <a:rPr lang="ru-RU" sz="1600" b="0" dirty="0">
                <a:solidFill>
                  <a:srgbClr val="C00000"/>
                </a:solidFill>
              </a:rPr>
              <a:t> домашнее производство и первая тестовая партия сублимированных овощей, для друзей и знакомых. (</a:t>
            </a:r>
            <a:r>
              <a:rPr lang="en" sz="1600" b="0" dirty="0">
                <a:solidFill>
                  <a:srgbClr val="C00000"/>
                </a:solidFill>
              </a:rPr>
              <a:t>MRL=5) </a:t>
            </a:r>
            <a:r>
              <a:rPr lang="ru-RU" sz="1600" b="0" dirty="0">
                <a:solidFill>
                  <a:srgbClr val="C00000"/>
                </a:solidFill>
              </a:rPr>
              <a:t>Разработка бренда и сайта, Получение документов на право ведения бизнеса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dirty="0">
                <a:solidFill>
                  <a:srgbClr val="C00000"/>
                </a:solidFill>
              </a:rPr>
              <a:t>Нахождение партнёров, написание рецептуры и концепции бренда, дизайн упаковки,  предварительные договорённости с производствами, пиар-отделами супермаркетов – основными точками сбыта, получение сертификации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dirty="0">
                <a:solidFill>
                  <a:srgbClr val="C00000"/>
                </a:solidFill>
              </a:rPr>
              <a:t>Участие в конкурсе </a:t>
            </a:r>
            <a:r>
              <a:rPr lang="ru-RU" sz="1600" dirty="0">
                <a:solidFill>
                  <a:srgbClr val="C00000"/>
                </a:solidFill>
              </a:rPr>
              <a:t>Фонд Бортника, Фонд содействия инновациям, Стартап на миллион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C00000"/>
                </a:solidFill>
              </a:rPr>
              <a:t>январь-март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dirty="0">
                <a:solidFill>
                  <a:srgbClr val="C00000"/>
                </a:solidFill>
              </a:rPr>
              <a:t>Получение гранта и старт реализации проекта с участием производств, запуск продаж через сайт и маркетинговых акций (</a:t>
            </a:r>
            <a:r>
              <a:rPr lang="en" sz="1600" b="0" dirty="0">
                <a:solidFill>
                  <a:srgbClr val="C00000"/>
                </a:solidFill>
              </a:rPr>
              <a:t>MRL=7,</a:t>
            </a:r>
            <a:r>
              <a:rPr lang="ru-RU" sz="1600" b="0" dirty="0">
                <a:solidFill>
                  <a:srgbClr val="C00000"/>
                </a:solidFill>
              </a:rPr>
              <a:t>продукция испытанная опытным путем 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21F5F1-C00C-0E30-4F46-49B5A2AFA6B1}"/>
              </a:ext>
            </a:extLst>
          </p:cNvPr>
          <p:cNvSpPr txBox="1"/>
          <p:nvPr/>
        </p:nvSpPr>
        <p:spPr>
          <a:xfrm>
            <a:off x="6145568" y="1699648"/>
            <a:ext cx="597992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rgbClr val="A91EFF"/>
                </a:solidFill>
                <a:latin typeface="Raleway" pitchFamily="2" charset="-52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C00000"/>
                </a:solidFill>
              </a:rPr>
              <a:t>Наиболее важные </a:t>
            </a:r>
            <a:r>
              <a:rPr lang="ru-RU" sz="1600" b="0" dirty="0">
                <a:solidFill>
                  <a:srgbClr val="C00000"/>
                </a:solidFill>
              </a:rPr>
              <a:t>расходы на данном этапе:</a:t>
            </a:r>
            <a:br>
              <a:rPr lang="ru-RU" sz="1600" b="0" dirty="0">
                <a:solidFill>
                  <a:srgbClr val="C00000"/>
                </a:solidFill>
              </a:rPr>
            </a:br>
            <a:r>
              <a:rPr lang="ru-RU" sz="1600" dirty="0">
                <a:solidFill>
                  <a:srgbClr val="C00000"/>
                </a:solidFill>
              </a:rPr>
              <a:t>4 месяца - декабрь-март 2024</a:t>
            </a:r>
            <a:br>
              <a:rPr lang="ru-RU" sz="1600" b="0" dirty="0">
                <a:solidFill>
                  <a:srgbClr val="C00000"/>
                </a:solidFill>
              </a:rPr>
            </a:br>
            <a:r>
              <a:rPr lang="ru-RU" sz="1600" b="0" dirty="0">
                <a:solidFill>
                  <a:srgbClr val="C00000"/>
                </a:solidFill>
                <a:hlinkClick r:id="rId3"/>
              </a:rPr>
              <a:t>Сушильная машина 11 000руб</a:t>
            </a:r>
            <a:r>
              <a:rPr lang="ru-RU" sz="1600" b="0" dirty="0">
                <a:solidFill>
                  <a:srgbClr val="C00000"/>
                </a:solidFill>
              </a:rPr>
              <a:t>, на 8 поддонов (до 10 кг овощей) 5000 р + 25</a:t>
            </a:r>
            <a:br>
              <a:rPr lang="ru-RU" sz="1600" b="0" dirty="0">
                <a:solidFill>
                  <a:srgbClr val="C00000"/>
                </a:solidFill>
              </a:rPr>
            </a:br>
            <a:r>
              <a:rPr lang="ru-RU" sz="1600" b="0" dirty="0">
                <a:solidFill>
                  <a:srgbClr val="C00000"/>
                </a:solidFill>
              </a:rPr>
              <a:t>Аренда помещения для хранения и производства + оплата </a:t>
            </a:r>
            <a:r>
              <a:rPr lang="ru-RU" sz="1600" b="0" dirty="0" err="1">
                <a:solidFill>
                  <a:srgbClr val="C00000"/>
                </a:solidFill>
              </a:rPr>
              <a:t>электроенергии</a:t>
            </a:r>
            <a:r>
              <a:rPr lang="ru-RU" sz="1600" b="0" dirty="0">
                <a:solidFill>
                  <a:srgbClr val="C00000"/>
                </a:solidFill>
              </a:rPr>
              <a:t> </a:t>
            </a:r>
            <a:br>
              <a:rPr lang="ru-RU" sz="1600" b="0" dirty="0">
                <a:solidFill>
                  <a:srgbClr val="C00000"/>
                </a:solidFill>
              </a:rPr>
            </a:br>
            <a:r>
              <a:rPr lang="ru-RU" sz="1600" b="0" dirty="0">
                <a:solidFill>
                  <a:srgbClr val="C00000"/>
                </a:solidFill>
              </a:rPr>
              <a:t>Закуп сырья </a:t>
            </a:r>
            <a:br>
              <a:rPr lang="ru-RU" sz="1600" b="0" dirty="0">
                <a:solidFill>
                  <a:srgbClr val="C00000"/>
                </a:solidFill>
              </a:rPr>
            </a:br>
            <a:r>
              <a:rPr lang="ru-RU" sz="1600" b="0" dirty="0">
                <a:solidFill>
                  <a:srgbClr val="C00000"/>
                </a:solidFill>
              </a:rPr>
              <a:t>Коэффициент дегидратации 1/8</a:t>
            </a:r>
            <a:br>
              <a:rPr lang="ru-RU" sz="1600" b="0" dirty="0">
                <a:solidFill>
                  <a:srgbClr val="C00000"/>
                </a:solidFill>
              </a:rPr>
            </a:br>
            <a:r>
              <a:rPr lang="ru-RU" sz="1600" b="0" dirty="0">
                <a:solidFill>
                  <a:srgbClr val="C00000"/>
                </a:solidFill>
              </a:rPr>
              <a:t>Расходы на упаковку </a:t>
            </a:r>
            <a:br>
              <a:rPr lang="ru-RU" sz="1600" b="0" dirty="0">
                <a:solidFill>
                  <a:srgbClr val="C00000"/>
                </a:solidFill>
              </a:rPr>
            </a:br>
            <a:r>
              <a:rPr lang="ru-RU" sz="1600" b="0" dirty="0">
                <a:solidFill>
                  <a:srgbClr val="C00000"/>
                </a:solidFill>
              </a:rPr>
              <a:t>Оплата услуг маркетолога и на закуп рекламы 400 </a:t>
            </a:r>
            <a:r>
              <a:rPr lang="ru-RU" sz="1600" b="0" dirty="0" err="1">
                <a:solidFill>
                  <a:srgbClr val="C00000"/>
                </a:solidFill>
              </a:rPr>
              <a:t>тыс</a:t>
            </a:r>
            <a:endParaRPr lang="ru-RU" sz="1600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552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FA4C0-DC03-1772-EE7E-582488C15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снимок экрана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2EDE853C-1CED-0CF6-AB19-84F1C1C99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31DE74-0F1A-E9C0-DF1C-C3C0F2BFA520}"/>
              </a:ext>
            </a:extLst>
          </p:cNvPr>
          <p:cNvSpPr txBox="1"/>
          <p:nvPr/>
        </p:nvSpPr>
        <p:spPr>
          <a:xfrm>
            <a:off x="46405" y="6325712"/>
            <a:ext cx="53943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Raleway" pitchFamily="2" charset="-52"/>
              </a:rPr>
              <a:t>№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975273-DFC6-D7DA-640A-66F631043418}"/>
              </a:ext>
            </a:extLst>
          </p:cNvPr>
          <p:cNvSpPr txBox="1"/>
          <p:nvPr/>
        </p:nvSpPr>
        <p:spPr>
          <a:xfrm>
            <a:off x="182588" y="57824"/>
            <a:ext cx="77268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C00000"/>
                </a:solidFill>
                <a:latin typeface="Raleway" pitchFamily="2" charset="-52"/>
              </a:rPr>
              <a:t>ПЛАН ДАЛЬНЕЙШЕЙ РЕАЛИЗАЦИИ ПРОЕКТА</a:t>
            </a:r>
            <a:endParaRPr lang="en-US" sz="2500" b="1" dirty="0">
              <a:solidFill>
                <a:srgbClr val="C00000"/>
              </a:solidFill>
              <a:latin typeface="Raleway" pitchFamily="2" charset="-52"/>
            </a:endParaRPr>
          </a:p>
          <a:p>
            <a:r>
              <a:rPr lang="en-US" sz="2500" b="1" dirty="0">
                <a:solidFill>
                  <a:srgbClr val="C00000"/>
                </a:solidFill>
                <a:latin typeface="Raleway" pitchFamily="2" charset="-52"/>
              </a:rPr>
              <a:t>(</a:t>
            </a:r>
            <a:r>
              <a:rPr lang="ru-RU" sz="2500" b="1" dirty="0">
                <a:solidFill>
                  <a:srgbClr val="C00000"/>
                </a:solidFill>
                <a:latin typeface="Raleway" pitchFamily="2" charset="-52"/>
              </a:rPr>
              <a:t>ОРГПРОЕКТ</a:t>
            </a:r>
            <a:r>
              <a:rPr lang="en-US" sz="2500" b="1" dirty="0">
                <a:solidFill>
                  <a:srgbClr val="C00000"/>
                </a:solidFill>
                <a:latin typeface="Raleway" pitchFamily="2" charset="-52"/>
              </a:rPr>
              <a:t>)</a:t>
            </a:r>
            <a:endParaRPr lang="ru-RU" sz="2500" b="1" dirty="0">
              <a:solidFill>
                <a:srgbClr val="C00000"/>
              </a:solidFill>
              <a:latin typeface="Raleway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256A64-103A-9E7E-4874-02E7F9A09A60}"/>
              </a:ext>
            </a:extLst>
          </p:cNvPr>
          <p:cNvSpPr txBox="1"/>
          <p:nvPr/>
        </p:nvSpPr>
        <p:spPr>
          <a:xfrm>
            <a:off x="46406" y="1284723"/>
            <a:ext cx="7176198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200" b="0">
                <a:solidFill>
                  <a:srgbClr val="A91EFF"/>
                </a:solidFill>
                <a:latin typeface="Raleway" pitchFamily="2" charset="-52"/>
              </a:defRPr>
            </a:lvl1pPr>
          </a:lstStyle>
          <a:p>
            <a:pPr algn="l"/>
            <a:r>
              <a:rPr lang="ru-RU" sz="2000" b="1" dirty="0">
                <a:solidFill>
                  <a:srgbClr val="C00000"/>
                </a:solidFill>
              </a:rPr>
              <a:t>Цели бизнеса на 2024-25 </a:t>
            </a:r>
            <a:r>
              <a:rPr lang="ru-RU" sz="2000" b="1" dirty="0" err="1">
                <a:solidFill>
                  <a:srgbClr val="C00000"/>
                </a:solidFill>
              </a:rPr>
              <a:t>г.г</a:t>
            </a:r>
            <a:r>
              <a:rPr lang="ru-RU" sz="2000" b="1" dirty="0">
                <a:solidFill>
                  <a:srgbClr val="C00000"/>
                </a:solidFill>
              </a:rPr>
              <a:t>.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апрель-июнь 2024</a:t>
            </a:r>
          </a:p>
          <a:p>
            <a:pPr algn="l"/>
            <a:r>
              <a:rPr lang="ru-RU" sz="2000" dirty="0">
                <a:solidFill>
                  <a:srgbClr val="C00000"/>
                </a:solidFill>
              </a:rPr>
              <a:t>Настройка оборудования, первые партии и поставка их в точки сбыта, формирование команды, настройка логистики  </a:t>
            </a:r>
          </a:p>
          <a:p>
            <a:pPr algn="l"/>
            <a:r>
              <a:rPr lang="ru-RU" sz="2000" b="1" dirty="0">
                <a:solidFill>
                  <a:srgbClr val="C00000"/>
                </a:solidFill>
              </a:rPr>
              <a:t>июль-декабрь 2024</a:t>
            </a:r>
          </a:p>
          <a:p>
            <a:pPr algn="l"/>
            <a:r>
              <a:rPr lang="ru-RU" sz="2000" dirty="0">
                <a:solidFill>
                  <a:srgbClr val="C00000"/>
                </a:solidFill>
              </a:rPr>
              <a:t>Выход на продажи с 10 точек по 20 пачек в день по 100 </a:t>
            </a:r>
            <a:r>
              <a:rPr lang="ru-RU" sz="2000" dirty="0" err="1">
                <a:solidFill>
                  <a:srgbClr val="C00000"/>
                </a:solidFill>
              </a:rPr>
              <a:t>руб</a:t>
            </a:r>
            <a:r>
              <a:rPr lang="ru-RU" sz="2000" dirty="0">
                <a:solidFill>
                  <a:srgbClr val="C00000"/>
                </a:solidFill>
              </a:rPr>
              <a:t>/пачку в обороте 600 </a:t>
            </a:r>
            <a:r>
              <a:rPr lang="ru-RU" sz="2000" dirty="0" err="1">
                <a:solidFill>
                  <a:srgbClr val="C00000"/>
                </a:solidFill>
              </a:rPr>
              <a:t>тыс</a:t>
            </a:r>
            <a:r>
              <a:rPr lang="ru-RU" sz="2000" dirty="0">
                <a:solidFill>
                  <a:srgbClr val="C00000"/>
                </a:solidFill>
              </a:rPr>
              <a:t> в </a:t>
            </a:r>
            <a:r>
              <a:rPr lang="ru-RU" sz="2000" dirty="0" err="1">
                <a:solidFill>
                  <a:srgbClr val="C00000"/>
                </a:solidFill>
              </a:rPr>
              <a:t>мес</a:t>
            </a:r>
            <a:endParaRPr lang="ru-RU" sz="2000" b="1" dirty="0">
              <a:solidFill>
                <a:srgbClr val="C00000"/>
              </a:solidFill>
            </a:endParaRPr>
          </a:p>
          <a:p>
            <a:pPr algn="l"/>
            <a:r>
              <a:rPr lang="ru-RU" sz="2000" b="1" dirty="0">
                <a:solidFill>
                  <a:srgbClr val="C00000"/>
                </a:solidFill>
              </a:rPr>
              <a:t>январь 2025</a:t>
            </a:r>
          </a:p>
          <a:p>
            <a:pPr algn="l"/>
            <a:r>
              <a:rPr lang="ru-RU" sz="2000" dirty="0">
                <a:solidFill>
                  <a:srgbClr val="C00000"/>
                </a:solidFill>
              </a:rPr>
              <a:t>Выход на продажи с 30 точек по 30 пачек в день по цене за 100руб/пачку, в обороте 2 700 000 </a:t>
            </a:r>
            <a:r>
              <a:rPr lang="ru-RU" sz="2000" dirty="0" err="1">
                <a:solidFill>
                  <a:srgbClr val="C00000"/>
                </a:solidFill>
              </a:rPr>
              <a:t>руб</a:t>
            </a:r>
            <a:r>
              <a:rPr lang="ru-RU" sz="2000" dirty="0">
                <a:solidFill>
                  <a:srgbClr val="C00000"/>
                </a:solidFill>
              </a:rPr>
              <a:t>/</a:t>
            </a:r>
            <a:r>
              <a:rPr lang="ru-RU" sz="2000" dirty="0" err="1">
                <a:solidFill>
                  <a:srgbClr val="C00000"/>
                </a:solidFill>
              </a:rPr>
              <a:t>мес</a:t>
            </a:r>
            <a:r>
              <a:rPr lang="ru-RU" sz="2000" dirty="0">
                <a:solidFill>
                  <a:srgbClr val="C00000"/>
                </a:solidFill>
              </a:rPr>
              <a:t>, в год 32 400 000 в год </a:t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>Для этого потребуется 700кг продукции или сырья 21т в месяц -&gt; 252т в год(Затраты на сырье 7 560 000руб)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B12DDF57-03ED-8BE2-286F-7D6643C05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4007" y="6365546"/>
            <a:ext cx="671120" cy="365125"/>
          </a:xfrm>
        </p:spPr>
        <p:txBody>
          <a:bodyPr/>
          <a:lstStyle/>
          <a:p>
            <a:fld id="{36E61BD5-BE4E-4D37-B49A-C1841E1920B0}" type="slidenum">
              <a:rPr lang="ru-RU" sz="3200" smtClean="0"/>
              <a:t>11</a:t>
            </a:fld>
            <a:endParaRPr lang="ru-RU" sz="3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11F77B-0DA1-A6AF-FC13-0777FE3CC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009" y="3893052"/>
            <a:ext cx="4671877" cy="20889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141EE8-BDF9-CEFA-4034-130CE397E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0777" y="1578909"/>
            <a:ext cx="4613189" cy="206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91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снимок экрана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6177156-6D41-5B06-A7CE-D0CF11499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3B1928-3A39-7C3C-B75A-723A43841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638" y="-150934"/>
            <a:ext cx="10515600" cy="1325563"/>
          </a:xfrm>
        </p:spPr>
        <p:txBody>
          <a:bodyPr/>
          <a:lstStyle/>
          <a:p>
            <a:r>
              <a:rPr lang="ru-RU" dirty="0"/>
              <a:t>Издержки и доходы через год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72248560-3A13-CFEA-B305-583ECE9AEFA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15482579"/>
              </p:ext>
            </p:extLst>
          </p:nvPr>
        </p:nvGraphicFramePr>
        <p:xfrm>
          <a:off x="838200" y="1023695"/>
          <a:ext cx="10746015" cy="5834305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6361253">
                  <a:extLst>
                    <a:ext uri="{9D8B030D-6E8A-4147-A177-3AD203B41FA5}">
                      <a16:colId xmlns:a16="http://schemas.microsoft.com/office/drawing/2014/main" val="344957436"/>
                    </a:ext>
                  </a:extLst>
                </a:gridCol>
                <a:gridCol w="4384762">
                  <a:extLst>
                    <a:ext uri="{9D8B030D-6E8A-4147-A177-3AD203B41FA5}">
                      <a16:colId xmlns:a16="http://schemas.microsoft.com/office/drawing/2014/main" val="2099243485"/>
                    </a:ext>
                  </a:extLst>
                </a:gridCol>
              </a:tblGrid>
              <a:tr h="5655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Структура издержек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ochin" panose="02000603020000020003" pitchFamily="2" charset="0"/>
                      </a:endParaRPr>
                    </a:p>
                  </a:txBody>
                  <a:tcPr marL="5151" marR="5151" marT="515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Потоки поступления доходов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ochin" panose="02000603020000020003" pitchFamily="2" charset="0"/>
                      </a:endParaRPr>
                    </a:p>
                  </a:txBody>
                  <a:tcPr marL="5151" marR="5151" marT="5151" marB="0" anchor="ctr"/>
                </a:tc>
                <a:extLst>
                  <a:ext uri="{0D108BD9-81ED-4DB2-BD59-A6C34878D82A}">
                    <a16:rowId xmlns:a16="http://schemas.microsoft.com/office/drawing/2014/main" val="572605877"/>
                  </a:ext>
                </a:extLst>
              </a:tr>
              <a:tr h="526875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u="none" strike="noStrike" dirty="0">
                          <a:effectLst/>
                          <a:latin typeface="Cochin" panose="02000603020000020003" pitchFamily="2" charset="0"/>
                        </a:rPr>
                        <a:t>- Какие наиболее важные расходы в нашей бизнес-модели?</a:t>
                      </a:r>
                    </a:p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 Закупка </a:t>
                      </a:r>
                      <a:r>
                        <a:rPr lang="ru-RU" sz="1400" b="0" u="none" strike="noStrike" dirty="0">
                          <a:effectLst/>
                          <a:latin typeface="Cochin" panose="02000603020000020003" pitchFamily="2" charset="0"/>
                        </a:rPr>
                        <a:t>качественного сырья(</a:t>
                      </a:r>
                      <a:r>
                        <a:rPr lang="ru-RU" sz="1400" b="0" dirty="0">
                          <a:latin typeface="Cochin" panose="02000603020000020003" pitchFamily="2" charset="0"/>
                        </a:rPr>
                        <a:t>7 560 000руб)</a:t>
                      </a:r>
                      <a:endParaRPr lang="ru-RU" sz="1400" b="0" u="none" strike="noStrike" dirty="0">
                        <a:effectLst/>
                        <a:latin typeface="Cochin" panose="02000603020000020003" pitchFamily="2" charset="0"/>
                      </a:endParaRPr>
                    </a:p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затраты на производство(10 000 000руб – оборудование, помещение и производство)</a:t>
                      </a:r>
                    </a:p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Маркетинг (1 000 000руб)</a:t>
                      </a:r>
                    </a:p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Логистику (500 000руб)</a:t>
                      </a:r>
                    </a:p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Оплату труда</a:t>
                      </a:r>
                      <a:r>
                        <a:rPr lang="en-US" sz="1400" u="none" strike="noStrike" dirty="0">
                          <a:effectLst/>
                          <a:latin typeface="Cochin" panose="02000603020000020003" pitchFamily="2" charset="0"/>
                        </a:rPr>
                        <a:t> </a:t>
                      </a:r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ФОТ(</a:t>
                      </a:r>
                      <a:r>
                        <a:rPr lang="en-US" sz="1400" u="none" strike="noStrike" dirty="0">
                          <a:effectLst/>
                          <a:latin typeface="Cochin" panose="02000603020000020003" pitchFamily="2" charset="0"/>
                        </a:rPr>
                        <a:t>8</a:t>
                      </a:r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  <a:latin typeface="Cochin" panose="02000603020000020003" pitchFamily="2" charset="0"/>
                        </a:rPr>
                        <a:t>2</a:t>
                      </a:r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00 000руб/год)</a:t>
                      </a:r>
                    </a:p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Итого: 27 260 000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Прибыль до налогообложения 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32 400 000  -  27 260 000 = 5 140 000руб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u="none" strike="noStrike" dirty="0">
                        <a:effectLst/>
                        <a:latin typeface="Cochin" panose="02000603020000020003" pitchFamily="2" charset="0"/>
                      </a:endParaRPr>
                    </a:p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Налогообложение: УСН(доход-расход) 15</a:t>
                      </a:r>
                      <a:r>
                        <a:rPr lang="en-US" sz="1400" u="none" strike="noStrike" dirty="0">
                          <a:effectLst/>
                          <a:latin typeface="Cochin" panose="02000603020000020003" pitchFamily="2" charset="0"/>
                        </a:rPr>
                        <a:t>%</a:t>
                      </a:r>
                      <a:endParaRPr lang="ru-RU" sz="1400" u="none" strike="noStrike" dirty="0">
                        <a:effectLst/>
                        <a:latin typeface="Cochin" panose="02000603020000020003" pitchFamily="2" charset="0"/>
                      </a:endParaRPr>
                    </a:p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771 000 </a:t>
                      </a:r>
                      <a:r>
                        <a:rPr lang="ru-RU" sz="1400" u="none" strike="noStrike" dirty="0" err="1">
                          <a:effectLst/>
                          <a:latin typeface="Cochin" panose="02000603020000020003" pitchFamily="2" charset="0"/>
                        </a:rPr>
                        <a:t>руб</a:t>
                      </a:r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/год</a:t>
                      </a:r>
                    </a:p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Чистая прибыль 4 369 000 </a:t>
                      </a:r>
                      <a:r>
                        <a:rPr lang="ru-RU" sz="1400" u="none" strike="noStrike" dirty="0" err="1">
                          <a:effectLst/>
                          <a:latin typeface="Cochin" panose="02000603020000020003" pitchFamily="2" charset="0"/>
                        </a:rPr>
                        <a:t>руб</a:t>
                      </a:r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/год</a:t>
                      </a:r>
                    </a:p>
                    <a:p>
                      <a:pPr algn="l" fontAlgn="t"/>
                      <a:b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</a:br>
                      <a:r>
                        <a:rPr lang="ru-RU" sz="1400" b="1" u="none" strike="noStrike" dirty="0">
                          <a:effectLst/>
                          <a:latin typeface="Cochin" panose="02000603020000020003" pitchFamily="2" charset="0"/>
                        </a:rPr>
                        <a:t>- Какие ключевые ресурсы являются наиболее дорогостоящими? </a:t>
                      </a:r>
                    </a:p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Сырье</a:t>
                      </a:r>
                    </a:p>
                    <a:p>
                      <a:pPr algn="l" fontAlgn="t"/>
                      <a:b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</a:br>
                      <a:r>
                        <a:rPr lang="ru-RU" sz="1400" b="1" u="none" strike="noStrike" dirty="0">
                          <a:effectLst/>
                          <a:latin typeface="Cochin" panose="02000603020000020003" pitchFamily="2" charset="0"/>
                        </a:rPr>
                        <a:t>- Какие ключевые виды деятельности требуют наибольших затрат?</a:t>
                      </a:r>
                    </a:p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Cochin" panose="02000603020000020003" pitchFamily="2" charset="0"/>
                        </a:rPr>
                        <a:t>Содержание производства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ochin" panose="02000603020000020003" pitchFamily="2" charset="0"/>
                      </a:endParaRPr>
                    </a:p>
                  </a:txBody>
                  <a:tcPr marL="5151" marR="5151" marT="515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u="none" strike="noStrike" dirty="0">
                          <a:effectLst/>
                          <a:latin typeface="Cochin" panose="02000603020000020003" pitchFamily="2" charset="0"/>
                        </a:rPr>
                        <a:t>Общий доход с 30 точек 32 400 000 /год</a:t>
                      </a:r>
                    </a:p>
                    <a:p>
                      <a:pPr algn="l" fontAlgn="t"/>
                      <a:r>
                        <a:rPr lang="ru-RU" sz="1400" b="1" u="none" strike="noStrike" dirty="0">
                          <a:effectLst/>
                          <a:latin typeface="Cochin" panose="02000603020000020003" pitchFamily="2" charset="0"/>
                        </a:rPr>
                        <a:t>- За какое ценностное предложение наши клиенты готовы платить? </a:t>
                      </a:r>
                    </a:p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Польза</a:t>
                      </a:r>
                    </a:p>
                    <a:p>
                      <a:pPr algn="l" fontAlgn="t"/>
                      <a:b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</a:br>
                      <a:r>
                        <a:rPr lang="ru-RU" sz="1400" b="1" u="none" strike="noStrike" dirty="0">
                          <a:effectLst/>
                          <a:latin typeface="Cochin" panose="02000603020000020003" pitchFamily="2" charset="0"/>
                        </a:rPr>
                        <a:t>- За что они сейчас платят? у конкурентов:</a:t>
                      </a:r>
                    </a:p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Вкус, польза</a:t>
                      </a:r>
                    </a:p>
                    <a:p>
                      <a:pPr algn="l" fontAlgn="t"/>
                      <a:b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</a:br>
                      <a:r>
                        <a:rPr lang="ru-RU" sz="1400" b="1" u="none" strike="noStrike" dirty="0">
                          <a:effectLst/>
                          <a:latin typeface="Cochin" panose="02000603020000020003" pitchFamily="2" charset="0"/>
                        </a:rPr>
                        <a:t>- Как они сейчас платят?</a:t>
                      </a:r>
                    </a:p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На озоне,</a:t>
                      </a:r>
                      <a:r>
                        <a:rPr lang="en-US" sz="1400" u="none" strike="noStrike" dirty="0">
                          <a:effectLst/>
                          <a:latin typeface="Cochin" panose="02000603020000020003" pitchFamily="2" charset="0"/>
                        </a:rPr>
                        <a:t> </a:t>
                      </a:r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в Азбуке вкуса</a:t>
                      </a:r>
                    </a:p>
                    <a:p>
                      <a:pPr algn="l" fontAlgn="t"/>
                      <a:b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</a:br>
                      <a:r>
                        <a:rPr lang="ru-RU" sz="1400" b="1" u="none" strike="noStrike" dirty="0">
                          <a:effectLst/>
                          <a:latin typeface="Cochin" panose="02000603020000020003" pitchFamily="2" charset="0"/>
                        </a:rPr>
                        <a:t>- Как бы они предпочли платить?</a:t>
                      </a:r>
                    </a:p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  <a:t>-</a:t>
                      </a:r>
                    </a:p>
                    <a:p>
                      <a:pPr algn="l" fontAlgn="t"/>
                      <a:br>
                        <a:rPr lang="ru-RU" sz="1400" u="none" strike="noStrike" dirty="0">
                          <a:effectLst/>
                          <a:latin typeface="Cochin" panose="02000603020000020003" pitchFamily="2" charset="0"/>
                        </a:rPr>
                      </a:br>
                      <a:r>
                        <a:rPr lang="ru-RU" sz="1400" b="1" u="none" strike="noStrike" dirty="0">
                          <a:effectLst/>
                          <a:latin typeface="Cochin" panose="02000603020000020003" pitchFamily="2" charset="0"/>
                        </a:rPr>
                        <a:t>- Какова доля каждого из потоков в общей сумме доходов?</a:t>
                      </a:r>
                      <a:endParaRPr lang="ru-RU" sz="1400" u="none" strike="noStrike" dirty="0">
                        <a:effectLst/>
                        <a:latin typeface="Cochin" panose="02000603020000020003" pitchFamily="2" charset="0"/>
                      </a:endParaRPr>
                    </a:p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Cochin" panose="02000603020000020003" pitchFamily="2" charset="0"/>
                        </a:rPr>
                        <a:t>Супермаркеты офлайн 50%</a:t>
                      </a:r>
                    </a:p>
                    <a:p>
                      <a:pPr algn="l" fontAlgn="t"/>
                      <a:endParaRPr lang="ru-RU" sz="1400" b="0" u="none" strike="noStrike" dirty="0">
                        <a:solidFill>
                          <a:srgbClr val="000000"/>
                        </a:solidFill>
                        <a:effectLst/>
                        <a:latin typeface="Cochin" panose="02000603020000020003" pitchFamily="2" charset="0"/>
                      </a:endParaRPr>
                    </a:p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Cochin" panose="02000603020000020003" pitchFamily="2" charset="0"/>
                        </a:rPr>
                        <a:t>Супермаркеты на доставке (Самокат, Утконос, Яндекс) 40:%</a:t>
                      </a:r>
                    </a:p>
                    <a:p>
                      <a:pPr algn="l" fontAlgn="t"/>
                      <a:endParaRPr lang="ru-RU" sz="1400" b="0" u="none" strike="noStrike" dirty="0">
                        <a:solidFill>
                          <a:srgbClr val="000000"/>
                        </a:solidFill>
                        <a:effectLst/>
                        <a:latin typeface="Cochin" panose="02000603020000020003" pitchFamily="2" charset="0"/>
                      </a:endParaRPr>
                    </a:p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Cochin" panose="02000603020000020003" pitchFamily="2" charset="0"/>
                        </a:rPr>
                        <a:t>Продажа через доп. точки(ярмарки, </a:t>
                      </a:r>
                      <a:r>
                        <a:rPr lang="ru-RU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Cochin" panose="02000603020000020003" pitchFamily="2" charset="0"/>
                        </a:rPr>
                        <a:t>прикасовые</a:t>
                      </a:r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Cochin" panose="02000603020000020003" pitchFamily="2" charset="0"/>
                        </a:rPr>
                        <a:t> зоны заправок, спортзалов, островков в ТЦ) 10%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ochin" panose="02000603020000020003" pitchFamily="2" charset="0"/>
                      </a:endParaRPr>
                    </a:p>
                  </a:txBody>
                  <a:tcPr marL="5151" marR="5151" marT="5151" marB="0"/>
                </a:tc>
                <a:extLst>
                  <a:ext uri="{0D108BD9-81ED-4DB2-BD59-A6C34878D82A}">
                    <a16:rowId xmlns:a16="http://schemas.microsoft.com/office/drawing/2014/main" val="132142282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F30B808-BA36-AC51-B0BA-D3486C44EFE2}"/>
              </a:ext>
            </a:extLst>
          </p:cNvPr>
          <p:cNvSpPr txBox="1"/>
          <p:nvPr/>
        </p:nvSpPr>
        <p:spPr>
          <a:xfrm>
            <a:off x="701654" y="6334780"/>
            <a:ext cx="5394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6E61BD5-BE4E-4D37-B49A-C1841E1920B0}" type="slidenum">
              <a:rPr lang="ru-RU" sz="2800" smtClean="0"/>
              <a:pPr/>
              <a:t>12</a:t>
            </a:fld>
            <a:endParaRPr lang="ru-RU" sz="2500" b="1" dirty="0">
              <a:solidFill>
                <a:schemeClr val="bg1"/>
              </a:solidFill>
              <a:latin typeface="Raleway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99373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FA4C0-DC03-1772-EE7E-582488C15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снимок экрана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2EDE853C-1CED-0CF6-AB19-84F1C1C99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31DE74-0F1A-E9C0-DF1C-C3C0F2BFA520}"/>
              </a:ext>
            </a:extLst>
          </p:cNvPr>
          <p:cNvSpPr txBox="1"/>
          <p:nvPr/>
        </p:nvSpPr>
        <p:spPr>
          <a:xfrm>
            <a:off x="46405" y="6325712"/>
            <a:ext cx="53943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Raleway" pitchFamily="2" charset="-52"/>
              </a:rPr>
              <a:t>№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975273-DFC6-D7DA-640A-66F631043418}"/>
              </a:ext>
            </a:extLst>
          </p:cNvPr>
          <p:cNvSpPr txBox="1"/>
          <p:nvPr/>
        </p:nvSpPr>
        <p:spPr>
          <a:xfrm>
            <a:off x="182588" y="57824"/>
            <a:ext cx="77268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A91EFF"/>
                </a:solidFill>
                <a:latin typeface="Raleway" pitchFamily="2" charset="-52"/>
              </a:rPr>
              <a:t>ПЛАН ДАЛЬНЕЙШЕЙ РЕАЛИЗАЦИИ ПРОЕКТА</a:t>
            </a:r>
            <a:endParaRPr lang="en-US" sz="2500" b="1" dirty="0">
              <a:solidFill>
                <a:srgbClr val="A91EFF"/>
              </a:solidFill>
              <a:latin typeface="Raleway" pitchFamily="2" charset="-52"/>
            </a:endParaRPr>
          </a:p>
          <a:p>
            <a:r>
              <a:rPr lang="en-US" sz="2500" b="1" dirty="0">
                <a:solidFill>
                  <a:srgbClr val="A91EFF"/>
                </a:solidFill>
                <a:latin typeface="Raleway" pitchFamily="2" charset="-52"/>
              </a:rPr>
              <a:t>(</a:t>
            </a:r>
            <a:r>
              <a:rPr lang="ru-RU" sz="2500" b="1" dirty="0">
                <a:solidFill>
                  <a:srgbClr val="A91EFF"/>
                </a:solidFill>
                <a:latin typeface="Raleway" pitchFamily="2" charset="-52"/>
              </a:rPr>
              <a:t>ОРГПРОЕКТ</a:t>
            </a:r>
            <a:r>
              <a:rPr lang="en-US" sz="2500" b="1" dirty="0">
                <a:solidFill>
                  <a:srgbClr val="A91EFF"/>
                </a:solidFill>
                <a:latin typeface="Raleway" pitchFamily="2" charset="-52"/>
              </a:rPr>
              <a:t>)</a:t>
            </a:r>
            <a:endParaRPr lang="ru-RU" sz="2500" b="1" dirty="0">
              <a:solidFill>
                <a:srgbClr val="A91EFF"/>
              </a:solidFill>
              <a:latin typeface="Raleway" pitchFamily="2" charset="-52"/>
            </a:endParaRP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B12DDF57-03ED-8BE2-286F-7D6643C05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4007" y="6365546"/>
            <a:ext cx="671120" cy="365125"/>
          </a:xfrm>
        </p:spPr>
        <p:txBody>
          <a:bodyPr/>
          <a:lstStyle/>
          <a:p>
            <a:fld id="{36E61BD5-BE4E-4D37-B49A-C1841E1920B0}" type="slidenum">
              <a:rPr lang="ru-RU" sz="3200" smtClean="0"/>
              <a:t>13</a:t>
            </a:fld>
            <a:endParaRPr lang="ru-RU" sz="3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11F77B-0DA1-A6AF-FC13-0777FE3CC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009" y="3893052"/>
            <a:ext cx="4671877" cy="20889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141EE8-BDF9-CEFA-4034-130CE397E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0777" y="1578909"/>
            <a:ext cx="4613189" cy="20627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787A91-BB61-1FF9-0745-DFE7A0AC0933}"/>
              </a:ext>
            </a:extLst>
          </p:cNvPr>
          <p:cNvSpPr txBox="1"/>
          <p:nvPr/>
        </p:nvSpPr>
        <p:spPr>
          <a:xfrm>
            <a:off x="549224" y="1379595"/>
            <a:ext cx="612879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Состав команды и уровень оплаты труда:</a:t>
            </a:r>
          </a:p>
          <a:p>
            <a:pPr marL="0" indent="0">
              <a:buNone/>
            </a:pPr>
            <a:br>
              <a:rPr lang="ru-RU" dirty="0"/>
            </a:br>
            <a:endParaRPr lang="ru-RU" dirty="0"/>
          </a:p>
          <a:p>
            <a:r>
              <a:rPr lang="ru-RU" dirty="0"/>
              <a:t>учредитель(я) (130 тыс. </a:t>
            </a:r>
            <a:r>
              <a:rPr lang="ru-RU" dirty="0" err="1"/>
              <a:t>руб</a:t>
            </a:r>
            <a:r>
              <a:rPr lang="ru-RU" dirty="0"/>
              <a:t>)</a:t>
            </a:r>
          </a:p>
          <a:p>
            <a:r>
              <a:rPr lang="ru-RU" dirty="0"/>
              <a:t>главный инженер-технолог, </a:t>
            </a:r>
            <a:r>
              <a:rPr lang="ru-RU" dirty="0" err="1"/>
              <a:t>зп</a:t>
            </a:r>
            <a:r>
              <a:rPr lang="ru-RU" dirty="0"/>
              <a:t> 80тыс. руб.</a:t>
            </a:r>
          </a:p>
          <a:p>
            <a:r>
              <a:rPr lang="ru-RU" dirty="0"/>
              <a:t>бухгалтер (удаленно 20 тыс. </a:t>
            </a:r>
            <a:r>
              <a:rPr lang="ru-RU" dirty="0" err="1"/>
              <a:t>руб</a:t>
            </a:r>
            <a:r>
              <a:rPr lang="ru-RU" dirty="0"/>
              <a:t>)</a:t>
            </a:r>
          </a:p>
          <a:p>
            <a:r>
              <a:rPr lang="ru-RU" dirty="0"/>
              <a:t>специалист по привлечению клиентов, маркетолог-продажи (60 тыс. </a:t>
            </a:r>
            <a:r>
              <a:rPr lang="ru-RU" dirty="0" err="1"/>
              <a:t>руб</a:t>
            </a:r>
            <a:r>
              <a:rPr lang="ru-RU" dirty="0"/>
              <a:t>)</a:t>
            </a:r>
          </a:p>
          <a:p>
            <a:r>
              <a:rPr lang="ru-RU" dirty="0"/>
              <a:t>юрист (</a:t>
            </a:r>
            <a:r>
              <a:rPr lang="ru-RU" dirty="0" err="1"/>
              <a:t>аутсорс</a:t>
            </a:r>
            <a:r>
              <a:rPr lang="ru-RU" dirty="0"/>
              <a:t>, 15 </a:t>
            </a:r>
            <a:r>
              <a:rPr lang="ru-RU" dirty="0" err="1"/>
              <a:t>тыс</a:t>
            </a:r>
            <a:r>
              <a:rPr lang="ru-RU" dirty="0"/>
              <a:t> </a:t>
            </a:r>
            <a:r>
              <a:rPr lang="ru-RU" dirty="0" err="1"/>
              <a:t>руб</a:t>
            </a:r>
            <a:r>
              <a:rPr lang="ru-RU" dirty="0"/>
              <a:t>)</a:t>
            </a:r>
          </a:p>
          <a:p>
            <a:r>
              <a:rPr lang="ru-RU" dirty="0"/>
              <a:t>рабочие на производстве непрерывного цикла</a:t>
            </a:r>
          </a:p>
          <a:p>
            <a:pPr marL="0" indent="0">
              <a:buNone/>
            </a:pPr>
            <a:r>
              <a:rPr lang="ru-RU" dirty="0"/>
              <a:t>1 работник на линии, 1 работает с сырьем (чистка), 1 на таре и упаковке, 1 на сублимации (160 тыс. </a:t>
            </a:r>
            <a:r>
              <a:rPr lang="ru-RU" dirty="0" err="1"/>
              <a:t>руб</a:t>
            </a:r>
            <a:r>
              <a:rPr lang="ru-RU" dirty="0"/>
              <a:t>)</a:t>
            </a:r>
          </a:p>
          <a:p>
            <a:pPr marL="0" indent="0">
              <a:buNone/>
            </a:pPr>
            <a:br>
              <a:rPr lang="ru-RU" dirty="0"/>
            </a:br>
            <a:r>
              <a:rPr lang="ru-RU" dirty="0"/>
              <a:t>ФОТ: 465 000</a:t>
            </a:r>
            <a:r>
              <a:rPr lang="en-US" dirty="0"/>
              <a:t>*(1</a:t>
            </a:r>
            <a:r>
              <a:rPr lang="ru-RU" dirty="0"/>
              <a:t>+0</a:t>
            </a:r>
            <a:r>
              <a:rPr lang="en-US" dirty="0"/>
              <a:t>,13+0,</a:t>
            </a:r>
            <a:r>
              <a:rPr lang="ru-RU" dirty="0"/>
              <a:t>34</a:t>
            </a:r>
            <a:r>
              <a:rPr lang="en-US" dirty="0"/>
              <a:t>)=</a:t>
            </a:r>
            <a:r>
              <a:rPr lang="ru-RU" dirty="0"/>
              <a:t>684 000руб/</a:t>
            </a:r>
            <a:r>
              <a:rPr lang="ru-RU" dirty="0" err="1"/>
              <a:t>мес</a:t>
            </a:r>
            <a:r>
              <a:rPr lang="ru-RU" dirty="0"/>
              <a:t> -&gt;</a:t>
            </a:r>
          </a:p>
          <a:p>
            <a:pPr marL="0" indent="0">
              <a:buNone/>
            </a:pPr>
            <a:r>
              <a:rPr lang="ru-RU" dirty="0"/>
              <a:t>-&gt;8 200 000/год. </a:t>
            </a:r>
          </a:p>
        </p:txBody>
      </p:sp>
    </p:spTree>
    <p:extLst>
      <p:ext uri="{BB962C8B-B14F-4D97-AF65-F5344CB8AC3E}">
        <p14:creationId xmlns:p14="http://schemas.microsoft.com/office/powerpoint/2010/main" val="2928989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41FE8-7FCA-70AD-D1FB-DD53E61E6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 descr="Изображение выглядит как снимок экрана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AB51F6B-3821-255E-200A-CB010BD63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08FFA6-7742-27A3-BF01-3FB6CD0E6592}"/>
              </a:ext>
            </a:extLst>
          </p:cNvPr>
          <p:cNvSpPr txBox="1"/>
          <p:nvPr/>
        </p:nvSpPr>
        <p:spPr>
          <a:xfrm>
            <a:off x="46405" y="6325712"/>
            <a:ext cx="53943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Raleway" pitchFamily="2" charset="-52"/>
              </a:rPr>
              <a:t>№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03E92-2800-7245-1012-34EEA505A475}"/>
              </a:ext>
            </a:extLst>
          </p:cNvPr>
          <p:cNvSpPr txBox="1"/>
          <p:nvPr/>
        </p:nvSpPr>
        <p:spPr>
          <a:xfrm>
            <a:off x="183411" y="261779"/>
            <a:ext cx="53943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A91EFF"/>
                </a:solidFill>
                <a:latin typeface="Raleway" pitchFamily="2" charset="-52"/>
              </a:rPr>
              <a:t>КОМАНДА ПРОЕКТА</a:t>
            </a:r>
          </a:p>
        </p:txBody>
      </p:sp>
      <p:graphicFrame>
        <p:nvGraphicFramePr>
          <p:cNvPr id="6" name="Таблица 7">
            <a:extLst>
              <a:ext uri="{FF2B5EF4-FFF2-40B4-BE49-F238E27FC236}">
                <a16:creationId xmlns:a16="http://schemas.microsoft.com/office/drawing/2014/main" id="{F251692C-36C9-CFC9-0EBF-EE4178201A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219770"/>
              </p:ext>
            </p:extLst>
          </p:nvPr>
        </p:nvGraphicFramePr>
        <p:xfrm>
          <a:off x="604007" y="1259180"/>
          <a:ext cx="11327580" cy="6298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477">
                  <a:extLst>
                    <a:ext uri="{9D8B030D-6E8A-4147-A177-3AD203B41FA5}">
                      <a16:colId xmlns:a16="http://schemas.microsoft.com/office/drawing/2014/main" val="59907179"/>
                    </a:ext>
                  </a:extLst>
                </a:gridCol>
                <a:gridCol w="1540427">
                  <a:extLst>
                    <a:ext uri="{9D8B030D-6E8A-4147-A177-3AD203B41FA5}">
                      <a16:colId xmlns:a16="http://schemas.microsoft.com/office/drawing/2014/main" val="345282809"/>
                    </a:ext>
                  </a:extLst>
                </a:gridCol>
                <a:gridCol w="1540427">
                  <a:extLst>
                    <a:ext uri="{9D8B030D-6E8A-4147-A177-3AD203B41FA5}">
                      <a16:colId xmlns:a16="http://schemas.microsoft.com/office/drawing/2014/main" val="597420847"/>
                    </a:ext>
                  </a:extLst>
                </a:gridCol>
                <a:gridCol w="1065988">
                  <a:extLst>
                    <a:ext uri="{9D8B030D-6E8A-4147-A177-3AD203B41FA5}">
                      <a16:colId xmlns:a16="http://schemas.microsoft.com/office/drawing/2014/main" val="1125818030"/>
                    </a:ext>
                  </a:extLst>
                </a:gridCol>
                <a:gridCol w="1728769">
                  <a:extLst>
                    <a:ext uri="{9D8B030D-6E8A-4147-A177-3AD203B41FA5}">
                      <a16:colId xmlns:a16="http://schemas.microsoft.com/office/drawing/2014/main" val="2631358730"/>
                    </a:ext>
                  </a:extLst>
                </a:gridCol>
                <a:gridCol w="1826524">
                  <a:extLst>
                    <a:ext uri="{9D8B030D-6E8A-4147-A177-3AD203B41FA5}">
                      <a16:colId xmlns:a16="http://schemas.microsoft.com/office/drawing/2014/main" val="467773735"/>
                    </a:ext>
                  </a:extLst>
                </a:gridCol>
                <a:gridCol w="2065968">
                  <a:extLst>
                    <a:ext uri="{9D8B030D-6E8A-4147-A177-3AD203B41FA5}">
                      <a16:colId xmlns:a16="http://schemas.microsoft.com/office/drawing/2014/main" val="590475830"/>
                    </a:ext>
                  </a:extLst>
                </a:gridCol>
              </a:tblGrid>
              <a:tr h="1664325">
                <a:tc>
                  <a:txBody>
                    <a:bodyPr/>
                    <a:lstStyle/>
                    <a:p>
                      <a:r>
                        <a:rPr lang="en-US" dirty="0"/>
                        <a:t>Unit ID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Leader-id</a:t>
                      </a:r>
                      <a:br>
                        <a:rPr lang="ru-RU" dirty="0"/>
                      </a:b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ФИО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Роль в проекте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Телефон, почта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Должность (при наличии)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Опыт и квалификация, краткое описание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4071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dirty="0"/>
                        <a:t>678989804у9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09890-0763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Татаринцева Владислава Андреевна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Учредитель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89107045168</a:t>
                      </a:r>
                      <a:br>
                        <a:rPr lang="ru-RU" dirty="0"/>
                      </a:br>
                      <a:r>
                        <a:rPr lang="en" dirty="0"/>
                        <a:t>tatarinceva11@icloud.com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Руководитель и создатель проекта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Стилист-</a:t>
                      </a:r>
                      <a:r>
                        <a:rPr lang="ru-RU" dirty="0" err="1"/>
                        <a:t>продюссер</a:t>
                      </a:r>
                      <a:r>
                        <a:rPr lang="ru-RU" dirty="0"/>
                        <a:t> рекламных съёмок, графический дизайнер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689954"/>
                  </a:ext>
                </a:extLst>
              </a:tr>
              <a:tr h="519212">
                <a:tc>
                  <a:txBody>
                    <a:bodyPr/>
                    <a:lstStyle/>
                    <a:p>
                      <a:r>
                        <a:rPr lang="ru-RU" dirty="0"/>
                        <a:t>678989804у9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09890-0763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Осипова Вероника Николаевна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Отдел маркетинга и </a:t>
                      </a:r>
                      <a:r>
                        <a:rPr lang="ru-RU" dirty="0" err="1"/>
                        <a:t>подаж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Партнер, руководитель отдела маркетинга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Нутрициолог</a:t>
                      </a:r>
                      <a:r>
                        <a:rPr lang="ru-RU" dirty="0"/>
                        <a:t>, руководитель отдела продаж курсов по </a:t>
                      </a:r>
                      <a:r>
                        <a:rPr lang="ru-RU" dirty="0" err="1"/>
                        <a:t>нутрициологии</a:t>
                      </a:r>
                      <a:r>
                        <a:rPr lang="ru-RU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34009"/>
                  </a:ext>
                </a:extLst>
              </a:tr>
              <a:tr h="519212">
                <a:tc>
                  <a:txBody>
                    <a:bodyPr/>
                    <a:lstStyle/>
                    <a:p>
                      <a:r>
                        <a:rPr lang="ru-RU" dirty="0"/>
                        <a:t>Главный инженер-технолог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Ищем в проект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459999"/>
                  </a:ext>
                </a:extLst>
              </a:tr>
              <a:tr h="51921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573291"/>
                  </a:ext>
                </a:extLst>
              </a:tr>
            </a:tbl>
          </a:graphicData>
        </a:graphic>
      </p:graphicFrame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79C6395E-A8C8-2C56-564C-1CC613390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4007" y="6365546"/>
            <a:ext cx="671120" cy="365125"/>
          </a:xfrm>
        </p:spPr>
        <p:txBody>
          <a:bodyPr/>
          <a:lstStyle/>
          <a:p>
            <a:fld id="{36E61BD5-BE4E-4D37-B49A-C1841E1920B0}" type="slidenum">
              <a:rPr lang="ru-RU" sz="3200" smtClean="0"/>
              <a:t>14</a:t>
            </a:fld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10898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33D2F-9E55-C17D-1048-0D9B560E1A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6127" y="1269649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EBF02F-9C24-08EB-BC6B-22BB30D943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Изображение выглядит как текст, снимок экрана, графический дизайн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D48D6F1B-8D9F-1D00-9C73-56E02B57A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550304-E67C-4185-9471-D140D76DAB50}"/>
              </a:ext>
            </a:extLst>
          </p:cNvPr>
          <p:cNvSpPr txBox="1"/>
          <p:nvPr/>
        </p:nvSpPr>
        <p:spPr>
          <a:xfrm>
            <a:off x="6947961" y="4732321"/>
            <a:ext cx="367240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Почта </a:t>
            </a:r>
            <a:r>
              <a:rPr lang="en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tatarinceva11@icloud.com</a:t>
            </a:r>
            <a:endParaRPr lang="ru-RU" sz="16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Телефон</a:t>
            </a:r>
            <a:endParaRPr lang="ru-RU" sz="16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16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89107045168</a:t>
            </a:r>
            <a:endParaRPr lang="en-US" sz="1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9F699DB-B36F-417E-9199-D7A2B4550929}"/>
              </a:ext>
            </a:extLst>
          </p:cNvPr>
          <p:cNvSpPr/>
          <p:nvPr/>
        </p:nvSpPr>
        <p:spPr>
          <a:xfrm>
            <a:off x="106855" y="2825938"/>
            <a:ext cx="2536400" cy="1040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Спасибо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 внимание!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F70F2A8-D3BE-4396-AC73-31FD8010722B}"/>
              </a:ext>
            </a:extLst>
          </p:cNvPr>
          <p:cNvSpPr/>
          <p:nvPr/>
        </p:nvSpPr>
        <p:spPr>
          <a:xfrm>
            <a:off x="7255959" y="1457774"/>
            <a:ext cx="3672408" cy="985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57F1F3C-92FC-43FB-A828-4F1C7331A023}"/>
              </a:ext>
            </a:extLst>
          </p:cNvPr>
          <p:cNvSpPr/>
          <p:nvPr/>
        </p:nvSpPr>
        <p:spPr>
          <a:xfrm>
            <a:off x="6634085" y="235069"/>
            <a:ext cx="728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ФИО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2336685-7CAE-4770-BB1D-C6D18C76C193}"/>
              </a:ext>
            </a:extLst>
          </p:cNvPr>
          <p:cNvSpPr/>
          <p:nvPr/>
        </p:nvSpPr>
        <p:spPr>
          <a:xfrm>
            <a:off x="7988075" y="1130283"/>
            <a:ext cx="3384375" cy="30218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C6FCB9-DB47-495A-A626-1478E3A22AE4}"/>
              </a:ext>
            </a:extLst>
          </p:cNvPr>
          <p:cNvSpPr txBox="1"/>
          <p:nvPr/>
        </p:nvSpPr>
        <p:spPr>
          <a:xfrm>
            <a:off x="9150593" y="2240579"/>
            <a:ext cx="123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Фото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A86D73-0CED-7707-00A5-366E4E248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366" y="1196942"/>
            <a:ext cx="1885595" cy="282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44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C9B6D7-9DC9-3E75-4E98-23E3BCE00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502" y="2877095"/>
            <a:ext cx="5066640" cy="4086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C2280-36CC-9163-FF2E-56E13528E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 descr="Изображение выглядит как снимок экрана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31422D9-F8F7-079E-B0E8-CBFFCCBC3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42"/>
          <a:stretch/>
        </p:blipFill>
        <p:spPr>
          <a:xfrm>
            <a:off x="-31991" y="25079"/>
            <a:ext cx="6724891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BF6908-1ED4-B202-FFD8-E506B0ECC89D}"/>
              </a:ext>
            </a:extLst>
          </p:cNvPr>
          <p:cNvSpPr txBox="1"/>
          <p:nvPr/>
        </p:nvSpPr>
        <p:spPr>
          <a:xfrm>
            <a:off x="46405" y="6325712"/>
            <a:ext cx="53943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Raleway" pitchFamily="2" charset="-52"/>
              </a:rPr>
              <a:t>№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EF6C39-0B5C-6E37-B4D6-D09F7B2ACD14}"/>
              </a:ext>
            </a:extLst>
          </p:cNvPr>
          <p:cNvSpPr txBox="1"/>
          <p:nvPr/>
        </p:nvSpPr>
        <p:spPr>
          <a:xfrm>
            <a:off x="183411" y="261779"/>
            <a:ext cx="107144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C00000"/>
                </a:solidFill>
                <a:latin typeface="Raleway" pitchFamily="2" charset="-52"/>
              </a:rPr>
              <a:t>АКТУАЛЬНОСТЬ ПРОЕКТА (ПРОБЛЕМАТИКА)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16D143-E36B-3CC1-19AF-39502598AEF7}"/>
              </a:ext>
            </a:extLst>
          </p:cNvPr>
          <p:cNvSpPr txBox="1"/>
          <p:nvPr/>
        </p:nvSpPr>
        <p:spPr>
          <a:xfrm>
            <a:off x="604007" y="1315275"/>
            <a:ext cx="1133150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285750" indent="-285750">
              <a:buFont typeface="Arial" panose="020B0604020202020204" pitchFamily="34" charset="0"/>
              <a:buChar char="•"/>
              <a:defRPr sz="2200" b="0">
                <a:solidFill>
                  <a:srgbClr val="A91EFF"/>
                </a:solidFill>
                <a:latin typeface="Raleway" pitchFamily="2" charset="-52"/>
              </a:defRPr>
            </a:lvl1pPr>
          </a:lstStyle>
          <a:p>
            <a:pPr marL="0" indent="0" algn="ctr">
              <a:buNone/>
            </a:pPr>
            <a:r>
              <a:rPr lang="ru-RU" u="sng" dirty="0">
                <a:solidFill>
                  <a:srgbClr val="C00000"/>
                </a:solidFill>
              </a:rPr>
              <a:t>Цель – поменять потребительские привычки на более здоровые, поддержание тенденции здорового питания и здоровой нации</a:t>
            </a:r>
          </a:p>
          <a:p>
            <a:pPr marL="0" indent="0">
              <a:buNone/>
            </a:pPr>
            <a:endParaRPr lang="ru-RU" sz="2000" b="1" dirty="0">
              <a:solidFill>
                <a:schemeClr val="tx1"/>
              </a:solidFill>
            </a:endParaRPr>
          </a:p>
          <a:p>
            <a:r>
              <a:rPr lang="ru-RU" sz="2400" dirty="0">
                <a:solidFill>
                  <a:srgbClr val="C00000"/>
                </a:solidFill>
              </a:rPr>
              <a:t>Какую проблему помогает решить результат проекта (продукт)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</a:rPr>
              <a:t>    Снеки из дегидрированных овощей - моркови, свёклы,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ru-RU" sz="2000" dirty="0">
                <a:solidFill>
                  <a:schemeClr val="tx1"/>
                </a:solidFill>
              </a:rPr>
              <a:t>бамии,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ru-RU" sz="2000" dirty="0">
                <a:solidFill>
                  <a:schemeClr val="tx1"/>
                </a:solidFill>
              </a:rPr>
              <a:t>стручковой фасоли, кабачков - идеальная замена нездоровым закускам без добавления консервантов.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605DB9-C408-B41A-5D27-371738102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4007" y="6365546"/>
            <a:ext cx="671120" cy="365125"/>
          </a:xfrm>
        </p:spPr>
        <p:txBody>
          <a:bodyPr/>
          <a:lstStyle/>
          <a:p>
            <a:fld id="{36E61BD5-BE4E-4D37-B49A-C1841E1920B0}" type="slidenum">
              <a:rPr lang="ru-RU" sz="3200" smtClean="0"/>
              <a:t>2</a:t>
            </a:fld>
            <a:endParaRPr lang="ru-RU" sz="32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87024E-28C7-2875-439F-7D482F34D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100" y="-79228"/>
            <a:ext cx="4660900" cy="133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F3A57E-1F07-F42F-B0AF-4702C9C04BC4}"/>
              </a:ext>
            </a:extLst>
          </p:cNvPr>
          <p:cNvSpPr txBox="1"/>
          <p:nvPr/>
        </p:nvSpPr>
        <p:spPr>
          <a:xfrm>
            <a:off x="1275127" y="4351712"/>
            <a:ext cx="6724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29472-50EC-5949-3E29-490A89AF9F5B}"/>
              </a:ext>
            </a:extLst>
          </p:cNvPr>
          <p:cNvSpPr txBox="1"/>
          <p:nvPr/>
        </p:nvSpPr>
        <p:spPr>
          <a:xfrm>
            <a:off x="604007" y="3261221"/>
            <a:ext cx="772990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285750" indent="-285750">
              <a:buFont typeface="Arial" panose="020B0604020202020204" pitchFamily="34" charset="0"/>
              <a:buChar char="•"/>
              <a:defRPr sz="2200" b="0">
                <a:solidFill>
                  <a:srgbClr val="A91EFF"/>
                </a:solidFill>
                <a:latin typeface="Raleway" pitchFamily="2" charset="-52"/>
              </a:defRPr>
            </a:lvl1pPr>
          </a:lstStyle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</a:rPr>
              <a:t>Сушеные овощи сохраняют пользу (витамины, минералы). Снеки могут храниться долго, их удобно брать с собой, можно покупать детям и не бояться повышения холе</a:t>
            </a:r>
            <a:r>
              <a:rPr lang="en-US" sz="2000" dirty="0">
                <a:solidFill>
                  <a:schemeClr val="tx1"/>
                </a:solidFill>
              </a:rPr>
              <a:t>-</a:t>
            </a:r>
            <a:r>
              <a:rPr lang="ru-RU" sz="2000" dirty="0">
                <a:solidFill>
                  <a:schemeClr val="tx1"/>
                </a:solidFill>
              </a:rPr>
              <a:t>стерина, веса и ряда др. заболеваний.</a:t>
            </a:r>
          </a:p>
          <a:p>
            <a:pPr marL="0" indent="0">
              <a:buNone/>
            </a:pP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Глобально продукт решает проблему возникновения многих заболеваний, избавляет от чувства вины за употребление вредных перекусов с большим содержанием масла и </a:t>
            </a:r>
            <a:r>
              <a:rPr lang="ru-RU" sz="2000" dirty="0" err="1">
                <a:solidFill>
                  <a:schemeClr val="tx1"/>
                </a:solidFill>
              </a:rPr>
              <a:t>трансжиров</a:t>
            </a:r>
            <a:endParaRPr lang="ru-RU" sz="2000" dirty="0">
              <a:solidFill>
                <a:schemeClr val="tx1"/>
              </a:solidFill>
            </a:endParaRPr>
          </a:p>
          <a:p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265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5D109E0-62CA-6397-4ACB-DE63BEBBFD86}"/>
              </a:ext>
            </a:extLst>
          </p:cNvPr>
          <p:cNvSpPr/>
          <p:nvPr/>
        </p:nvSpPr>
        <p:spPr>
          <a:xfrm>
            <a:off x="3487931" y="1027906"/>
            <a:ext cx="4514539" cy="2906020"/>
          </a:xfrm>
          <a:prstGeom prst="rect">
            <a:avLst/>
          </a:prstGeom>
          <a:gradFill flip="none" rotWithShape="1">
            <a:gsLst>
              <a:gs pos="22000">
                <a:srgbClr val="E77E7C">
                  <a:shade val="67500"/>
                  <a:satMod val="115000"/>
                </a:srgbClr>
              </a:gs>
              <a:gs pos="85875">
                <a:srgbClr val="EB7472"/>
              </a:gs>
              <a:gs pos="76750">
                <a:srgbClr val="E6716F"/>
              </a:gs>
              <a:gs pos="58500">
                <a:srgbClr val="DC6C6A"/>
              </a:gs>
              <a:gs pos="95000">
                <a:srgbClr val="E77E7C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C2280-36CC-9163-FF2E-56E13528E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снимок экрана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31422D9-F8F7-079E-B0E8-CBFFCCBC3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BF6908-1ED4-B202-FFD8-E506B0ECC89D}"/>
              </a:ext>
            </a:extLst>
          </p:cNvPr>
          <p:cNvSpPr txBox="1"/>
          <p:nvPr/>
        </p:nvSpPr>
        <p:spPr>
          <a:xfrm>
            <a:off x="46405" y="6325712"/>
            <a:ext cx="53943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Raleway" pitchFamily="2" charset="-52"/>
              </a:rPr>
              <a:t>№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16D143-E36B-3CC1-19AF-39502598AEF7}"/>
              </a:ext>
            </a:extLst>
          </p:cNvPr>
          <p:cNvSpPr txBox="1"/>
          <p:nvPr/>
        </p:nvSpPr>
        <p:spPr>
          <a:xfrm>
            <a:off x="3694812" y="4162773"/>
            <a:ext cx="808831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rgbClr val="A91EFF"/>
                </a:solidFill>
                <a:latin typeface="Raleway" pitchFamily="2" charset="-52"/>
              </a:defRPr>
            </a:lvl1pPr>
          </a:lstStyle>
          <a:p>
            <a:r>
              <a:rPr lang="ru-RU" sz="2200" b="0" i="1" dirty="0">
                <a:solidFill>
                  <a:srgbClr val="C00000"/>
                </a:solidFill>
              </a:rPr>
              <a:t>Краткое описание инновационной идеи (задела), лежащей в основе проекта и дающей потенциальное преимущество продукту на рынке – </a:t>
            </a:r>
            <a:r>
              <a:rPr lang="ru-RU" sz="2200" b="0" i="1" u="sng" dirty="0">
                <a:solidFill>
                  <a:srgbClr val="C00000"/>
                </a:solidFill>
              </a:rPr>
              <a:t>уникальная рецептура, хрустящие, без вредных добавок и усилителей вкуса, уникальный дизайн, стоимость ниже</a:t>
            </a:r>
          </a:p>
          <a:p>
            <a:r>
              <a:rPr lang="ru-RU" sz="2200" b="0" i="1" u="sng" dirty="0">
                <a:solidFill>
                  <a:srgbClr val="C00000"/>
                </a:solidFill>
              </a:rPr>
              <a:t>доступность к покупке</a:t>
            </a:r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C5EE7279-EF9F-B993-7456-9FEE49059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4007" y="6365546"/>
            <a:ext cx="671120" cy="365125"/>
          </a:xfrm>
        </p:spPr>
        <p:txBody>
          <a:bodyPr/>
          <a:lstStyle/>
          <a:p>
            <a:fld id="{36E61BD5-BE4E-4D37-B49A-C1841E1920B0}" type="slidenum">
              <a:rPr lang="ru-RU" sz="3200" smtClean="0"/>
              <a:t>3</a:t>
            </a:fld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DE1E77-71A1-9379-49F1-63D543491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930" y="1027906"/>
            <a:ext cx="9238070" cy="290602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A2E046C-31A9-2EAC-FC56-89FB2B06D6CC}"/>
              </a:ext>
            </a:extLst>
          </p:cNvPr>
          <p:cNvSpPr/>
          <p:nvPr/>
        </p:nvSpPr>
        <p:spPr>
          <a:xfrm>
            <a:off x="690619" y="910348"/>
            <a:ext cx="7788032" cy="3199420"/>
          </a:xfrm>
          <a:prstGeom prst="rect">
            <a:avLst/>
          </a:prstGeom>
          <a:solidFill>
            <a:srgbClr val="E36B6A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65F9FDB-57D4-3CDA-290C-865354F19B38}"/>
              </a:ext>
            </a:extLst>
          </p:cNvPr>
          <p:cNvSpPr/>
          <p:nvPr/>
        </p:nvSpPr>
        <p:spPr>
          <a:xfrm>
            <a:off x="1" y="1027906"/>
            <a:ext cx="7150308" cy="2906020"/>
          </a:xfrm>
          <a:prstGeom prst="rect">
            <a:avLst/>
          </a:prstGeom>
          <a:solidFill>
            <a:srgbClr val="E36B6A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AA8B07-7C31-FB4F-FE44-A0717D7A8B1E}"/>
              </a:ext>
            </a:extLst>
          </p:cNvPr>
          <p:cNvSpPr txBox="1"/>
          <p:nvPr/>
        </p:nvSpPr>
        <p:spPr>
          <a:xfrm>
            <a:off x="46405" y="1053673"/>
            <a:ext cx="950316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285750" indent="-285750">
              <a:buFont typeface="Arial" panose="020B0604020202020204" pitchFamily="34" charset="0"/>
              <a:buChar char="•"/>
              <a:defRPr sz="2200" b="0">
                <a:solidFill>
                  <a:srgbClr val="A91EFF"/>
                </a:solidFill>
                <a:latin typeface="Raleway" pitchFamily="2" charset="-52"/>
              </a:defRPr>
            </a:lvl1pPr>
          </a:lstStyle>
          <a:p>
            <a:pPr marL="0" indent="0">
              <a:buNone/>
            </a:pPr>
            <a:r>
              <a:rPr lang="ru-RU" sz="2100" dirty="0">
                <a:solidFill>
                  <a:schemeClr val="bg1"/>
                </a:solidFill>
              </a:rPr>
              <a:t>Потребители продукта – осознанное поколение, готовое менять свои привычки на здоровые. Их волнует состояние организма и долголетие.</a:t>
            </a:r>
          </a:p>
          <a:p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u="none" strike="noStrike" dirty="0">
                <a:solidFill>
                  <a:schemeClr val="bg1"/>
                </a:solidFill>
                <a:effectLst/>
              </a:rPr>
              <a:t>родители, желающие дать лучшее и полезное детям, например на перекус в школу</a:t>
            </a:r>
          </a:p>
          <a:p>
            <a:r>
              <a:rPr lang="ru-RU" sz="2100" dirty="0">
                <a:solidFill>
                  <a:schemeClr val="bg1"/>
                </a:solidFill>
              </a:rPr>
              <a:t>вегетарианцы, </a:t>
            </a:r>
            <a:r>
              <a:rPr lang="ru-RU" sz="2100" dirty="0" err="1">
                <a:solidFill>
                  <a:schemeClr val="bg1"/>
                </a:solidFill>
              </a:rPr>
              <a:t>веганы</a:t>
            </a:r>
            <a:endParaRPr lang="ru-RU" sz="2100" dirty="0">
              <a:solidFill>
                <a:schemeClr val="bg1"/>
              </a:solidFill>
            </a:endParaRPr>
          </a:p>
          <a:p>
            <a:r>
              <a:rPr lang="ru-RU" sz="2100" dirty="0">
                <a:solidFill>
                  <a:schemeClr val="bg1"/>
                </a:solidFill>
              </a:rPr>
              <a:t>клиенты </a:t>
            </a:r>
            <a:r>
              <a:rPr lang="ru-RU" sz="2100" dirty="0" err="1">
                <a:solidFill>
                  <a:schemeClr val="bg1"/>
                </a:solidFill>
              </a:rPr>
              <a:t>нутрициологов</a:t>
            </a:r>
            <a:endParaRPr lang="ru-RU" sz="2100" dirty="0">
              <a:solidFill>
                <a:schemeClr val="bg1"/>
              </a:solidFill>
            </a:endParaRPr>
          </a:p>
          <a:p>
            <a:r>
              <a:rPr lang="ru-RU" sz="2100" u="none" strike="noStrike" dirty="0">
                <a:solidFill>
                  <a:schemeClr val="bg1"/>
                </a:solidFill>
                <a:effectLst/>
              </a:rPr>
              <a:t>пос</a:t>
            </a:r>
            <a:r>
              <a:rPr lang="ru-RU" sz="2100" dirty="0">
                <a:solidFill>
                  <a:schemeClr val="bg1"/>
                </a:solidFill>
              </a:rPr>
              <a:t>етители магазинов здорового питания </a:t>
            </a:r>
            <a:r>
              <a:rPr lang="ru-RU" sz="2100" dirty="0" err="1">
                <a:solidFill>
                  <a:schemeClr val="bg1"/>
                </a:solidFill>
              </a:rPr>
              <a:t>Вкусвилл</a:t>
            </a:r>
            <a:r>
              <a:rPr lang="ru-RU" sz="2100" dirty="0">
                <a:solidFill>
                  <a:schemeClr val="bg1"/>
                </a:solidFill>
              </a:rPr>
              <a:t>, Азбука Вкуса…</a:t>
            </a:r>
          </a:p>
          <a:p>
            <a:r>
              <a:rPr lang="ru-RU" sz="2100" u="none" strike="noStrike" dirty="0">
                <a:solidFill>
                  <a:schemeClr val="bg1"/>
                </a:solidFill>
                <a:effectLst/>
              </a:rPr>
              <a:t>спортсмены, любители фитнеса и спортзалов</a:t>
            </a:r>
          </a:p>
          <a:p>
            <a:endParaRPr lang="ru-RU" sz="2000" u="none" strike="noStrike" dirty="0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1927F5-02E2-72F8-B865-58C722651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380" y="4051484"/>
            <a:ext cx="2488003" cy="237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75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C2280-36CC-9163-FF2E-56E13528E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снимок экрана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31422D9-F8F7-079E-B0E8-CBFFCCBC3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527"/>
            <a:ext cx="12192000" cy="715176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BF6908-1ED4-B202-FFD8-E506B0ECC89D}"/>
              </a:ext>
            </a:extLst>
          </p:cNvPr>
          <p:cNvSpPr txBox="1"/>
          <p:nvPr/>
        </p:nvSpPr>
        <p:spPr>
          <a:xfrm>
            <a:off x="-31332" y="6440180"/>
            <a:ext cx="53943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Raleway" pitchFamily="2" charset="-52"/>
              </a:rPr>
              <a:t>№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EF6C39-0B5C-6E37-B4D6-D09F7B2ACD14}"/>
              </a:ext>
            </a:extLst>
          </p:cNvPr>
          <p:cNvSpPr txBox="1"/>
          <p:nvPr/>
        </p:nvSpPr>
        <p:spPr>
          <a:xfrm>
            <a:off x="124918" y="71364"/>
            <a:ext cx="91554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C00000"/>
                </a:solidFill>
                <a:latin typeface="Raleway" pitchFamily="2" charset="-52"/>
              </a:rPr>
              <a:t>АНАЛИЗ СИТУАЦИИ. АНАЛОГИ И КОНКУРЕНТЫ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B9B0D0AF-24A9-4254-9793-8F146708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640" y="6376363"/>
            <a:ext cx="671120" cy="365125"/>
          </a:xfrm>
        </p:spPr>
        <p:txBody>
          <a:bodyPr/>
          <a:lstStyle/>
          <a:p>
            <a:fld id="{36E61BD5-BE4E-4D37-B49A-C1841E1920B0}" type="slidenum">
              <a:rPr lang="ru-RU" sz="3200" smtClean="0"/>
              <a:t>4</a:t>
            </a:fld>
            <a:endParaRPr lang="ru-RU" sz="32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C28FA78-39EF-43FB-879F-EE232754A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18" y="1161225"/>
            <a:ext cx="8575623" cy="466614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D2E357-D5D9-B75F-50E5-34125BDCC8EC}"/>
              </a:ext>
            </a:extLst>
          </p:cNvPr>
          <p:cNvSpPr txBox="1"/>
          <p:nvPr/>
        </p:nvSpPr>
        <p:spPr>
          <a:xfrm>
            <a:off x="8773085" y="1515086"/>
            <a:ext cx="32939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285750" indent="-285750">
              <a:buFont typeface="Arial" panose="020B0604020202020204" pitchFamily="34" charset="0"/>
              <a:buChar char="•"/>
              <a:defRPr sz="2200" b="0">
                <a:solidFill>
                  <a:srgbClr val="A91EFF"/>
                </a:solidFill>
                <a:latin typeface="Raleway" pitchFamily="2" charset="-52"/>
              </a:defRPr>
            </a:lvl1pPr>
          </a:lstStyle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</a:rPr>
              <a:t>Распространены сублимированные овощи в качестве приправы и походных суповых наборов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Стоимость за кг 3500руб </a:t>
            </a:r>
          </a:p>
        </p:txBody>
      </p:sp>
    </p:spTree>
    <p:extLst>
      <p:ext uri="{BB962C8B-B14F-4D97-AF65-F5344CB8AC3E}">
        <p14:creationId xmlns:p14="http://schemas.microsoft.com/office/powerpoint/2010/main" val="4095284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C2280-36CC-9163-FF2E-56E13528E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снимок экрана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31422D9-F8F7-079E-B0E8-CBFFCCBC3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527"/>
            <a:ext cx="12192000" cy="715176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BF6908-1ED4-B202-FFD8-E506B0ECC89D}"/>
              </a:ext>
            </a:extLst>
          </p:cNvPr>
          <p:cNvSpPr txBox="1"/>
          <p:nvPr/>
        </p:nvSpPr>
        <p:spPr>
          <a:xfrm>
            <a:off x="-31332" y="6440180"/>
            <a:ext cx="53943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Raleway" pitchFamily="2" charset="-52"/>
              </a:rPr>
              <a:t>№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EF6C39-0B5C-6E37-B4D6-D09F7B2ACD14}"/>
              </a:ext>
            </a:extLst>
          </p:cNvPr>
          <p:cNvSpPr txBox="1"/>
          <p:nvPr/>
        </p:nvSpPr>
        <p:spPr>
          <a:xfrm>
            <a:off x="124918" y="71364"/>
            <a:ext cx="91554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C00000"/>
                </a:solidFill>
                <a:latin typeface="Raleway" pitchFamily="2" charset="-52"/>
              </a:rPr>
              <a:t>АНАЛИЗ СИТУАЦИИ. АНАЛОГИ И КОНКУРЕНТЫ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B9B0D0AF-24A9-4254-9793-8F146708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640" y="6376363"/>
            <a:ext cx="671120" cy="365125"/>
          </a:xfrm>
        </p:spPr>
        <p:txBody>
          <a:bodyPr/>
          <a:lstStyle/>
          <a:p>
            <a:fld id="{36E61BD5-BE4E-4D37-B49A-C1841E1920B0}" type="slidenum">
              <a:rPr lang="ru-RU" sz="3200" smtClean="0"/>
              <a:t>5</a:t>
            </a:fld>
            <a:endParaRPr lang="ru-RU" sz="3200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1124E2F3-46C7-21BF-03B5-8C6CB700FF8D}"/>
              </a:ext>
            </a:extLst>
          </p:cNvPr>
          <p:cNvGraphicFramePr>
            <a:graphicFrameLocks noGrp="1"/>
          </p:cNvGraphicFramePr>
          <p:nvPr/>
        </p:nvGraphicFramePr>
        <p:xfrm>
          <a:off x="183408" y="1754505"/>
          <a:ext cx="11883674" cy="4316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735">
                  <a:extLst>
                    <a:ext uri="{9D8B030D-6E8A-4147-A177-3AD203B41FA5}">
                      <a16:colId xmlns:a16="http://schemas.microsoft.com/office/drawing/2014/main" val="771388476"/>
                    </a:ext>
                  </a:extLst>
                </a:gridCol>
                <a:gridCol w="1587152">
                  <a:extLst>
                    <a:ext uri="{9D8B030D-6E8A-4147-A177-3AD203B41FA5}">
                      <a16:colId xmlns:a16="http://schemas.microsoft.com/office/drawing/2014/main" val="1146586697"/>
                    </a:ext>
                  </a:extLst>
                </a:gridCol>
                <a:gridCol w="2192809">
                  <a:extLst>
                    <a:ext uri="{9D8B030D-6E8A-4147-A177-3AD203B41FA5}">
                      <a16:colId xmlns:a16="http://schemas.microsoft.com/office/drawing/2014/main" val="3554244335"/>
                    </a:ext>
                  </a:extLst>
                </a:gridCol>
                <a:gridCol w="3705548">
                  <a:extLst>
                    <a:ext uri="{9D8B030D-6E8A-4147-A177-3AD203B41FA5}">
                      <a16:colId xmlns:a16="http://schemas.microsoft.com/office/drawing/2014/main" val="4274529993"/>
                    </a:ext>
                  </a:extLst>
                </a:gridCol>
                <a:gridCol w="2021430">
                  <a:extLst>
                    <a:ext uri="{9D8B030D-6E8A-4147-A177-3AD203B41FA5}">
                      <a16:colId xmlns:a16="http://schemas.microsoft.com/office/drawing/2014/main" val="3373387550"/>
                    </a:ext>
                  </a:extLst>
                </a:gridCol>
              </a:tblGrid>
              <a:tr h="6089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latin typeface="Cochin" panose="02000603020000020003" pitchFamily="2" charset="0"/>
                        </a:rPr>
                        <a:t>              Ха-</a:t>
                      </a:r>
                      <a:r>
                        <a:rPr lang="ru-RU" sz="2000" b="0" i="1" dirty="0" err="1">
                          <a:solidFill>
                            <a:schemeClr val="tx1"/>
                          </a:solidFill>
                          <a:latin typeface="Cochin" panose="02000603020000020003" pitchFamily="2" charset="0"/>
                        </a:rPr>
                        <a:t>ки</a:t>
                      </a:r>
                      <a:endParaRPr lang="ru-RU" sz="2000" b="0" i="1" dirty="0">
                        <a:solidFill>
                          <a:schemeClr val="tx1"/>
                        </a:solidFill>
                        <a:latin typeface="Cochin" panose="02000603020000020003" pitchFamily="2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latin typeface="Cochin" panose="02000603020000020003" pitchFamily="2" charset="0"/>
                        </a:rPr>
                        <a:t>Бренд</a:t>
                      </a:r>
                    </a:p>
                  </a:txBody>
                  <a:tcPr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BA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Средняя</a:t>
                      </a:r>
                      <a:br>
                        <a:rPr lang="ru-RU" sz="2000" dirty="0">
                          <a:latin typeface="Cochin" panose="02000603020000020003" pitchFamily="2" charset="0"/>
                        </a:rPr>
                      </a:br>
                      <a:r>
                        <a:rPr lang="ru-RU" sz="2000" dirty="0">
                          <a:latin typeface="Cochin" panose="02000603020000020003" pitchFamily="2" charset="0"/>
                        </a:rPr>
                        <a:t>Стоимость</a:t>
                      </a:r>
                    </a:p>
                  </a:txBody>
                  <a:tcPr>
                    <a:solidFill>
                      <a:srgbClr val="A81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Вес, Ккал</a:t>
                      </a:r>
                    </a:p>
                  </a:txBody>
                  <a:tcPr>
                    <a:solidFill>
                      <a:srgbClr val="FF563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Минус</a:t>
                      </a:r>
                    </a:p>
                  </a:txBody>
                  <a:tcPr>
                    <a:solidFill>
                      <a:srgbClr val="FFAB1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Где купить</a:t>
                      </a:r>
                    </a:p>
                  </a:txBody>
                  <a:tcPr>
                    <a:solidFill>
                      <a:srgbClr val="AFD2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706245"/>
                  </a:ext>
                </a:extLst>
              </a:tr>
              <a:tr h="2086475">
                <a:tc>
                  <a:txBody>
                    <a:bodyPr/>
                    <a:lstStyle/>
                    <a:p>
                      <a:r>
                        <a:rPr lang="ru-RU" sz="2000" dirty="0" err="1">
                          <a:latin typeface="Cochin" panose="02000603020000020003" pitchFamily="2" charset="0"/>
                        </a:rPr>
                        <a:t>Лэйс</a:t>
                      </a:r>
                      <a:endParaRPr lang="ru-RU" sz="2000" dirty="0">
                        <a:latin typeface="Cochin" panose="02000603020000020003" pitchFamily="2" charset="0"/>
                      </a:endParaRPr>
                    </a:p>
                  </a:txBody>
                  <a:tcPr>
                    <a:solidFill>
                      <a:srgbClr val="FFD6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ochin" panose="02000603020000020003" pitchFamily="2" charset="0"/>
                        </a:rPr>
                        <a:t>132 </a:t>
                      </a:r>
                      <a:r>
                        <a:rPr lang="ru-RU" sz="2000" dirty="0" err="1">
                          <a:latin typeface="Cochin" panose="02000603020000020003" pitchFamily="2" charset="0"/>
                        </a:rPr>
                        <a:t>руб</a:t>
                      </a:r>
                      <a:endParaRPr lang="ru-RU" sz="2000" dirty="0">
                        <a:latin typeface="Cochin" panose="02000603020000020003" pitchFamily="2" charset="0"/>
                      </a:endParaRPr>
                    </a:p>
                  </a:txBody>
                  <a:tcPr>
                    <a:solidFill>
                      <a:srgbClr val="DAA1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ochin" panose="02000603020000020003" pitchFamily="2" charset="0"/>
                        </a:rPr>
                        <a:t>140 </a:t>
                      </a:r>
                      <a:r>
                        <a:rPr lang="ru-RU" sz="2000" dirty="0">
                          <a:latin typeface="Cochin" panose="02000603020000020003" pitchFamily="2" charset="0"/>
                        </a:rPr>
                        <a:t>г</a:t>
                      </a:r>
                    </a:p>
                  </a:txBody>
                  <a:tcPr>
                    <a:solidFill>
                      <a:srgbClr val="FB91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Cochin" panose="02000603020000020003" pitchFamily="2" charset="0"/>
                        </a:rPr>
                        <a:t>Вредность, холестерин, большое кол-во масла</a:t>
                      </a:r>
                      <a:br>
                        <a:rPr lang="en-US" sz="2000" dirty="0">
                          <a:latin typeface="Cochin" panose="02000603020000020003" pitchFamily="2" charset="0"/>
                        </a:rPr>
                      </a:br>
                      <a:r>
                        <a:rPr lang="ru-RU" sz="2000" dirty="0">
                          <a:latin typeface="Cochin" panose="02000603020000020003" pitchFamily="2" charset="0"/>
                        </a:rPr>
                        <a:t>6.0 - белки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Cochin" panose="02000603020000020003" pitchFamily="2" charset="0"/>
                        </a:rPr>
                        <a:t>32 - жиры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Cochin" panose="02000603020000020003" pitchFamily="2" charset="0"/>
                        </a:rPr>
                        <a:t>53 - углеводы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Cochin" panose="02000603020000020003" pitchFamily="2" charset="0"/>
                        </a:rPr>
                        <a:t>520 - </a:t>
                      </a:r>
                      <a:r>
                        <a:rPr lang="ru-RU" sz="2000" dirty="0" err="1">
                          <a:latin typeface="Cochin" panose="02000603020000020003" pitchFamily="2" charset="0"/>
                        </a:rPr>
                        <a:t>кка</a:t>
                      </a:r>
                      <a:endParaRPr lang="ru-RU" sz="2000" dirty="0">
                        <a:latin typeface="Cochin" panose="02000603020000020003" pitchFamily="2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latin typeface="Cochin" panose="02000603020000020003" pitchFamily="2" charset="0"/>
                      </a:endParaRPr>
                    </a:p>
                  </a:txBody>
                  <a:tcPr marL="0" marR="0" marT="0" marB="0">
                    <a:solidFill>
                      <a:srgbClr val="FFBE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Везде</a:t>
                      </a:r>
                    </a:p>
                  </a:txBody>
                  <a:tcPr>
                    <a:solidFill>
                      <a:srgbClr val="CBE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16343"/>
                  </a:ext>
                </a:extLst>
              </a:tr>
              <a:tr h="1481871">
                <a:tc>
                  <a:txBody>
                    <a:bodyPr/>
                    <a:lstStyle/>
                    <a:p>
                      <a:r>
                        <a:rPr lang="ru-RU" sz="2000" dirty="0" err="1">
                          <a:latin typeface="Cochin" panose="02000603020000020003" pitchFamily="2" charset="0"/>
                        </a:rPr>
                        <a:t>Овощевита</a:t>
                      </a:r>
                      <a:br>
                        <a:rPr lang="ru-RU" sz="2000" dirty="0">
                          <a:latin typeface="Cochin" panose="02000603020000020003" pitchFamily="2" charset="0"/>
                        </a:rPr>
                      </a:br>
                      <a:endParaRPr lang="ru-RU" sz="2000" dirty="0">
                        <a:latin typeface="Cochin" panose="02000603020000020003" pitchFamily="2" charset="0"/>
                      </a:endParaRPr>
                    </a:p>
                  </a:txBody>
                  <a:tcPr>
                    <a:solidFill>
                      <a:srgbClr val="F9E2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100руб</a:t>
                      </a:r>
                    </a:p>
                  </a:txBody>
                  <a:tcPr>
                    <a:solidFill>
                      <a:srgbClr val="ECD9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100г</a:t>
                      </a:r>
                      <a:br>
                        <a:rPr lang="ru-RU" sz="2000" dirty="0">
                          <a:latin typeface="Cochin" panose="02000603020000020003" pitchFamily="2" charset="0"/>
                        </a:rPr>
                      </a:br>
                      <a:endParaRPr lang="ru-RU" sz="2000" dirty="0">
                        <a:latin typeface="Cochin" panose="02000603020000020003" pitchFamily="2" charset="0"/>
                      </a:endParaRPr>
                    </a:p>
                  </a:txBody>
                  <a:tcPr>
                    <a:solidFill>
                      <a:srgbClr val="F4C4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Низкая </a:t>
                      </a:r>
                      <a:r>
                        <a:rPr lang="ru-RU" sz="2000" dirty="0" err="1">
                          <a:latin typeface="Cochin" panose="02000603020000020003" pitchFamily="2" charset="0"/>
                        </a:rPr>
                        <a:t>популярномть</a:t>
                      </a:r>
                      <a:br>
                        <a:rPr lang="ru-RU" sz="2000" dirty="0">
                          <a:latin typeface="Cochin" panose="02000603020000020003" pitchFamily="2" charset="0"/>
                        </a:rPr>
                      </a:br>
                      <a:endParaRPr lang="ru-RU" sz="2000" dirty="0">
                        <a:latin typeface="Cochin" panose="02000603020000020003" pitchFamily="2" charset="0"/>
                      </a:endParaRPr>
                    </a:p>
                  </a:txBody>
                  <a:tcPr>
                    <a:solidFill>
                      <a:srgbClr val="F8DC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Везде</a:t>
                      </a:r>
                    </a:p>
                  </a:txBody>
                  <a:tcPr>
                    <a:solidFill>
                      <a:srgbClr val="D9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825073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79948D46-19F5-72F9-6CB4-16FDB1066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43755" flipV="1">
            <a:off x="778767" y="2813576"/>
            <a:ext cx="1490272" cy="149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0D76077-F865-4A1B-A3B3-4D3F9494E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989760"/>
            <a:ext cx="1134725" cy="108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26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C2280-36CC-9163-FF2E-56E13528E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снимок экрана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31422D9-F8F7-079E-B0E8-CBFFCCBC3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5" y="-365126"/>
            <a:ext cx="12192000" cy="715176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BF6908-1ED4-B202-FFD8-E506B0ECC89D}"/>
              </a:ext>
            </a:extLst>
          </p:cNvPr>
          <p:cNvSpPr txBox="1"/>
          <p:nvPr/>
        </p:nvSpPr>
        <p:spPr>
          <a:xfrm>
            <a:off x="-31332" y="6440180"/>
            <a:ext cx="53943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Raleway" pitchFamily="2" charset="-52"/>
              </a:rPr>
              <a:t>№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EF6C39-0B5C-6E37-B4D6-D09F7B2ACD14}"/>
              </a:ext>
            </a:extLst>
          </p:cNvPr>
          <p:cNvSpPr txBox="1"/>
          <p:nvPr/>
        </p:nvSpPr>
        <p:spPr>
          <a:xfrm>
            <a:off x="124918" y="71364"/>
            <a:ext cx="91554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C00000"/>
                </a:solidFill>
                <a:latin typeface="Raleway" pitchFamily="2" charset="-52"/>
              </a:rPr>
              <a:t>АНАЛИЗ СИТУАЦИИ. АНАЛОГИ И КОНКУРЕНТЫ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B9B0D0AF-24A9-4254-9793-8F146708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640" y="6376363"/>
            <a:ext cx="671120" cy="365125"/>
          </a:xfrm>
        </p:spPr>
        <p:txBody>
          <a:bodyPr/>
          <a:lstStyle/>
          <a:p>
            <a:fld id="{36E61BD5-BE4E-4D37-B49A-C1841E1920B0}" type="slidenum">
              <a:rPr lang="ru-RU" sz="3200" smtClean="0"/>
              <a:t>6</a:t>
            </a:fld>
            <a:endParaRPr lang="ru-RU" sz="3200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1124E2F3-46C7-21BF-03B5-8C6CB700FF8D}"/>
              </a:ext>
            </a:extLst>
          </p:cNvPr>
          <p:cNvGraphicFramePr>
            <a:graphicFrameLocks noGrp="1"/>
          </p:cNvGraphicFramePr>
          <p:nvPr/>
        </p:nvGraphicFramePr>
        <p:xfrm>
          <a:off x="154163" y="815152"/>
          <a:ext cx="11883674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735">
                  <a:extLst>
                    <a:ext uri="{9D8B030D-6E8A-4147-A177-3AD203B41FA5}">
                      <a16:colId xmlns:a16="http://schemas.microsoft.com/office/drawing/2014/main" val="771388476"/>
                    </a:ext>
                  </a:extLst>
                </a:gridCol>
                <a:gridCol w="1587152">
                  <a:extLst>
                    <a:ext uri="{9D8B030D-6E8A-4147-A177-3AD203B41FA5}">
                      <a16:colId xmlns:a16="http://schemas.microsoft.com/office/drawing/2014/main" val="1146586697"/>
                    </a:ext>
                  </a:extLst>
                </a:gridCol>
                <a:gridCol w="1342593">
                  <a:extLst>
                    <a:ext uri="{9D8B030D-6E8A-4147-A177-3AD203B41FA5}">
                      <a16:colId xmlns:a16="http://schemas.microsoft.com/office/drawing/2014/main" val="3554244335"/>
                    </a:ext>
                  </a:extLst>
                </a:gridCol>
                <a:gridCol w="4555764">
                  <a:extLst>
                    <a:ext uri="{9D8B030D-6E8A-4147-A177-3AD203B41FA5}">
                      <a16:colId xmlns:a16="http://schemas.microsoft.com/office/drawing/2014/main" val="4274529993"/>
                    </a:ext>
                  </a:extLst>
                </a:gridCol>
                <a:gridCol w="2021430">
                  <a:extLst>
                    <a:ext uri="{9D8B030D-6E8A-4147-A177-3AD203B41FA5}">
                      <a16:colId xmlns:a16="http://schemas.microsoft.com/office/drawing/2014/main" val="3373387550"/>
                    </a:ext>
                  </a:extLst>
                </a:gridCol>
              </a:tblGrid>
              <a:tr h="6089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latin typeface="Cochin" panose="02000603020000020003" pitchFamily="2" charset="0"/>
                        </a:rPr>
                        <a:t>              Ха-</a:t>
                      </a:r>
                      <a:r>
                        <a:rPr lang="ru-RU" sz="2000" b="0" i="1" dirty="0" err="1">
                          <a:solidFill>
                            <a:schemeClr val="tx1"/>
                          </a:solidFill>
                          <a:latin typeface="Cochin" panose="02000603020000020003" pitchFamily="2" charset="0"/>
                        </a:rPr>
                        <a:t>ки</a:t>
                      </a:r>
                      <a:endParaRPr lang="ru-RU" sz="2000" b="0" i="1" dirty="0">
                        <a:solidFill>
                          <a:schemeClr val="tx1"/>
                        </a:solidFill>
                        <a:latin typeface="Cochin" panose="02000603020000020003" pitchFamily="2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latin typeface="Cochin" panose="02000603020000020003" pitchFamily="2" charset="0"/>
                        </a:rPr>
                        <a:t>Бренд</a:t>
                      </a:r>
                    </a:p>
                  </a:txBody>
                  <a:tcPr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BA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Стоимость</a:t>
                      </a:r>
                    </a:p>
                  </a:txBody>
                  <a:tcPr>
                    <a:solidFill>
                      <a:srgbClr val="A81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Вес, Ккал</a:t>
                      </a:r>
                    </a:p>
                  </a:txBody>
                  <a:tcPr>
                    <a:solidFill>
                      <a:srgbClr val="FF563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Минус</a:t>
                      </a:r>
                    </a:p>
                  </a:txBody>
                  <a:tcPr>
                    <a:solidFill>
                      <a:srgbClr val="FFAB1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Где купить</a:t>
                      </a:r>
                    </a:p>
                  </a:txBody>
                  <a:tcPr>
                    <a:solidFill>
                      <a:srgbClr val="AFD2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706245"/>
                  </a:ext>
                </a:extLst>
              </a:tr>
              <a:tr h="1076301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«Можно»</a:t>
                      </a:r>
                      <a:br>
                        <a:rPr lang="en-US" sz="2000" dirty="0">
                          <a:latin typeface="Cochin" panose="02000603020000020003" pitchFamily="2" charset="0"/>
                        </a:rPr>
                      </a:br>
                      <a:r>
                        <a:rPr lang="ru-RU" sz="2000" dirty="0">
                          <a:latin typeface="Cochin" panose="02000603020000020003" pitchFamily="2" charset="0"/>
                        </a:rPr>
                        <a:t>Зелёная</a:t>
                      </a:r>
                    </a:p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 горка</a:t>
                      </a:r>
                    </a:p>
                  </a:txBody>
                  <a:tcPr>
                    <a:solidFill>
                      <a:srgbClr val="FFD6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289 </a:t>
                      </a:r>
                      <a:r>
                        <a:rPr lang="ru-RU" sz="2000" dirty="0" err="1">
                          <a:latin typeface="Cochin" panose="02000603020000020003" pitchFamily="2" charset="0"/>
                        </a:rPr>
                        <a:t>руб</a:t>
                      </a:r>
                      <a:br>
                        <a:rPr lang="ru-RU" sz="2000" dirty="0">
                          <a:latin typeface="Cochin" panose="02000603020000020003" pitchFamily="2" charset="0"/>
                        </a:rPr>
                      </a:br>
                      <a:r>
                        <a:rPr lang="ru-RU" sz="2000" dirty="0">
                          <a:latin typeface="Cochin" panose="02000603020000020003" pitchFamily="2" charset="0"/>
                        </a:rPr>
                        <a:t>1926руб/кг</a:t>
                      </a:r>
                      <a:br>
                        <a:rPr lang="ru-RU" sz="2000" dirty="0">
                          <a:latin typeface="Cochin" panose="02000603020000020003" pitchFamily="2" charset="0"/>
                        </a:rPr>
                      </a:br>
                      <a:endParaRPr lang="ru-RU" sz="2000" dirty="0">
                        <a:latin typeface="Cochin" panose="02000603020000020003" pitchFamily="2" charset="0"/>
                      </a:endParaRPr>
                    </a:p>
                  </a:txBody>
                  <a:tcPr>
                    <a:solidFill>
                      <a:srgbClr val="DAA1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75г </a:t>
                      </a:r>
                      <a:r>
                        <a:rPr lang="en-US" sz="2000" dirty="0">
                          <a:latin typeface="Cochin" panose="02000603020000020003" pitchFamily="2" charset="0"/>
                        </a:rPr>
                        <a:t>* 2</a:t>
                      </a:r>
                      <a:endParaRPr lang="ru-RU" sz="2000" dirty="0">
                        <a:latin typeface="Cochin" panose="02000603020000020003" pitchFamily="2" charset="0"/>
                      </a:endParaRPr>
                    </a:p>
                  </a:txBody>
                  <a:tcPr>
                    <a:solidFill>
                      <a:srgbClr val="FB918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Небольшой объём, Пересоленные, В составе 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патока крахмальная </a:t>
                      </a:r>
                      <a:r>
                        <a:rPr lang="ru-RU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мальтозная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соль, ароматизатор натуральный "Сальса» (лактоза)</a:t>
                      </a:r>
                      <a:endParaRPr lang="ru-RU" sz="2000" dirty="0">
                        <a:latin typeface="Cochin" panose="02000603020000020003" pitchFamily="2" charset="0"/>
                      </a:endParaRPr>
                    </a:p>
                  </a:txBody>
                  <a:tcPr marL="0" marR="0" marT="0" marB="0">
                    <a:solidFill>
                      <a:srgbClr val="FFBE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ochin" panose="02000603020000020003" pitchFamily="2" charset="0"/>
                        </a:rPr>
                        <a:t>OZON</a:t>
                      </a:r>
                      <a:endParaRPr lang="ru-RU" sz="2000" dirty="0">
                        <a:latin typeface="Cochin" panose="02000603020000020003" pitchFamily="2" charset="0"/>
                      </a:endParaRPr>
                    </a:p>
                  </a:txBody>
                  <a:tcPr>
                    <a:solidFill>
                      <a:srgbClr val="CBE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16343"/>
                  </a:ext>
                </a:extLst>
              </a:tr>
              <a:tr h="934683">
                <a:tc>
                  <a:txBody>
                    <a:bodyPr/>
                    <a:lstStyle/>
                    <a:p>
                      <a:r>
                        <a:rPr lang="ru-RU" sz="2000" dirty="0" err="1">
                          <a:latin typeface="Cochin" panose="02000603020000020003" pitchFamily="2" charset="0"/>
                        </a:rPr>
                        <a:t>Зеленика</a:t>
                      </a:r>
                      <a:endParaRPr lang="ru-RU" sz="2000" dirty="0">
                        <a:latin typeface="Cochin" panose="02000603020000020003" pitchFamily="2" charset="0"/>
                      </a:endParaRPr>
                    </a:p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«Морковь»</a:t>
                      </a:r>
                    </a:p>
                  </a:txBody>
                  <a:tcPr>
                    <a:solidFill>
                      <a:srgbClr val="F9E2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387 </a:t>
                      </a:r>
                      <a:r>
                        <a:rPr lang="ru-RU" sz="2000" dirty="0" err="1">
                          <a:latin typeface="Cochin" panose="02000603020000020003" pitchFamily="2" charset="0"/>
                        </a:rPr>
                        <a:t>руб</a:t>
                      </a:r>
                      <a:br>
                        <a:rPr lang="ru-RU" sz="2000" dirty="0">
                          <a:latin typeface="Cochin" panose="02000603020000020003" pitchFamily="2" charset="0"/>
                        </a:rPr>
                      </a:br>
                      <a:r>
                        <a:rPr lang="ru-RU" sz="2000" dirty="0">
                          <a:latin typeface="Cochin" panose="02000603020000020003" pitchFamily="2" charset="0"/>
                        </a:rPr>
                        <a:t>2580руб/кг</a:t>
                      </a:r>
                    </a:p>
                  </a:txBody>
                  <a:tcPr>
                    <a:solidFill>
                      <a:srgbClr val="ECD9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50г</a:t>
                      </a:r>
                      <a:r>
                        <a:rPr lang="en-US" sz="2000" dirty="0">
                          <a:latin typeface="Cochin" panose="02000603020000020003" pitchFamily="2" charset="0"/>
                        </a:rPr>
                        <a:t> * 3</a:t>
                      </a:r>
                      <a:br>
                        <a:rPr lang="ru-RU" sz="2000" dirty="0">
                          <a:latin typeface="Cochin" panose="02000603020000020003" pitchFamily="2" charset="0"/>
                        </a:rPr>
                      </a:br>
                      <a:r>
                        <a:rPr lang="ru-RU" sz="2000" dirty="0">
                          <a:latin typeface="Cochin" panose="02000603020000020003" pitchFamily="2" charset="0"/>
                        </a:rPr>
                        <a:t>485</a:t>
                      </a:r>
                    </a:p>
                  </a:txBody>
                  <a:tcPr>
                    <a:solidFill>
                      <a:srgbClr val="F4C4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Небольшой объём, В составе патока, жалобы на прогорклый вкус масла, цена</a:t>
                      </a:r>
                    </a:p>
                  </a:txBody>
                  <a:tcPr>
                    <a:solidFill>
                      <a:srgbClr val="F8DC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ВБ, Перекресток</a:t>
                      </a:r>
                    </a:p>
                  </a:txBody>
                  <a:tcPr>
                    <a:solidFill>
                      <a:srgbClr val="D9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825073"/>
                  </a:ext>
                </a:extLst>
              </a:tr>
              <a:tr h="1217920">
                <a:tc>
                  <a:txBody>
                    <a:bodyPr/>
                    <a:lstStyle/>
                    <a:p>
                      <a:r>
                        <a:rPr lang="ru-RU" sz="2000" dirty="0" err="1">
                          <a:latin typeface="Cochin" panose="02000603020000020003" pitchFamily="2" charset="0"/>
                        </a:rPr>
                        <a:t>ВкусВилл</a:t>
                      </a:r>
                      <a:r>
                        <a:rPr lang="ru-RU" sz="2000" dirty="0">
                          <a:latin typeface="Cochin" panose="02000603020000020003" pitchFamily="2" charset="0"/>
                        </a:rPr>
                        <a:t> </a:t>
                      </a:r>
                    </a:p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Свекла,</a:t>
                      </a:r>
                    </a:p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 тыква,</a:t>
                      </a:r>
                    </a:p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морковь</a:t>
                      </a:r>
                    </a:p>
                  </a:txBody>
                  <a:tcPr>
                    <a:solidFill>
                      <a:srgbClr val="FF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73 </a:t>
                      </a:r>
                      <a:r>
                        <a:rPr lang="ru-RU" sz="2000" dirty="0" err="1">
                          <a:latin typeface="Cochin" panose="02000603020000020003" pitchFamily="2" charset="0"/>
                        </a:rPr>
                        <a:t>руб</a:t>
                      </a:r>
                      <a:br>
                        <a:rPr lang="ru-RU" sz="2000" dirty="0">
                          <a:latin typeface="Cochin" panose="02000603020000020003" pitchFamily="2" charset="0"/>
                        </a:rPr>
                      </a:br>
                      <a:r>
                        <a:rPr lang="ru-RU" sz="2000" dirty="0">
                          <a:latin typeface="Cochin" panose="02000603020000020003" pitchFamily="2" charset="0"/>
                        </a:rPr>
                        <a:t>2920 </a:t>
                      </a:r>
                      <a:r>
                        <a:rPr lang="ru-RU" sz="2000" dirty="0" err="1">
                          <a:latin typeface="Cochin" panose="02000603020000020003" pitchFamily="2" charset="0"/>
                        </a:rPr>
                        <a:t>руб</a:t>
                      </a:r>
                      <a:r>
                        <a:rPr lang="ru-RU" sz="2000" dirty="0">
                          <a:latin typeface="Cochin" panose="02000603020000020003" pitchFamily="2" charset="0"/>
                        </a:rPr>
                        <a:t>/кг</a:t>
                      </a:r>
                    </a:p>
                  </a:txBody>
                  <a:tcPr>
                    <a:solidFill>
                      <a:srgbClr val="F4E1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25 г</a:t>
                      </a:r>
                      <a:br>
                        <a:rPr lang="ru-RU" sz="2000" dirty="0">
                          <a:latin typeface="Cochin" panose="02000603020000020003" pitchFamily="2" charset="0"/>
                        </a:rPr>
                      </a:br>
                      <a:r>
                        <a:rPr lang="ru-RU" sz="2000" dirty="0">
                          <a:latin typeface="Cochin" panose="02000603020000020003" pitchFamily="2" charset="0"/>
                        </a:rPr>
                        <a:t>439 ккал</a:t>
                      </a:r>
                    </a:p>
                  </a:txBody>
                  <a:tcPr>
                    <a:solidFill>
                      <a:srgbClr val="FFD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Cochin" panose="02000603020000020003" pitchFamily="2" charset="0"/>
                        </a:rPr>
                        <a:t>Небольшой объём, Стоимость,  В составе патока, жалобы на прогорклый вкус масла</a:t>
                      </a:r>
                    </a:p>
                  </a:txBody>
                  <a:tcPr>
                    <a:solidFill>
                      <a:srgbClr val="FFE9B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err="1">
                          <a:latin typeface="Cochin" panose="02000603020000020003" pitchFamily="2" charset="0"/>
                        </a:rPr>
                        <a:t>Вкусвилл</a:t>
                      </a:r>
                      <a:r>
                        <a:rPr lang="ru-RU" sz="2000" dirty="0">
                          <a:latin typeface="Cochin" panose="02000603020000020003" pitchFamily="2" charset="0"/>
                        </a:rPr>
                        <a:t>, доставка ВВ</a:t>
                      </a:r>
                    </a:p>
                  </a:txBody>
                  <a:tcPr>
                    <a:solidFill>
                      <a:srgbClr val="DE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490348"/>
                  </a:ext>
                </a:extLst>
              </a:tr>
              <a:tr h="918939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Яндекс</a:t>
                      </a:r>
                      <a:br>
                        <a:rPr lang="ru-RU" sz="2000" dirty="0">
                          <a:latin typeface="Cochin" panose="02000603020000020003" pitchFamily="2" charset="0"/>
                        </a:rPr>
                      </a:br>
                      <a:r>
                        <a:rPr lang="ru-RU" sz="2000" dirty="0">
                          <a:latin typeface="Cochin" panose="02000603020000020003" pitchFamily="2" charset="0"/>
                        </a:rPr>
                        <a:t>маркет</a:t>
                      </a:r>
                    </a:p>
                  </a:txBody>
                  <a:tcPr>
                    <a:solidFill>
                      <a:srgbClr val="FF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ochin" panose="02000603020000020003" pitchFamily="2" charset="0"/>
                        </a:rPr>
                        <a:t>69 </a:t>
                      </a:r>
                      <a:r>
                        <a:rPr lang="ru-RU" sz="2000" dirty="0" err="1">
                          <a:latin typeface="Cochin" panose="02000603020000020003" pitchFamily="2" charset="0"/>
                        </a:rPr>
                        <a:t>руб</a:t>
                      </a:r>
                      <a:br>
                        <a:rPr lang="ru-RU" sz="2000" dirty="0">
                          <a:latin typeface="Cochin" panose="02000603020000020003" pitchFamily="2" charset="0"/>
                        </a:rPr>
                      </a:br>
                      <a:r>
                        <a:rPr lang="ru-RU" sz="2000" dirty="0">
                          <a:latin typeface="Cochin" panose="02000603020000020003" pitchFamily="2" charset="0"/>
                        </a:rPr>
                        <a:t>2760</a:t>
                      </a:r>
                    </a:p>
                  </a:txBody>
                  <a:tcPr>
                    <a:solidFill>
                      <a:srgbClr val="F4E1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25г </a:t>
                      </a:r>
                      <a:b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470 ккал</a:t>
                      </a:r>
                      <a:endParaRPr lang="ru-RU" sz="2000" dirty="0">
                        <a:latin typeface="Cochin" panose="02000603020000020003" pitchFamily="2" charset="0"/>
                      </a:endParaRPr>
                    </a:p>
                  </a:txBody>
                  <a:tcPr>
                    <a:solidFill>
                      <a:srgbClr val="FFD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Cochin" panose="02000603020000020003" pitchFamily="2" charset="0"/>
                        </a:rPr>
                        <a:t>Небольшой объём, Стоимость,  В составе патока, долгое ожидание</a:t>
                      </a:r>
                    </a:p>
                    <a:p>
                      <a:endParaRPr lang="ru-RU" sz="2000" dirty="0">
                        <a:latin typeface="Cochin" panose="02000603020000020003" pitchFamily="2" charset="0"/>
                      </a:endParaRPr>
                    </a:p>
                  </a:txBody>
                  <a:tcPr>
                    <a:solidFill>
                      <a:srgbClr val="FFE9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Cochin" panose="02000603020000020003" pitchFamily="2" charset="0"/>
                        </a:rPr>
                        <a:t>Яндекс</a:t>
                      </a:r>
                      <a:br>
                        <a:rPr lang="ru-RU" sz="2000" dirty="0">
                          <a:latin typeface="Cochin" panose="02000603020000020003" pitchFamily="2" charset="0"/>
                        </a:rPr>
                      </a:br>
                      <a:r>
                        <a:rPr lang="ru-RU" sz="2000" dirty="0">
                          <a:latin typeface="Cochin" panose="02000603020000020003" pitchFamily="2" charset="0"/>
                        </a:rPr>
                        <a:t>маркет</a:t>
                      </a:r>
                    </a:p>
                    <a:p>
                      <a:endParaRPr lang="ru-RU" sz="2000" dirty="0">
                        <a:latin typeface="Cochin" panose="02000603020000020003" pitchFamily="2" charset="0"/>
                      </a:endParaRPr>
                    </a:p>
                  </a:txBody>
                  <a:tcPr>
                    <a:solidFill>
                      <a:srgbClr val="DE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277667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BF9BF6-2EB3-9E77-5805-CEAAE3291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5048" y="1484434"/>
            <a:ext cx="967463" cy="13526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A811F9-F851-5C62-4E59-E6CD9935E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7" b="99085" l="9804" r="89951">
                        <a14:foregroundMark x1="24312" y1="95274" x2="16544" y2="55492"/>
                        <a14:foregroundMark x1="13429" y1="22316" x2="13358" y2="21625"/>
                        <a14:foregroundMark x1="15045" y1="38112" x2="13674" y2="24712"/>
                        <a14:foregroundMark x1="15430" y1="41868" x2="15277" y2="40373"/>
                        <a14:foregroundMark x1="16789" y1="55149" x2="15472" y2="42283"/>
                        <a14:foregroundMark x1="13358" y1="21625" x2="19080" y2="11452"/>
                        <a14:foregroundMark x1="21156" y1="9593" x2="30147" y2="5149"/>
                        <a14:foregroundMark x1="30147" y1="5149" x2="41789" y2="3661"/>
                        <a14:foregroundMark x1="41789" y1="3661" x2="67402" y2="6293"/>
                        <a14:foregroundMark x1="74676" y1="12934" x2="78297" y2="16239"/>
                        <a14:foregroundMark x1="67402" y1="6293" x2="69909" y2="8582"/>
                        <a14:foregroundMark x1="80992" y1="21651" x2="82475" y2="24714"/>
                        <a14:foregroundMark x1="82738" y1="34687" x2="82843" y2="38673"/>
                        <a14:foregroundMark x1="82620" y1="30224" x2="82633" y2="30728"/>
                        <a14:foregroundMark x1="82475" y1="24714" x2="82548" y2="27474"/>
                        <a14:foregroundMark x1="75581" y1="62552" x2="71324" y2="76545"/>
                        <a14:foregroundMark x1="79661" y1="49137" x2="76504" y2="59517"/>
                        <a14:foregroundMark x1="82843" y1="38673" x2="82217" y2="40732"/>
                        <a14:foregroundMark x1="71324" y1="76545" x2="78664" y2="81836"/>
                        <a14:foregroundMark x1="78822" y1="84183" x2="57108" y2="90732"/>
                        <a14:foregroundMark x1="57108" y1="90732" x2="43627" y2="89931"/>
                        <a14:foregroundMark x1="25621" y1="98677" x2="25490" y2="98741"/>
                        <a14:foregroundMark x1="43627" y1="89931" x2="33574" y2="94814"/>
                        <a14:foregroundMark x1="30817" y1="98693" x2="21324" y2="99771"/>
                        <a14:foregroundMark x1="21324" y1="99771" x2="11275" y2="91762"/>
                        <a14:foregroundMark x1="11275" y1="91762" x2="7721" y2="82609"/>
                        <a14:foregroundMark x1="11579" y1="32274" x2="12092" y2="25582"/>
                        <a14:foregroundMark x1="7721" y1="82609" x2="10477" y2="46652"/>
                        <a14:foregroundMark x1="12827" y1="22647" x2="15564" y2="13158"/>
                        <a14:foregroundMark x1="18587" y1="8477" x2="20588" y2="5378"/>
                        <a14:foregroundMark x1="15564" y1="13158" x2="17088" y2="10798"/>
                        <a14:foregroundMark x1="20588" y1="5378" x2="61275" y2="1144"/>
                        <a14:foregroundMark x1="61275" y1="1144" x2="69118" y2="7666"/>
                        <a14:foregroundMark x1="73494" y1="35893" x2="77041" y2="58770"/>
                        <a14:foregroundMark x1="73429" y1="35474" x2="73472" y2="35753"/>
                        <a14:foregroundMark x1="69118" y1="7666" x2="73375" y2="35124"/>
                        <a14:foregroundMark x1="82023" y1="69666" x2="85539" y2="77231"/>
                        <a14:foregroundMark x1="85539" y1="77231" x2="85642" y2="88997"/>
                        <a14:foregroundMark x1="84946" y1="92074" x2="79167" y2="98284"/>
                        <a14:foregroundMark x1="59250" y1="98778" x2="42279" y2="99199"/>
                        <a14:foregroundMark x1="79167" y1="98284" x2="59921" y2="98761"/>
                        <a14:foregroundMark x1="17461" y1="10920" x2="17157" y2="11098"/>
                        <a14:foregroundMark x1="26348" y1="5721" x2="20540" y2="9119"/>
                        <a14:foregroundMark x1="17157" y1="11098" x2="13725" y2="20137"/>
                        <a14:foregroundMark x1="15585" y1="42185" x2="19853" y2="92792"/>
                        <a14:foregroundMark x1="15427" y1="40313" x2="15567" y2="41973"/>
                        <a14:foregroundMark x1="14092" y1="24482" x2="15282" y2="38595"/>
                        <a14:foregroundMark x1="13725" y1="20137" x2="13888" y2="22064"/>
                        <a14:foregroundMark x1="19853" y1="92792" x2="23655" y2="95306"/>
                        <a14:foregroundMark x1="50334" y1="93982" x2="54167" y2="91419"/>
                        <a14:foregroundMark x1="54167" y1="91419" x2="64216" y2="88101"/>
                        <a14:foregroundMark x1="64216" y1="88101" x2="75483" y2="89122"/>
                        <a14:foregroundMark x1="82513" y1="76955" x2="82966" y2="75973"/>
                        <a14:foregroundMark x1="77621" y1="87550" x2="78867" y2="84852"/>
                        <a14:foregroundMark x1="77984" y1="71722" x2="75858" y2="69908"/>
                        <a14:foregroundMark x1="82966" y1="75973" x2="82415" y2="75503"/>
                        <a14:foregroundMark x1="75858" y1="69908" x2="68382" y2="56636"/>
                        <a14:foregroundMark x1="68382" y1="56636" x2="68260" y2="26888"/>
                        <a14:foregroundMark x1="68260" y1="26888" x2="61152" y2="14416"/>
                        <a14:foregroundMark x1="61152" y1="14416" x2="50490" y2="4577"/>
                        <a14:foregroundMark x1="50490" y1="4577" x2="25245" y2="7094"/>
                        <a14:backgroundMark x1="7843" y1="37872" x2="7843" y2="37872"/>
                        <a14:backgroundMark x1="9069" y1="34439" x2="10539" y2="43364"/>
                        <a14:backgroundMark x1="10539" y1="43364" x2="10172" y2="32838"/>
                        <a14:backgroundMark x1="10172" y1="32838" x2="14093" y2="40847"/>
                        <a14:backgroundMark x1="14093" y1="40847" x2="6373" y2="47597"/>
                        <a14:backgroundMark x1="6373" y1="47597" x2="6373" y2="47597"/>
                        <a14:backgroundMark x1="8456" y1="26316" x2="19485" y2="20252"/>
                        <a14:backgroundMark x1="19485" y1="20252" x2="21936" y2="10984"/>
                        <a14:backgroundMark x1="21936" y1="10984" x2="8701" y2="6636"/>
                        <a14:backgroundMark x1="8701" y1="6636" x2="8456" y2="4119"/>
                        <a14:backgroundMark x1="71814" y1="7094" x2="75490" y2="35240"/>
                        <a14:backgroundMark x1="75490" y1="35240" x2="78799" y2="43707"/>
                        <a14:backgroundMark x1="78799" y1="43707" x2="91422" y2="37529"/>
                        <a14:backgroundMark x1="91422" y1="37529" x2="92525" y2="22311"/>
                        <a14:backgroundMark x1="92525" y1="22311" x2="86029" y2="2288"/>
                        <a14:backgroundMark x1="86029" y1="2288" x2="76716" y2="4119"/>
                        <a14:backgroundMark x1="76716" y1="4119" x2="73284" y2="9268"/>
                        <a14:backgroundMark x1="75858" y1="31693" x2="76838" y2="40389"/>
                        <a14:backgroundMark x1="76838" y1="40389" x2="81740" y2="48627"/>
                        <a14:backgroundMark x1="81740" y1="48627" x2="91544" y2="28719"/>
                        <a14:backgroundMark x1="91544" y1="28719" x2="88848" y2="17735"/>
                        <a14:backgroundMark x1="88848" y1="17735" x2="81740" y2="12014"/>
                        <a14:backgroundMark x1="81740" y1="12014" x2="78799" y2="21739"/>
                        <a14:backgroundMark x1="78799" y1="21739" x2="81250" y2="30549"/>
                        <a14:backgroundMark x1="81250" y1="30549" x2="79902" y2="39588"/>
                        <a14:backgroundMark x1="79902" y1="39588" x2="75613" y2="39588"/>
                        <a14:backgroundMark x1="79289" y1="60069" x2="81127" y2="87414"/>
                        <a14:backgroundMark x1="81127" y1="87414" x2="71324" y2="94622"/>
                        <a14:backgroundMark x1="71324" y1="94622" x2="22917" y2="97025"/>
                        <a14:backgroundMark x1="22917" y1="97025" x2="61029" y2="97140"/>
                        <a14:backgroundMark x1="61029" y1="97140" x2="97181" y2="87300"/>
                        <a14:backgroundMark x1="97181" y1="87300" x2="99755" y2="77460"/>
                        <a14:backgroundMark x1="99755" y1="77460" x2="98039" y2="61670"/>
                        <a14:backgroundMark x1="98039" y1="61670" x2="91544" y2="51487"/>
                        <a14:backgroundMark x1="91544" y1="51487" x2="81005" y2="56751"/>
                        <a14:backgroundMark x1="81005" y1="56751" x2="76471" y2="630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6712" y="2734553"/>
            <a:ext cx="967464" cy="10362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776A34C-0A51-BB6F-99DF-D832561346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5127" y="3678983"/>
            <a:ext cx="1270793" cy="124425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DC21654-9916-F378-AD20-F370445B4F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2425" y="4941601"/>
            <a:ext cx="1011751" cy="10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73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C2280-36CC-9163-FF2E-56E13528E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снимок экрана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31422D9-F8F7-079E-B0E8-CBFFCCBC3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BF6908-1ED4-B202-FFD8-E506B0ECC89D}"/>
              </a:ext>
            </a:extLst>
          </p:cNvPr>
          <p:cNvSpPr txBox="1"/>
          <p:nvPr/>
        </p:nvSpPr>
        <p:spPr>
          <a:xfrm>
            <a:off x="46405" y="6325712"/>
            <a:ext cx="53943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Raleway" pitchFamily="2" charset="-52"/>
              </a:rPr>
              <a:t>№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EF6C39-0B5C-6E37-B4D6-D09F7B2ACD14}"/>
              </a:ext>
            </a:extLst>
          </p:cNvPr>
          <p:cNvSpPr txBox="1"/>
          <p:nvPr/>
        </p:nvSpPr>
        <p:spPr>
          <a:xfrm>
            <a:off x="183410" y="261779"/>
            <a:ext cx="91554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C00000"/>
                </a:solidFill>
                <a:latin typeface="Raleway" pitchFamily="2" charset="-52"/>
              </a:rPr>
              <a:t>АНАЛИЗ СИТУАЦИИ. АНАЛОГИ И КОНКУРЕНТЫ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B9B0D0AF-24A9-4254-9793-8F146708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4007" y="6365546"/>
            <a:ext cx="671120" cy="365125"/>
          </a:xfrm>
        </p:spPr>
        <p:txBody>
          <a:bodyPr/>
          <a:lstStyle/>
          <a:p>
            <a:fld id="{36E61BD5-BE4E-4D37-B49A-C1841E1920B0}" type="slidenum">
              <a:rPr lang="ru-RU" sz="3200" smtClean="0"/>
              <a:t>7</a:t>
            </a:fld>
            <a:endParaRPr lang="ru-RU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F23801-B2CA-4EEC-9FF8-A1E45AAB2583}"/>
              </a:ext>
            </a:extLst>
          </p:cNvPr>
          <p:cNvSpPr txBox="1"/>
          <p:nvPr/>
        </p:nvSpPr>
        <p:spPr>
          <a:xfrm>
            <a:off x="46405" y="1244997"/>
            <a:ext cx="692402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rgbClr val="A91EFF"/>
                </a:solidFill>
                <a:latin typeface="Raleway" pitchFamily="2" charset="-52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b="0" dirty="0">
                <a:solidFill>
                  <a:srgbClr val="C00000"/>
                </a:solidFill>
              </a:rPr>
              <a:t>Конкурентное преимущество – </a:t>
            </a:r>
            <a:r>
              <a:rPr lang="ru-RU" sz="2200" b="0" dirty="0" err="1">
                <a:solidFill>
                  <a:srgbClr val="C00000"/>
                </a:solidFill>
              </a:rPr>
              <a:t>бОльший</a:t>
            </a:r>
            <a:r>
              <a:rPr lang="ru-RU" sz="2200" b="0" dirty="0">
                <a:solidFill>
                  <a:srgbClr val="C00000"/>
                </a:solidFill>
              </a:rPr>
              <a:t> объём в пачке, доступная цена, разнообразие вкусов – </a:t>
            </a:r>
            <a:r>
              <a:rPr lang="ru-RU" sz="2200" b="0" dirty="0" err="1">
                <a:solidFill>
                  <a:srgbClr val="C00000"/>
                </a:solidFill>
              </a:rPr>
              <a:t>добавяется</a:t>
            </a:r>
            <a:r>
              <a:rPr lang="ru-RU" sz="2200" b="0" dirty="0">
                <a:solidFill>
                  <a:srgbClr val="C00000"/>
                </a:solidFill>
              </a:rPr>
              <a:t> к моркови и свёкле фасоль стручковая, </a:t>
            </a:r>
            <a:r>
              <a:rPr lang="ru-RU" sz="2200" b="0" dirty="0" err="1">
                <a:solidFill>
                  <a:srgbClr val="C00000"/>
                </a:solidFill>
              </a:rPr>
              <a:t>бамия+кабачок</a:t>
            </a:r>
            <a:r>
              <a:rPr lang="ru-RU" sz="2200" b="0" dirty="0">
                <a:solidFill>
                  <a:srgbClr val="C00000"/>
                </a:solidFill>
              </a:rPr>
              <a:t>, оригинальная рецептура без добавления сахаров(патоки), доступность в супермаркетах, </a:t>
            </a:r>
            <a:r>
              <a:rPr lang="ru-RU" sz="2200" b="0" dirty="0" err="1">
                <a:solidFill>
                  <a:srgbClr val="C00000"/>
                </a:solidFill>
              </a:rPr>
              <a:t>бОльшая</a:t>
            </a:r>
            <a:r>
              <a:rPr lang="ru-RU" sz="2200" b="0" dirty="0">
                <a:solidFill>
                  <a:srgbClr val="C00000"/>
                </a:solidFill>
              </a:rPr>
              <a:t> узнаваемость бренда _ планируются большие затраты на маркетинг и </a:t>
            </a:r>
            <a:r>
              <a:rPr lang="ru-RU" sz="2200" b="0" dirty="0" err="1">
                <a:solidFill>
                  <a:srgbClr val="C00000"/>
                </a:solidFill>
              </a:rPr>
              <a:t>распространяемость</a:t>
            </a:r>
            <a:r>
              <a:rPr lang="ru-RU" sz="2200" b="0" dirty="0">
                <a:solidFill>
                  <a:srgbClr val="C00000"/>
                </a:solidFill>
              </a:rPr>
              <a:t> товара</a:t>
            </a:r>
            <a:br>
              <a:rPr lang="ru-RU" sz="2200" b="0" dirty="0">
                <a:solidFill>
                  <a:srgbClr val="C00000"/>
                </a:solidFill>
              </a:rPr>
            </a:br>
            <a:endParaRPr lang="ru-RU" sz="2200" b="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br>
              <a:rPr lang="ru-RU" sz="2200" b="0" dirty="0">
                <a:solidFill>
                  <a:srgbClr val="C00000"/>
                </a:solidFill>
              </a:rPr>
            </a:br>
            <a:endParaRPr lang="ru-RU" sz="2200" b="0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2D3CF7-F488-5CFC-3C3D-73509FCAC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426" y="1103958"/>
            <a:ext cx="5038164" cy="49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2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C2280-36CC-9163-FF2E-56E13528E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снимок экрана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31422D9-F8F7-079E-B0E8-CBFFCCBC3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BF6908-1ED4-B202-FFD8-E506B0ECC89D}"/>
              </a:ext>
            </a:extLst>
          </p:cNvPr>
          <p:cNvSpPr txBox="1"/>
          <p:nvPr/>
        </p:nvSpPr>
        <p:spPr>
          <a:xfrm>
            <a:off x="46405" y="6325712"/>
            <a:ext cx="53943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Raleway" pitchFamily="2" charset="-52"/>
              </a:rPr>
              <a:t>№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EF6C39-0B5C-6E37-B4D6-D09F7B2ACD14}"/>
              </a:ext>
            </a:extLst>
          </p:cNvPr>
          <p:cNvSpPr txBox="1"/>
          <p:nvPr/>
        </p:nvSpPr>
        <p:spPr>
          <a:xfrm>
            <a:off x="183410" y="261779"/>
            <a:ext cx="91554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C00000"/>
                </a:solidFill>
                <a:latin typeface="Raleway" pitchFamily="2" charset="-52"/>
              </a:rPr>
              <a:t>АНАЛИЗ СИТУАЦИИ. АНАЛОГИ И КОНКУРЕНТЫ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B9B0D0AF-24A9-4254-9793-8F146708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4007" y="6365546"/>
            <a:ext cx="671120" cy="365125"/>
          </a:xfrm>
        </p:spPr>
        <p:txBody>
          <a:bodyPr/>
          <a:lstStyle/>
          <a:p>
            <a:fld id="{36E61BD5-BE4E-4D37-B49A-C1841E1920B0}" type="slidenum">
              <a:rPr lang="ru-RU" sz="3200" smtClean="0"/>
              <a:t>8</a:t>
            </a:fld>
            <a:endParaRPr lang="ru-RU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F23801-B2CA-4EEC-9FF8-A1E45AAB2583}"/>
              </a:ext>
            </a:extLst>
          </p:cNvPr>
          <p:cNvSpPr txBox="1"/>
          <p:nvPr/>
        </p:nvSpPr>
        <p:spPr>
          <a:xfrm>
            <a:off x="299029" y="1138335"/>
            <a:ext cx="350993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rgbClr val="A91EFF"/>
                </a:solidFill>
                <a:latin typeface="Raleway" pitchFamily="2" charset="-52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C00000"/>
                </a:solidFill>
              </a:rPr>
              <a:t>Бенчмарка</a:t>
            </a:r>
            <a:br>
              <a:rPr lang="ru-RU" sz="2200" dirty="0">
                <a:solidFill>
                  <a:srgbClr val="C00000"/>
                </a:solidFill>
              </a:rPr>
            </a:br>
            <a:br>
              <a:rPr lang="ru-RU" sz="2200" dirty="0">
                <a:solidFill>
                  <a:srgbClr val="C00000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DAIMA UAE</a:t>
            </a:r>
            <a:br>
              <a:rPr lang="ru-RU" sz="2200" b="0" dirty="0">
                <a:solidFill>
                  <a:srgbClr val="C00000"/>
                </a:solidFill>
              </a:rPr>
            </a:br>
            <a:r>
              <a:rPr lang="ru-RU" sz="2200" dirty="0">
                <a:solidFill>
                  <a:srgbClr val="C00000"/>
                </a:solidFill>
              </a:rPr>
              <a:t>+ </a:t>
            </a:r>
            <a:r>
              <a:rPr lang="ru-RU" sz="2200" b="0" dirty="0">
                <a:solidFill>
                  <a:srgbClr val="C00000"/>
                </a:solidFill>
              </a:rPr>
              <a:t>Идеальный пример </a:t>
            </a:r>
          </a:p>
          <a:p>
            <a:r>
              <a:rPr lang="ru-RU" sz="2200" b="0" dirty="0">
                <a:solidFill>
                  <a:srgbClr val="C00000"/>
                </a:solidFill>
              </a:rPr>
              <a:t>брендинга</a:t>
            </a:r>
            <a:br>
              <a:rPr lang="ru-RU" sz="2200" b="0" dirty="0">
                <a:solidFill>
                  <a:srgbClr val="C00000"/>
                </a:solidFill>
              </a:rPr>
            </a:br>
            <a:r>
              <a:rPr lang="ru-RU" sz="2200" b="0" dirty="0">
                <a:solidFill>
                  <a:srgbClr val="C00000"/>
                </a:solidFill>
              </a:rPr>
              <a:t>    </a:t>
            </a:r>
            <a:r>
              <a:rPr lang="ru-RU" sz="2200" dirty="0">
                <a:solidFill>
                  <a:srgbClr val="C00000"/>
                </a:solidFill>
              </a:rPr>
              <a:t>- </a:t>
            </a:r>
            <a:r>
              <a:rPr lang="ru-RU" sz="2200" b="0" dirty="0">
                <a:solidFill>
                  <a:srgbClr val="C00000"/>
                </a:solidFill>
              </a:rPr>
              <a:t>Высокая цена </a:t>
            </a:r>
          </a:p>
          <a:p>
            <a:r>
              <a:rPr lang="ru-RU" sz="2200" b="0" dirty="0">
                <a:solidFill>
                  <a:srgbClr val="C00000"/>
                </a:solidFill>
              </a:rPr>
              <a:t>1755 </a:t>
            </a:r>
            <a:r>
              <a:rPr lang="ru-RU" sz="2200" b="0" dirty="0" err="1">
                <a:solidFill>
                  <a:srgbClr val="C00000"/>
                </a:solidFill>
              </a:rPr>
              <a:t>руб</a:t>
            </a:r>
            <a:r>
              <a:rPr lang="ru-RU" sz="2200" b="0" dirty="0">
                <a:solidFill>
                  <a:srgbClr val="C00000"/>
                </a:solidFill>
              </a:rPr>
              <a:t> за 250 г</a:t>
            </a:r>
            <a:br>
              <a:rPr lang="ru-RU" sz="2200" b="0" dirty="0">
                <a:solidFill>
                  <a:srgbClr val="C00000"/>
                </a:solidFill>
              </a:rPr>
            </a:br>
            <a:r>
              <a:rPr lang="ru-RU" sz="2200" b="0" dirty="0">
                <a:solidFill>
                  <a:srgbClr val="C00000"/>
                </a:solidFill>
              </a:rPr>
              <a:t>7020 </a:t>
            </a:r>
            <a:r>
              <a:rPr lang="ru-RU" sz="2200" b="0" dirty="0" err="1">
                <a:solidFill>
                  <a:srgbClr val="C00000"/>
                </a:solidFill>
              </a:rPr>
              <a:t>руб</a:t>
            </a:r>
            <a:r>
              <a:rPr lang="ru-RU" sz="2200" b="0" dirty="0">
                <a:solidFill>
                  <a:srgbClr val="C00000"/>
                </a:solidFill>
              </a:rPr>
              <a:t>/кг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4DA35C-8D90-BEBC-309F-1CD1F5B88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614" y="842179"/>
            <a:ext cx="5688976" cy="29591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3516A0-D716-AEFC-25F2-CF7FB01C7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305" y="3771571"/>
            <a:ext cx="3340100" cy="29591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F535A9-7D24-4C88-9769-239AF03BF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337" y="1491409"/>
            <a:ext cx="2523352" cy="20583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6A5D39-7D5F-E75B-2870-F0EBC9823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67" y="3994336"/>
            <a:ext cx="8539993" cy="254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58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4" descr="Изображение выглядит как снимок экрана, текс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86DD2F5-B174-6B7A-29E1-9E86BBABA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1494"/>
            <a:ext cx="12192000" cy="6858000"/>
          </a:xfrm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0" y="55898"/>
            <a:ext cx="10236200" cy="45765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Cochin" panose="02000603020000020003" pitchFamily="2" charset="0"/>
              </a:rPr>
              <a:t>1 – Бизнес-модель организации по форме канвы </a:t>
            </a:r>
            <a:r>
              <a:rPr lang="ru-RU" sz="1600" b="1" dirty="0" err="1">
                <a:solidFill>
                  <a:srgbClr val="C00000"/>
                </a:solidFill>
                <a:latin typeface="Cochin" panose="02000603020000020003" pitchFamily="2" charset="0"/>
              </a:rPr>
              <a:t>Остервальдера</a:t>
            </a:r>
            <a:r>
              <a:rPr lang="ru-RU" sz="1600" b="1" dirty="0">
                <a:solidFill>
                  <a:srgbClr val="C00000"/>
                </a:solidFill>
                <a:latin typeface="Cochin" panose="02000603020000020003" pitchFamily="2" charset="0"/>
              </a:rPr>
              <a:t>-Пенне</a:t>
            </a:r>
            <a:endParaRPr lang="ru-RU" sz="1600" dirty="0">
              <a:solidFill>
                <a:srgbClr val="C00000"/>
              </a:solidFill>
              <a:latin typeface="Cochin" panose="02000603020000020003" pitchFamily="2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170F126-F731-9AA9-97E7-973E8CAE0C63}"/>
              </a:ext>
            </a:extLst>
          </p:cNvPr>
          <p:cNvGraphicFramePr>
            <a:graphicFrameLocks noGrp="1"/>
          </p:cNvGraphicFramePr>
          <p:nvPr/>
        </p:nvGraphicFramePr>
        <p:xfrm>
          <a:off x="126092" y="813977"/>
          <a:ext cx="11939815" cy="505075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43959">
                  <a:extLst>
                    <a:ext uri="{9D8B030D-6E8A-4147-A177-3AD203B41FA5}">
                      <a16:colId xmlns:a16="http://schemas.microsoft.com/office/drawing/2014/main" val="4154114252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3300867387"/>
                    </a:ext>
                  </a:extLst>
                </a:gridCol>
                <a:gridCol w="2275114">
                  <a:extLst>
                    <a:ext uri="{9D8B030D-6E8A-4147-A177-3AD203B41FA5}">
                      <a16:colId xmlns:a16="http://schemas.microsoft.com/office/drawing/2014/main" val="1283805139"/>
                    </a:ext>
                  </a:extLst>
                </a:gridCol>
                <a:gridCol w="2317020">
                  <a:extLst>
                    <a:ext uri="{9D8B030D-6E8A-4147-A177-3AD203B41FA5}">
                      <a16:colId xmlns:a16="http://schemas.microsoft.com/office/drawing/2014/main" val="4291662490"/>
                    </a:ext>
                  </a:extLst>
                </a:gridCol>
                <a:gridCol w="2679522">
                  <a:extLst>
                    <a:ext uri="{9D8B030D-6E8A-4147-A177-3AD203B41FA5}">
                      <a16:colId xmlns:a16="http://schemas.microsoft.com/office/drawing/2014/main" val="1064350148"/>
                    </a:ext>
                  </a:extLst>
                </a:gridCol>
              </a:tblGrid>
              <a:tr h="2109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013A81"/>
                          </a:highlight>
                        </a:rPr>
                        <a:t>Ключевые партнеры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013A81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151" marR="5151" marT="51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013A81"/>
                          </a:highlight>
                        </a:rPr>
                        <a:t>Ключевые виды деятельности</a:t>
                      </a:r>
                      <a:endParaRPr lang="ru-RU" dirty="0">
                        <a:solidFill>
                          <a:schemeClr val="bg1"/>
                        </a:solidFill>
                        <a:highlight>
                          <a:srgbClr val="013A81"/>
                        </a:highlight>
                      </a:endParaRPr>
                    </a:p>
                  </a:txBody>
                  <a:tcPr marL="5151" marR="5151" marT="51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013A81"/>
                          </a:highlight>
                        </a:rPr>
                        <a:t>Ценностные предложения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013A81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151" marR="5151" marT="51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013A81"/>
                          </a:highlight>
                        </a:rPr>
                        <a:t>Взаимоотношения с клиентами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013A81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151" marR="5151" marT="51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013A81"/>
                          </a:highlight>
                        </a:rPr>
                        <a:t>Потребительские сегменты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013A81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151" marR="5151" marT="51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580346"/>
                  </a:ext>
                </a:extLst>
              </a:tr>
              <a:tr h="2333864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>
                          <a:effectLst/>
                        </a:rPr>
                        <a:t>- Кто наши ключевые партнеры?</a:t>
                      </a:r>
                      <a:br>
                        <a:rPr lang="ru-RU" sz="1000" b="1" u="none" strike="noStrike" dirty="0">
                          <a:effectLst/>
                        </a:rPr>
                      </a:br>
                      <a:r>
                        <a:rPr lang="ru-RU" sz="1000" b="0" u="none" strike="noStrike" dirty="0">
                          <a:effectLst/>
                        </a:rPr>
                        <a:t>Фабрики по производству чипсов, обработки овощей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>
                          <a:effectLst/>
                        </a:rPr>
                        <a:t>Например: </a:t>
                      </a:r>
                      <a:r>
                        <a:rPr lang="ru-RU" sz="900" b="1" u="none" strike="noStrike" kern="1200" dirty="0">
                          <a:solidFill>
                            <a:schemeClr val="dk1"/>
                          </a:solidFill>
                          <a:effectLst/>
                          <a:hlinkClick r:id="rId3"/>
                        </a:rPr>
                        <a:t>Пепсико Холдингс</a:t>
                      </a:r>
                      <a:r>
                        <a:rPr lang="ru-RU" sz="900" b="1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, </a:t>
                      </a:r>
                      <a:r>
                        <a:rPr lang="ru-RU" sz="900" b="1" u="none" strike="noStrike" kern="1200" dirty="0">
                          <a:solidFill>
                            <a:schemeClr val="dk1"/>
                          </a:solidFill>
                          <a:effectLst/>
                          <a:hlinkClick r:id="rId4"/>
                        </a:rPr>
                        <a:t>РостКапитал</a:t>
                      </a:r>
                      <a:br>
                        <a:rPr lang="ru-RU" sz="1000" b="1" u="none" strike="noStrike" dirty="0">
                          <a:effectLst/>
                        </a:rPr>
                      </a:br>
                      <a:br>
                        <a:rPr lang="ru-RU" sz="1000" b="1" u="none" strike="noStrike" dirty="0">
                          <a:effectLst/>
                        </a:rPr>
                      </a:br>
                      <a:r>
                        <a:rPr lang="ru-RU" sz="1000" b="1" u="none" strike="noStrike" dirty="0">
                          <a:effectLst/>
                        </a:rPr>
                        <a:t>- Кто наши поставщики?</a:t>
                      </a:r>
                      <a:br>
                        <a:rPr lang="ru-RU" sz="1000" b="1" u="none" strike="noStrike" dirty="0">
                          <a:effectLst/>
                        </a:rPr>
                      </a:br>
                      <a:r>
                        <a:rPr lang="ru-RU" sz="1000" b="0" u="none" strike="noStrike" dirty="0">
                          <a:effectLst/>
                        </a:rPr>
                        <a:t>Фермеры, СХ структуры, те у кого можно закупить овощи. Регионы Краснодар, </a:t>
                      </a:r>
                      <a:r>
                        <a:rPr lang="ru-RU" sz="1000" b="0" u="none" strike="noStrike" dirty="0" err="1">
                          <a:effectLst/>
                        </a:rPr>
                        <a:t>Ростов</a:t>
                      </a:r>
                      <a:br>
                        <a:rPr lang="ru-RU" sz="1000" b="0" u="none" strike="noStrike" dirty="0">
                          <a:effectLst/>
                        </a:rPr>
                      </a:br>
                      <a:br>
                        <a:rPr lang="ru-RU" sz="1000" b="1" u="none" strike="noStrike" dirty="0">
                          <a:effectLst/>
                        </a:rPr>
                      </a:br>
                      <a:r>
                        <a:rPr lang="ru-RU" sz="1000" b="1" u="none" strike="noStrike" dirty="0">
                          <a:effectLst/>
                        </a:rPr>
                        <a:t>- Какие ключевые ресурсы мы получаем от партнеров и поставщиков?</a:t>
                      </a:r>
                      <a:br>
                        <a:rPr lang="ru-RU" sz="1000" b="1" u="none" strike="noStrike" dirty="0">
                          <a:effectLst/>
                        </a:rPr>
                      </a:br>
                      <a:r>
                        <a:rPr lang="ru-RU" sz="1000" b="0" u="none" strike="noStrike" dirty="0">
                          <a:effectLst/>
                        </a:rPr>
                        <a:t>Сырье, деньги – инвесторы фонды (в т.ч. венчурные), рецептуру </a:t>
                      </a:r>
                      <a:br>
                        <a:rPr lang="ru-RU" sz="1000" b="0" u="none" strike="noStrike" dirty="0">
                          <a:effectLst/>
                        </a:rPr>
                      </a:br>
                      <a:br>
                        <a:rPr lang="ru-RU" sz="1000" b="0" u="none" strike="noStrike" dirty="0">
                          <a:effectLst/>
                        </a:rPr>
                      </a:br>
                      <a:r>
                        <a:rPr lang="ru-RU" sz="1000" b="1" u="none" strike="noStrike" dirty="0">
                          <a:effectLst/>
                        </a:rPr>
                        <a:t>- Какой ключевой деятельностью занимаются наши партнеры и поставщики?</a:t>
                      </a:r>
                      <a:br>
                        <a:rPr lang="ru-RU" sz="1000" b="1" u="none" strike="noStrike" dirty="0">
                          <a:effectLst/>
                        </a:rPr>
                      </a:br>
                      <a:r>
                        <a:rPr lang="ru-RU" sz="1000" b="1" u="none" strike="noStrike" dirty="0">
                          <a:effectLst/>
                        </a:rPr>
                        <a:t>Партнёры: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Владеют технологией </a:t>
                      </a:r>
                      <a:r>
                        <a:rPr lang="ru-RU" sz="1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дегистрации</a:t>
                      </a:r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и </a:t>
                      </a:r>
                      <a:r>
                        <a:rPr lang="ru-RU" sz="1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сумблимацией</a:t>
                      </a:r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и  производят чипсы и </a:t>
                      </a:r>
                      <a:r>
                        <a:rPr lang="ru-RU" sz="1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дегидрации</a:t>
                      </a:r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51" marR="5151" marT="515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>
                          <a:effectLst/>
                        </a:rPr>
                        <a:t>- При помощи каких видов деятельности мы сможем наладить каналы сбыта?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</a:rPr>
                        <a:t>Поставка на полки магазинов </a:t>
                      </a:r>
                      <a:r>
                        <a:rPr lang="ru-RU" sz="1000" u="none" strike="noStrike" dirty="0" err="1">
                          <a:effectLst/>
                        </a:rPr>
                        <a:t>ВкусВилл</a:t>
                      </a:r>
                      <a:r>
                        <a:rPr lang="ru-RU" sz="1000" u="none" strike="noStrike" dirty="0">
                          <a:effectLst/>
                        </a:rPr>
                        <a:t> и подобные, заправки, в </a:t>
                      </a:r>
                      <a:r>
                        <a:rPr lang="ru-RU" sz="1000" u="none" strike="noStrike" dirty="0" err="1">
                          <a:effectLst/>
                        </a:rPr>
                        <a:t>прикассовые</a:t>
                      </a:r>
                      <a:r>
                        <a:rPr lang="ru-RU" sz="1000" u="none" strike="noStrike" dirty="0">
                          <a:effectLst/>
                        </a:rPr>
                        <a:t> зоны кино,  спортзалов, мини-бары отелей, кондитерские магазины, магазины специализирующиеся на правильном питании, меню заведений общественного питания, презентация на мероприятиях и ярмарках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- </a:t>
                      </a:r>
                      <a:r>
                        <a:rPr lang="ru-RU" sz="1000" b="1" u="none" strike="noStrike" dirty="0">
                          <a:effectLst/>
                        </a:rPr>
                        <a:t>С помощью каких видов деятельности мы сможем увеличить поток доходов?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</a:rPr>
                        <a:t>Регулярные акции и скидки на товар на начальных этапах продаж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Повышать узнаваемость, покупать рекламу у </a:t>
                      </a:r>
                      <a:r>
                        <a:rPr lang="ru-RU" sz="1000" u="none" strike="noStrike" dirty="0" err="1">
                          <a:effectLst/>
                        </a:rPr>
                        <a:t>нутрициологов</a:t>
                      </a:r>
                      <a:r>
                        <a:rPr lang="ru-RU" sz="1000" u="none" strike="noStrike" dirty="0">
                          <a:effectLst/>
                        </a:rPr>
                        <a:t> и ПП блогеров, </a:t>
                      </a:r>
                      <a:r>
                        <a:rPr lang="ru-RU" sz="1000" u="none" strike="noStrike" dirty="0" err="1">
                          <a:effectLst/>
                        </a:rPr>
                        <a:t>учавствовать</a:t>
                      </a:r>
                      <a:r>
                        <a:rPr lang="ru-RU" sz="1000" u="none" strike="noStrike" dirty="0">
                          <a:effectLst/>
                        </a:rPr>
                        <a:t> в ярмарках, размещать рекламу в различных ТГ каналах, запустить рекламу, которую показывают перед просмотром сериалов на различных интернет-ресурсах</a:t>
                      </a:r>
                      <a:br>
                        <a:rPr lang="ru-RU" sz="1000" b="1" u="none" strike="noStrike" dirty="0">
                          <a:effectLst/>
                        </a:rPr>
                      </a:br>
                      <a:endParaRPr lang="ru-RU" dirty="0"/>
                    </a:p>
                  </a:txBody>
                  <a:tcPr marL="5151" marR="5151" marT="515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- Какую ценность мы предоставляем клиенту?</a:t>
                      </a:r>
                    </a:p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Возможность есть чипсы, которые несут пользу</a:t>
                      </a:r>
                    </a:p>
                    <a:p>
                      <a:pPr algn="l" fontAlgn="t"/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b="1" u="none" strike="noStrike" dirty="0">
                          <a:effectLst/>
                        </a:rPr>
                        <a:t>- Какие из проблем наших клиентов мы помогаем решить?</a:t>
                      </a:r>
                    </a:p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Избавиться от чувства вины за постоянные перекусы вредными чипсами с большим содержанием углеводов и канцерогенных </a:t>
                      </a:r>
                      <a:r>
                        <a:rPr lang="ru-RU" sz="1000" u="none" strike="noStrike" dirty="0" err="1">
                          <a:effectLst/>
                        </a:rPr>
                        <a:t>трансжиров</a:t>
                      </a:r>
                      <a:endParaRPr lang="ru-RU" sz="1000" u="none" strike="noStrike" dirty="0">
                        <a:effectLst/>
                      </a:endParaRPr>
                    </a:p>
                    <a:p>
                      <a:pPr algn="l" fontAlgn="t"/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b="1" u="none" strike="noStrike" dirty="0">
                          <a:effectLst/>
                        </a:rPr>
                        <a:t>- Какой пакет продуктов и услуг мы предлагаем каждому сегменту </a:t>
                      </a:r>
                      <a:r>
                        <a:rPr lang="ru-RU" sz="1000" u="none" strike="noStrike" dirty="0">
                          <a:effectLst/>
                        </a:rPr>
                        <a:t>клиентов?</a:t>
                      </a:r>
                    </a:p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Пачка овощных снеков </a:t>
                      </a:r>
                    </a:p>
                    <a:p>
                      <a:pPr algn="l" fontAlgn="t"/>
                      <a:endParaRPr lang="ru-RU" sz="1000" u="none" strike="noStrike" dirty="0">
                        <a:effectLst/>
                      </a:endParaRPr>
                    </a:p>
                    <a:p>
                      <a:pPr algn="l" fontAlgn="t"/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b="1" u="none" strike="noStrike" dirty="0">
                          <a:effectLst/>
                        </a:rPr>
                        <a:t>- Какие потребности клиентов мы удовлетворяем?</a:t>
                      </a:r>
                    </a:p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Потребность перекусывать где-угодно и когда-угодно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51" marR="5151" marT="515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- Какое отношение ожидает каждый клиентский сегмент?</a:t>
                      </a:r>
                    </a:p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Забота о здоровье клиента, его весе и фигуре, проверенное качество, удобство заказа и доставки, регулярно выпускать новые вкусы разработанные по просьбам клиента</a:t>
                      </a:r>
                    </a:p>
                    <a:p>
                      <a:pPr algn="l" fontAlgn="t"/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b="1" u="none" strike="noStrike" dirty="0">
                          <a:effectLst/>
                        </a:rPr>
                        <a:t>- Какие взаимоотношения установлены сейчас?</a:t>
                      </a:r>
                    </a:p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Никакие</a:t>
                      </a:r>
                    </a:p>
                    <a:p>
                      <a:pPr algn="l" fontAlgn="t"/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b="1" u="none" strike="noStrike" dirty="0">
                          <a:effectLst/>
                        </a:rPr>
                        <a:t>- Как они интегрированы в общую схему бизнес-модели?</a:t>
                      </a:r>
                    </a:p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b="1" u="none" strike="noStrike" dirty="0">
                          <a:effectLst/>
                        </a:rPr>
                        <a:t>- Как дорого они нам обходятся?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Затраты перекрываются стоимостью маркетинга и рекламы, привлечением клиентов</a:t>
                      </a:r>
                    </a:p>
                  </a:txBody>
                  <a:tcPr marL="5151" marR="5151" marT="515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effectLst/>
                        </a:rPr>
                        <a:t>- Кто наш клиент?</a:t>
                      </a:r>
                    </a:p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Женщины и мужчины, регулярно занимающиеся спортом и заботой о своем теле, родители, желающие дать лучшее и полезное детям, например на перекус в школу</a:t>
                      </a:r>
                    </a:p>
                    <a:p>
                      <a:pPr algn="l" fontAlgn="t"/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b="1" u="none" strike="noStrike" dirty="0">
                          <a:effectLst/>
                        </a:rPr>
                        <a:t>- Для кого мы создаем ценностное предложение?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</a:rPr>
                        <a:t>Женщины и мужчины, регулярно занимающиеся спортом и заботой о своем теле, мамы, желающие дать лучшее и полезное детям</a:t>
                      </a:r>
                    </a:p>
                    <a:p>
                      <a:pPr algn="l" fontAlgn="t"/>
                      <a:endParaRPr lang="ru-RU" sz="1000" u="none" strike="noStrike" dirty="0">
                        <a:effectLst/>
                      </a:endParaRPr>
                    </a:p>
                    <a:p>
                      <a:pPr algn="l" fontAlgn="t"/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b="1" u="none" strike="noStrike" dirty="0">
                          <a:effectLst/>
                        </a:rPr>
                        <a:t>- Какой сегмент аудитории наиболее важен для нас?</a:t>
                      </a:r>
                    </a:p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Взрослые мужчины и женщины 23-35 со средним доходом от 50 </a:t>
                      </a:r>
                      <a:r>
                        <a:rPr lang="ru-RU" sz="1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тыс</a:t>
                      </a:r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ru-RU" sz="1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руб</a:t>
                      </a:r>
                      <a:r>
                        <a:rPr lang="ru-RU" sz="1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r>
                        <a:rPr lang="ru-RU" sz="10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мес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51" marR="5151" marT="515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3365364"/>
                  </a:ext>
                </a:extLst>
              </a:tr>
              <a:tr h="1429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sng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013A81"/>
                          </a:highlight>
                        </a:rPr>
                        <a:t>Каналы сбыта</a:t>
                      </a:r>
                      <a:endParaRPr lang="ru-RU" sz="1000" b="1" i="0" u="sng" strike="noStrike" dirty="0">
                        <a:solidFill>
                          <a:schemeClr val="bg1"/>
                        </a:solidFill>
                        <a:effectLst/>
                        <a:highlight>
                          <a:srgbClr val="013A81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5151" marR="5151" marT="51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111157"/>
                  </a:ext>
                </a:extLst>
              </a:tr>
              <a:tr h="17815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- По каким каналам наши сегменты клиентов предпочли бы получать наше ценностное предложение? Доставка из супермаркета домой</a:t>
                      </a:r>
                    </a:p>
                    <a:p>
                      <a:pPr algn="l" fontAlgn="t"/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- Как они получают его сейчас?-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- Как наши каналы интегрированы?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- Какие из них работают лучше всего?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- Какие из них наиболее рентабельны?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151" marR="5151" marT="515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00034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D77B61F-2108-C5E1-B520-EBFB53E21822}"/>
              </a:ext>
            </a:extLst>
          </p:cNvPr>
          <p:cNvSpPr txBox="1"/>
          <p:nvPr/>
        </p:nvSpPr>
        <p:spPr>
          <a:xfrm>
            <a:off x="126092" y="6084221"/>
            <a:ext cx="61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830803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2131</TotalTime>
  <Words>1809</Words>
  <Application>Microsoft Macintosh PowerPoint</Application>
  <PresentationFormat>Широкоэкранный</PresentationFormat>
  <Paragraphs>236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Cochin</vt:lpstr>
      <vt:lpstr>Raleway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 – Бизнес-модель организации по форме канвы Остервальдера-Пенне</vt:lpstr>
      <vt:lpstr>Презентация PowerPoint</vt:lpstr>
      <vt:lpstr>Презентация PowerPoint</vt:lpstr>
      <vt:lpstr>Издержки и доходы через год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Косыгина</dc:creator>
  <cp:lastModifiedBy>Mikhail Narkhov</cp:lastModifiedBy>
  <cp:revision>24</cp:revision>
  <dcterms:created xsi:type="dcterms:W3CDTF">2023-07-18T12:30:34Z</dcterms:created>
  <dcterms:modified xsi:type="dcterms:W3CDTF">2023-12-12T12:46:15Z</dcterms:modified>
</cp:coreProperties>
</file>