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  <p15:guide id="8" pos="438" userDrawn="1">
          <p15:clr>
            <a:srgbClr val="A4A3A4"/>
          </p15:clr>
        </p15:guide>
        <p15:guide id="9" pos="7242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3"/>
    <a:srgbClr val="9E3CFF"/>
    <a:srgbClr val="76D6FF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48"/>
  </p:normalViewPr>
  <p:slideViewPr>
    <p:cSldViewPr snapToGrid="0" snapToObjects="1" showGuides="1">
      <p:cViewPr varScale="1">
        <p:scale>
          <a:sx n="105" d="100"/>
          <a:sy n="105" d="100"/>
        </p:scale>
        <p:origin x="744" y="192"/>
      </p:cViewPr>
      <p:guideLst>
        <p:guide orient="horz" pos="346"/>
        <p:guide pos="3840"/>
        <p:guide orient="horz" pos="3952"/>
        <p:guide pos="438"/>
        <p:guide pos="724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1039-8F97-DAD0-1082-141DC8C7B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59CF38-E0EE-C579-424B-08CA7D4FA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D11D9-1E3F-FCC3-0FD6-DE80078A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93210-B812-0B7C-42B6-335CC4C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04161-C327-EFEA-4CA7-DF218347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66EF8-A96D-A81C-4E30-D8AA9248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CA9AFC-8BC1-C6BB-A36B-EF5330701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AB1A8-ACAD-C766-784F-1EDDF341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C4234-075B-CE87-3312-F01ABA9B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5AB6B-1DF7-A3D9-0BEE-E35F42E9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8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6F6D39-8459-7D5C-B9EE-E5615DFE8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0D3292-5386-1015-4D3C-7B5806C35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02AE27-D360-3FB2-2114-E412232C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5BA084-EDBA-B4B5-6F07-FDE5C684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E0007-8BB2-51C9-27E5-D08A2266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3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36266-8EA6-BFDC-3002-53076243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3462C-26C1-F10B-F057-7DABB6ED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B28D0-61C1-2A4E-D22C-35B02F73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4CF5A-DFEF-B7EB-154D-5DDAE207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A002E-3861-08B0-0F27-5FE8CD81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C605D-A323-877F-5150-AE586027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0F55BD-94A5-66D6-5EFF-5B87CD71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BA3E-8208-6A86-634F-32C73E08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84C7F-B9B6-3176-AE4E-8D78FE1D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1CBFB-8FAD-74D5-937F-FA479EDA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9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155F3-2A15-A1B8-8371-D70ED0E3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E8C3AD-0A01-48E8-BD1F-4FFE7E389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9B062A-0E8D-6459-5D9C-207466225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11D641-5A15-5377-04A8-5CD67846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39887E-9BE4-FE2A-C5B2-94CFB2D3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16D9E-85E6-B6CD-52D4-389F2DC8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0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C0B45-6105-6DE0-3CC6-DDEDA859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F6F23C-9436-FB20-5AEA-D23CBB500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EEA05D-262E-53C9-7E71-DA3AFFD0C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EDF57B-14D1-B913-E53D-DC123BE87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DB04F9-E132-6A72-3DB8-3DBE46193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77F74B-CE47-50A2-B749-B347EE08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373BC0-83AA-0192-D728-EDBC2B2D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C3AF7B-A62E-BD8F-B8EF-EE29E51B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0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DE77E-5882-69D6-B918-DE0ACEAF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DDDE09-2AAC-D8F8-D563-2663F6C0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85AE9D-8077-65CE-393F-E3AB5A64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E84D37-D469-DDE2-423A-6B4D4821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1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8930FE-A375-22C1-E101-8E746871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ECAC2E-511E-313B-4E2D-0E720E7E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89DA1A-4FD6-FCB0-49B6-CB65256C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2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EA374-ABA0-CC94-B0CA-AA520468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6A0CA-ED80-1940-4065-AE14769A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E25863-F75C-2C00-3DE7-6695518CF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E6550-FC39-B546-B358-F996921A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A49396-027D-112D-8F29-EF8C2BDF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F6270E-9815-A1B3-0E9B-C371B1D1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4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F362A-6EA5-1177-0E7A-7BC5FDF7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BF0FD5-368E-6861-5CA4-E024DCB02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1F4FF7-5DA7-7F66-DC22-BEBB8B2BB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1E439E-6BD3-8FF5-8C98-AD9A485D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FC1EE-7058-1F48-E073-5BD980CF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6E1A38-7DCF-D200-F2B8-2AFA7836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20CAC-5245-09F5-9924-C900894B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E24F24-7266-D629-C6F5-CFAD2125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B0030-8438-1BCE-EBA7-7328088FE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0D7D2-963D-7440-A1B0-36D2CB7A06F4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388CE-AB8C-3F65-B472-F5ACB0AC1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6E25B-D457-8102-0BA9-7B8D9FD9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369E-8AC3-DC4E-8DD9-EF0950BA8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2093">
                <a:alpha val="73000"/>
                <a:lumMod val="63289"/>
                <a:lumOff val="36711"/>
              </a:srgbClr>
            </a:gs>
            <a:gs pos="73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3FDF0-FEF1-0232-01A1-84EC577CA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6330"/>
            <a:ext cx="9144000" cy="825340"/>
          </a:xfrm>
        </p:spPr>
        <p:txBody>
          <a:bodyPr anchor="ctr"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mbria" panose="0204050305040603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AromaSpectrum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95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0C0FC6-2890-ACDA-E5E3-44D72D1C2DFB}"/>
              </a:ext>
            </a:extLst>
          </p:cNvPr>
          <p:cNvSpPr txBox="1"/>
          <p:nvPr/>
        </p:nvSpPr>
        <p:spPr>
          <a:xfrm>
            <a:off x="3341349" y="549275"/>
            <a:ext cx="55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КОМАНДА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552C-0BBB-F413-3A05-A4E5AACF4300}"/>
              </a:ext>
            </a:extLst>
          </p:cNvPr>
          <p:cNvSpPr txBox="1"/>
          <p:nvPr/>
        </p:nvSpPr>
        <p:spPr>
          <a:xfrm>
            <a:off x="971550" y="3972685"/>
            <a:ext cx="312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СЕДОВ АРТЁМ</a:t>
            </a:r>
          </a:p>
          <a:p>
            <a:pPr algn="ctr"/>
            <a:endParaRPr lang="ru-RU" sz="1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Генеральный директор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Технический директор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Аналитик данных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01487-46D5-202A-223B-6686AC7AD10A}"/>
              </a:ext>
            </a:extLst>
          </p:cNvPr>
          <p:cNvSpPr txBox="1"/>
          <p:nvPr/>
        </p:nvSpPr>
        <p:spPr>
          <a:xfrm>
            <a:off x="4533900" y="3972685"/>
            <a:ext cx="312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МЕРКУЛОВА АНАСТАСИЯ</a:t>
            </a:r>
          </a:p>
          <a:p>
            <a:pPr algn="ctr"/>
            <a:endParaRPr lang="ru-RU" sz="1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Финансовый директор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Коммерческий директор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Контент-менеджер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CE6D6-5248-1761-C2B1-4E122E3D1BA8}"/>
              </a:ext>
            </a:extLst>
          </p:cNvPr>
          <p:cNvSpPr txBox="1"/>
          <p:nvPr/>
        </p:nvSpPr>
        <p:spPr>
          <a:xfrm>
            <a:off x="8096250" y="3972685"/>
            <a:ext cx="312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ХУРАМОВА АФИЗА</a:t>
            </a:r>
          </a:p>
          <a:p>
            <a:pPr algn="ctr"/>
            <a:endParaRPr lang="ru-RU" sz="1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Дизайнер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</a:rPr>
              <a:t>Продакт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-менеджер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Клиентский менеджер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47231DB-0AAD-6ECE-D51C-2E336FA3A6A6}"/>
              </a:ext>
            </a:extLst>
          </p:cNvPr>
          <p:cNvCxnSpPr>
            <a:cxnSpLocks/>
          </p:cNvCxnSpPr>
          <p:nvPr/>
        </p:nvCxnSpPr>
        <p:spPr>
          <a:xfrm>
            <a:off x="971550" y="5402317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DB806F0-9D4B-6564-4FBD-32C79D68781A}"/>
              </a:ext>
            </a:extLst>
          </p:cNvPr>
          <p:cNvCxnSpPr>
            <a:cxnSpLocks/>
          </p:cNvCxnSpPr>
          <p:nvPr/>
        </p:nvCxnSpPr>
        <p:spPr>
          <a:xfrm>
            <a:off x="4533900" y="5402317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7ACE42B-7B45-88EB-A39A-DECC124C791F}"/>
              </a:ext>
            </a:extLst>
          </p:cNvPr>
          <p:cNvCxnSpPr>
            <a:cxnSpLocks/>
          </p:cNvCxnSpPr>
          <p:nvPr/>
        </p:nvCxnSpPr>
        <p:spPr>
          <a:xfrm>
            <a:off x="8096250" y="5402317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Графика, символ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4E14AFC-8E30-63A5-6046-C2F854C60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165" y="5575300"/>
            <a:ext cx="5400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EFF8B81-12E4-7DC1-295C-F3281F8292A0}"/>
              </a:ext>
            </a:extLst>
          </p:cNvPr>
          <p:cNvSpPr txBox="1"/>
          <p:nvPr/>
        </p:nvSpPr>
        <p:spPr>
          <a:xfrm>
            <a:off x="2083165" y="5645245"/>
            <a:ext cx="14409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an_sedov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Изображение выглядит как Графика, символ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3F548BF-69C8-0A3C-FFD9-EDC41855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5" y="5575300"/>
            <a:ext cx="540000" cy="54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92B212F-B479-19F1-ECDA-4E16E0845933}"/>
              </a:ext>
            </a:extLst>
          </p:cNvPr>
          <p:cNvSpPr txBox="1"/>
          <p:nvPr/>
        </p:nvSpPr>
        <p:spPr>
          <a:xfrm>
            <a:off x="5645515" y="5645245"/>
            <a:ext cx="14409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pwpsch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Изображение выглядит как Графика, символ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23D2B9B-1755-C7D5-2C45-11219801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865" y="5575300"/>
            <a:ext cx="540000" cy="54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1156DA6-52E9-07CC-C404-8ECFD4FF0A1A}"/>
              </a:ext>
            </a:extLst>
          </p:cNvPr>
          <p:cNvSpPr txBox="1"/>
          <p:nvPr/>
        </p:nvSpPr>
        <p:spPr>
          <a:xfrm>
            <a:off x="9207865" y="5645245"/>
            <a:ext cx="14409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@Afiza077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 descr="Изображение выглядит как человек, на открытом воздухе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5791508C-1E68-B9A3-1EFC-14E15F0E2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823" y="1573068"/>
            <a:ext cx="2160000" cy="21600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ловеческое лицо, шарф, в помещении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6C73AED-7FC8-FADA-8B57-325B010D8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473" y="1573068"/>
            <a:ext cx="2160000" cy="21600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еловек, Человеческое лицо, одеж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7A508634-56B6-3F7D-3B86-FA7FCE69A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177" y="1575533"/>
            <a:ext cx="216294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4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56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Графика, символ, графическая встав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B225B54-0841-C03B-2E6E-360695CB4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3" y="1640114"/>
            <a:ext cx="540000" cy="54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имвол, График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EBB5DF4-D321-3FBC-9F98-E1B0589F2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378292"/>
            <a:ext cx="540000" cy="54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Графика, символ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44292AD-F6AE-DCD4-3625-68ECB73C5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5018244"/>
            <a:ext cx="540000" cy="5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FD8462-D9C8-6D84-F466-A10CB9C3B590}"/>
              </a:ext>
            </a:extLst>
          </p:cNvPr>
          <p:cNvSpPr txBox="1"/>
          <p:nvPr/>
        </p:nvSpPr>
        <p:spPr>
          <a:xfrm>
            <a:off x="1235325" y="3463626"/>
            <a:ext cx="38062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Экономия времени и ресурсов</a:t>
            </a:r>
            <a:endParaRPr lang="ru-RU" sz="18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8FFE4-CCBF-4B3D-1325-59BBF5C1E979}"/>
              </a:ext>
            </a:extLst>
          </p:cNvPr>
          <p:cNvSpPr txBox="1"/>
          <p:nvPr/>
        </p:nvSpPr>
        <p:spPr>
          <a:xfrm>
            <a:off x="1307492" y="1710059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Персонализация и уникальность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9BFBBD-EB31-D717-8226-BD5F5063746F}"/>
              </a:ext>
            </a:extLst>
          </p:cNvPr>
          <p:cNvSpPr txBox="1"/>
          <p:nvPr/>
        </p:nvSpPr>
        <p:spPr>
          <a:xfrm>
            <a:off x="1307492" y="5103577"/>
            <a:ext cx="25176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спользование </a:t>
            </a:r>
            <a:r>
              <a:rPr lang="ru-RU" sz="1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F4412D-A7CE-6596-2E9E-4B5D2DD10DC6}"/>
              </a:ext>
            </a:extLst>
          </p:cNvPr>
          <p:cNvSpPr txBox="1"/>
          <p:nvPr/>
        </p:nvSpPr>
        <p:spPr>
          <a:xfrm>
            <a:off x="2153443" y="557296"/>
            <a:ext cx="788511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</a:t>
            </a:r>
            <a:endParaRPr lang="ru-RU" sz="48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D583C-8421-5817-9BD1-51475C5F9E5F}"/>
              </a:ext>
            </a:extLst>
          </p:cNvPr>
          <p:cNvSpPr txBox="1"/>
          <p:nvPr/>
        </p:nvSpPr>
        <p:spPr>
          <a:xfrm>
            <a:off x="1307492" y="2110169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</a:t>
            </a:r>
            <a:r>
              <a:rPr lang="ru-RU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озволяет каждому клиенту иметь свой уникальный аромат, что важно в культуре самовыражения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FD7C2-4403-E331-FD7F-0B04682E819D}"/>
              </a:ext>
            </a:extLst>
          </p:cNvPr>
          <p:cNvSpPr txBox="1"/>
          <p:nvPr/>
        </p:nvSpPr>
        <p:spPr>
          <a:xfrm>
            <a:off x="1307492" y="5468907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И</a:t>
            </a:r>
            <a:r>
              <a:rPr lang="ru-RU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Cambria" panose="02040503050406030204" pitchFamily="18" charset="0"/>
              </a:rPr>
              <a:t>нновационный подход к созданию продуктов в индустрии парфюмерии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4D357-18A7-205F-D062-DA8F4143024B}"/>
              </a:ext>
            </a:extLst>
          </p:cNvPr>
          <p:cNvSpPr txBox="1"/>
          <p:nvPr/>
        </p:nvSpPr>
        <p:spPr>
          <a:xfrm>
            <a:off x="1235325" y="3830957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Исключает необходимость затрат большого количества времени на подбор аромата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Изображение выглядит как Графика, символ, зарисов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9B753F01-330E-72A0-F08D-E02D0F922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78" y="1640114"/>
            <a:ext cx="540000" cy="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B37E60-745C-4DC4-D9FD-5EAC8837F88F}"/>
              </a:ext>
            </a:extLst>
          </p:cNvPr>
          <p:cNvSpPr txBox="1"/>
          <p:nvPr/>
        </p:nvSpPr>
        <p:spPr>
          <a:xfrm>
            <a:off x="7430794" y="1704755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Натуральные ингредиенты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0C11F5-AE3E-621F-69DA-7396DE32258A}"/>
              </a:ext>
            </a:extLst>
          </p:cNvPr>
          <p:cNvSpPr txBox="1"/>
          <p:nvPr/>
        </p:nvSpPr>
        <p:spPr>
          <a:xfrm>
            <a:off x="7428078" y="2104865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Использование экологически чистых компонентов в создании парфюмерной продукции</a:t>
            </a:r>
          </a:p>
        </p:txBody>
      </p:sp>
      <p:pic>
        <p:nvPicPr>
          <p:cNvPr id="24" name="Рисунок 23" descr="Изображение выглядит как Графика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692633F-F6E4-B9A1-6D1D-8072944F6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078" y="3381694"/>
            <a:ext cx="5400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F65CC62-BB59-9C59-E9F3-8411DE4BAF59}"/>
              </a:ext>
            </a:extLst>
          </p:cNvPr>
          <p:cNvSpPr txBox="1"/>
          <p:nvPr/>
        </p:nvSpPr>
        <p:spPr>
          <a:xfrm>
            <a:off x="7430794" y="3430847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 растущий рынок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5D65F8-60B9-7C0C-5C3C-7F8C420E5620}"/>
              </a:ext>
            </a:extLst>
          </p:cNvPr>
          <p:cNvSpPr txBox="1"/>
          <p:nvPr/>
        </p:nvSpPr>
        <p:spPr>
          <a:xfrm>
            <a:off x="7428078" y="3846345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Инновационные методы выбора и создания парфюмерии могут привлечь больше клиентов</a:t>
            </a:r>
          </a:p>
        </p:txBody>
      </p:sp>
      <p:pic>
        <p:nvPicPr>
          <p:cNvPr id="28" name="Рисунок 27" descr="Изображение выглядит как Графика, Шрифт, логотип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C8557DB-590C-684F-507A-839C58D86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078" y="5018244"/>
            <a:ext cx="540000" cy="54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234F2-BBB2-249C-3656-1376A9EDC66D}"/>
              </a:ext>
            </a:extLst>
          </p:cNvPr>
          <p:cNvSpPr txBox="1"/>
          <p:nvPr/>
        </p:nvSpPr>
        <p:spPr>
          <a:xfrm>
            <a:off x="7430794" y="5103507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партнёрства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90D50C-99BD-ED7D-3E9C-9538F95EBDB2}"/>
              </a:ext>
            </a:extLst>
          </p:cNvPr>
          <p:cNvSpPr txBox="1"/>
          <p:nvPr/>
        </p:nvSpPr>
        <p:spPr>
          <a:xfrm>
            <a:off x="7428078" y="5464353"/>
            <a:ext cx="353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Позволяет диверсифицировать линейку товаров и расширять своё присутствие на других рынках</a:t>
            </a:r>
          </a:p>
        </p:txBody>
      </p:sp>
    </p:spTree>
    <p:extLst>
      <p:ext uri="{BB962C8B-B14F-4D97-AF65-F5344CB8AC3E}">
        <p14:creationId xmlns:p14="http://schemas.microsoft.com/office/powerpoint/2010/main" val="2179962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  <p:bldP spid="17" grpId="0"/>
      <p:bldP spid="18" grpId="0"/>
      <p:bldP spid="21" grpId="0"/>
      <p:bldP spid="22" grpId="0"/>
      <p:bldP spid="25" grpId="0"/>
      <p:bldP spid="26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43485-D8B0-219E-9D87-A9A85CCA42DB}"/>
              </a:ext>
            </a:extLst>
          </p:cNvPr>
          <p:cNvSpPr txBox="1"/>
          <p:nvPr/>
        </p:nvSpPr>
        <p:spPr>
          <a:xfrm>
            <a:off x="613322" y="549275"/>
            <a:ext cx="4789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клиентов, которые мы решаем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AD8170A-12B2-6ECA-104D-AA459E5AFB5B}"/>
              </a:ext>
            </a:extLst>
          </p:cNvPr>
          <p:cNvCxnSpPr/>
          <p:nvPr/>
        </p:nvCxnSpPr>
        <p:spPr>
          <a:xfrm>
            <a:off x="6096000" y="478971"/>
            <a:ext cx="0" cy="59000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F280DB-438A-854E-25A6-653389087DB2}"/>
              </a:ext>
            </a:extLst>
          </p:cNvPr>
          <p:cNvSpPr txBox="1"/>
          <p:nvPr/>
        </p:nvSpPr>
        <p:spPr>
          <a:xfrm>
            <a:off x="6832600" y="549275"/>
            <a:ext cx="4664073" cy="90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5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Почему существующих</a:t>
            </a:r>
            <a:br>
              <a:rPr lang="ru-RU" sz="265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265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вариантов недостаточно?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9E862-BBE4-F0F2-4330-6D188C54A35A}"/>
              </a:ext>
            </a:extLst>
          </p:cNvPr>
          <p:cNvSpPr txBox="1"/>
          <p:nvPr/>
        </p:nvSpPr>
        <p:spPr>
          <a:xfrm>
            <a:off x="6705075" y="3768968"/>
            <a:ext cx="47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4BEC6-9FD5-A6FB-E117-DB0E95E8A537}"/>
              </a:ext>
            </a:extLst>
          </p:cNvPr>
          <p:cNvSpPr txBox="1"/>
          <p:nvPr/>
        </p:nvSpPr>
        <p:spPr>
          <a:xfrm>
            <a:off x="1235325" y="1695319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 выбора парфюма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D9EDE-C1F6-119B-3A6D-C3D022615D2F}"/>
              </a:ext>
            </a:extLst>
          </p:cNvPr>
          <p:cNvSpPr txBox="1"/>
          <p:nvPr/>
        </p:nvSpPr>
        <p:spPr>
          <a:xfrm>
            <a:off x="1235325" y="2544844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Чувствительность к компонентам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3AB0F-031E-B389-9F6D-0A205C29D114}"/>
              </a:ext>
            </a:extLst>
          </p:cNvPr>
          <p:cNvSpPr txBox="1"/>
          <p:nvPr/>
        </p:nvSpPr>
        <p:spPr>
          <a:xfrm>
            <a:off x="1258302" y="3385072"/>
            <a:ext cx="416735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предпочтений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A8B17-CF04-8E31-EF42-946BE7117E2B}"/>
              </a:ext>
            </a:extLst>
          </p:cNvPr>
          <p:cNvSpPr txBox="1"/>
          <p:nvPr/>
        </p:nvSpPr>
        <p:spPr>
          <a:xfrm>
            <a:off x="1235318" y="4220858"/>
            <a:ext cx="416735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Личное самовыражение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D842F8-833B-5E26-4314-2C3CC3F7FA36}"/>
              </a:ext>
            </a:extLst>
          </p:cNvPr>
          <p:cNvSpPr txBox="1"/>
          <p:nvPr/>
        </p:nvSpPr>
        <p:spPr>
          <a:xfrm>
            <a:off x="1235327" y="5830306"/>
            <a:ext cx="41903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экологичности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04A3BE-E8D6-823D-52F6-861A97DB613B}"/>
              </a:ext>
            </a:extLst>
          </p:cNvPr>
          <p:cNvSpPr txBox="1"/>
          <p:nvPr/>
        </p:nvSpPr>
        <p:spPr>
          <a:xfrm>
            <a:off x="1258302" y="5070464"/>
            <a:ext cx="41903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нового опыта</a:t>
            </a:r>
          </a:p>
        </p:txBody>
      </p:sp>
      <p:pic>
        <p:nvPicPr>
          <p:cNvPr id="20" name="Рисунок 19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33A7C27-F3DF-8176-11AD-6D3C5D8A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5768725"/>
            <a:ext cx="540000" cy="540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ка, символ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3121ECB4-D0D3-A2B1-955B-FF2DFA969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4998388"/>
            <a:ext cx="540000" cy="54000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472FC7D-76CD-7A28-C515-BE398D130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156054"/>
            <a:ext cx="540000" cy="540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Графика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5FB1F27-AF09-23BD-4530-3A77C31CA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319489"/>
            <a:ext cx="540000" cy="540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ка, Шрифт, символ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2A5E931-D5EE-A991-2CA3-1AB2E3616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2471398"/>
            <a:ext cx="540000" cy="5400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ка, Шрифт, символ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4A0EC84-3257-41A8-4DCC-485816161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" y="1630650"/>
            <a:ext cx="540000" cy="54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BBCD3F4-1594-5158-6C25-E3FFD12B208B}"/>
              </a:ext>
            </a:extLst>
          </p:cNvPr>
          <p:cNvSpPr txBox="1"/>
          <p:nvPr/>
        </p:nvSpPr>
        <p:spPr>
          <a:xfrm>
            <a:off x="7526215" y="1691762"/>
            <a:ext cx="39704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выбор ароматов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B82A66-ABA4-D71B-B9AF-152E28C6C19C}"/>
              </a:ext>
            </a:extLst>
          </p:cNvPr>
          <p:cNvSpPr txBox="1"/>
          <p:nvPr/>
        </p:nvSpPr>
        <p:spPr>
          <a:xfrm>
            <a:off x="7526215" y="2387455"/>
            <a:ext cx="39704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Ограниченные способы настройки ароматов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17BF3A-780A-BAFD-9DC7-0342DC20726E}"/>
              </a:ext>
            </a:extLst>
          </p:cNvPr>
          <p:cNvSpPr txBox="1"/>
          <p:nvPr/>
        </p:nvSpPr>
        <p:spPr>
          <a:xfrm>
            <a:off x="7526211" y="3230841"/>
            <a:ext cx="397046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Субъективное мнение парфюмеров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6F313-EACD-2962-7B0E-1806B530FDF6}"/>
              </a:ext>
            </a:extLst>
          </p:cNvPr>
          <p:cNvSpPr txBox="1"/>
          <p:nvPr/>
        </p:nvSpPr>
        <p:spPr>
          <a:xfrm>
            <a:off x="7526211" y="4220858"/>
            <a:ext cx="39704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Недоступность персонализации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 descr="Изображение выглядит как Шрифт, Графика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C83A46F-C099-A809-931D-CAD68DC5A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2177" y="1630650"/>
            <a:ext cx="540000" cy="5400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имвол, Графика, графическая встав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3C76D78-2E4F-B14A-6052-E6A9DC6A6D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77" y="3312146"/>
            <a:ext cx="540000" cy="5400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D8507E9-5273-E303-DEAE-5FA1EF1E86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2177" y="2471398"/>
            <a:ext cx="540000" cy="54000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руг, Графика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989CEA3-1003-FAA4-FFA8-8D207FA197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2177" y="415605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08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/>
      <p:bldP spid="17" grpId="0"/>
      <p:bldP spid="18" grpId="0"/>
      <p:bldP spid="35" grpId="0"/>
      <p:bldP spid="36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D9A10D-82D1-4228-1157-D33B1752E1B7}"/>
              </a:ext>
            </a:extLst>
          </p:cNvPr>
          <p:cNvSpPr txBox="1"/>
          <p:nvPr/>
        </p:nvSpPr>
        <p:spPr>
          <a:xfrm>
            <a:off x="695324" y="1816304"/>
            <a:ext cx="30038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Индивидуальность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аромата</a:t>
            </a:r>
            <a:endParaRPr lang="ru-RU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C42EC-F7F4-93BC-2EAF-447F9372413F}"/>
              </a:ext>
            </a:extLst>
          </p:cNvPr>
          <p:cNvSpPr txBox="1"/>
          <p:nvPr/>
        </p:nvSpPr>
        <p:spPr>
          <a:xfrm>
            <a:off x="4594079" y="1814840"/>
            <a:ext cx="24932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Искусственный интеллект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3740A-D34D-128A-4820-1BFA1E61D936}"/>
              </a:ext>
            </a:extLst>
          </p:cNvPr>
          <p:cNvSpPr txBox="1"/>
          <p:nvPr/>
        </p:nvSpPr>
        <p:spPr>
          <a:xfrm>
            <a:off x="8492834" y="1814839"/>
            <a:ext cx="291383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Удобство и доступность</a:t>
            </a:r>
            <a:endParaRPr lang="ru-RU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64AB3-007A-E960-6DC3-7CACDCEED10F}"/>
              </a:ext>
            </a:extLst>
          </p:cNvPr>
          <p:cNvSpPr txBox="1"/>
          <p:nvPr/>
        </p:nvSpPr>
        <p:spPr>
          <a:xfrm>
            <a:off x="695325" y="4221840"/>
            <a:ext cx="29311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Персональное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7C44C-FAE7-950A-4857-42263322DEC6}"/>
              </a:ext>
            </a:extLst>
          </p:cNvPr>
          <p:cNvSpPr txBox="1"/>
          <p:nvPr/>
        </p:nvSpPr>
        <p:spPr>
          <a:xfrm>
            <a:off x="4594081" y="4218841"/>
            <a:ext cx="30038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Продукция без животных</a:t>
            </a:r>
            <a:endParaRPr lang="ru-RU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8945D-92E9-9579-36DA-29B0EA5217E8}"/>
              </a:ext>
            </a:extLst>
          </p:cNvPr>
          <p:cNvSpPr txBox="1"/>
          <p:nvPr/>
        </p:nvSpPr>
        <p:spPr>
          <a:xfrm>
            <a:off x="8492834" y="4218840"/>
            <a:ext cx="30038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Экологическая ответственность</a:t>
            </a:r>
            <a:endParaRPr lang="ru-RU" sz="24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7FE3C-D0A0-0B56-0A72-8EE828B29AD4}"/>
              </a:ext>
            </a:extLst>
          </p:cNvPr>
          <p:cNvSpPr txBox="1"/>
          <p:nvPr/>
        </p:nvSpPr>
        <p:spPr>
          <a:xfrm>
            <a:off x="695324" y="2738761"/>
            <a:ext cx="29311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Аромат, наиболее полно соответствующий предпочтениям и личным особенностям клиента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D9777-328C-6D1E-3414-27D7BF69B303}"/>
              </a:ext>
            </a:extLst>
          </p:cNvPr>
          <p:cNvSpPr txBox="1"/>
          <p:nvPr/>
        </p:nvSpPr>
        <p:spPr>
          <a:xfrm>
            <a:off x="4594079" y="2738761"/>
            <a:ext cx="300384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Глубинный анализ данных о клиенте, его предпочтениях, настроении, аллергиях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33D0F-A41A-4FA4-23A8-827B826C292E}"/>
              </a:ext>
            </a:extLst>
          </p:cNvPr>
          <p:cNvSpPr txBox="1"/>
          <p:nvPr/>
        </p:nvSpPr>
        <p:spPr>
          <a:xfrm>
            <a:off x="8492834" y="2738760"/>
            <a:ext cx="300384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Клиенты могут использовать наше приложение или сайт, не покидая свой дом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5D503-EDB3-0924-A295-6253DC06E718}"/>
              </a:ext>
            </a:extLst>
          </p:cNvPr>
          <p:cNvSpPr txBox="1"/>
          <p:nvPr/>
        </p:nvSpPr>
        <p:spPr>
          <a:xfrm>
            <a:off x="695324" y="5108395"/>
            <a:ext cx="30038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Консультации по выбору аромата и возможность связаться с персональным менеджером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2ACBB3-AEE1-4D44-DCB2-320BD7525C34}"/>
              </a:ext>
            </a:extLst>
          </p:cNvPr>
          <p:cNvSpPr txBox="1"/>
          <p:nvPr/>
        </p:nvSpPr>
        <p:spPr>
          <a:xfrm>
            <a:off x="4594080" y="5108396"/>
            <a:ext cx="30038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Вся наша парфюмерная продукция создается без применения тестирования на животных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78A8E-FA9F-5801-3BA0-B5629201BB4E}"/>
              </a:ext>
            </a:extLst>
          </p:cNvPr>
          <p:cNvSpPr txBox="1"/>
          <p:nvPr/>
        </p:nvSpPr>
        <p:spPr>
          <a:xfrm>
            <a:off x="8492836" y="5108396"/>
            <a:ext cx="30038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Наши ингредиенты для ароматов подбираются с учетом экологических стандартов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DFF4CE5-B108-7668-E329-B0C4DA753933}"/>
              </a:ext>
            </a:extLst>
          </p:cNvPr>
          <p:cNvCxnSpPr/>
          <p:nvPr/>
        </p:nvCxnSpPr>
        <p:spPr>
          <a:xfrm>
            <a:off x="766763" y="5049838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8BC8774-B1DF-36CD-5E6B-28893917CB33}"/>
              </a:ext>
            </a:extLst>
          </p:cNvPr>
          <p:cNvCxnSpPr/>
          <p:nvPr/>
        </p:nvCxnSpPr>
        <p:spPr>
          <a:xfrm>
            <a:off x="4699178" y="5049838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DF8E609-FE19-33AB-15F2-BBAC1F565F11}"/>
              </a:ext>
            </a:extLst>
          </p:cNvPr>
          <p:cNvCxnSpPr/>
          <p:nvPr/>
        </p:nvCxnSpPr>
        <p:spPr>
          <a:xfrm>
            <a:off x="8585378" y="5049838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DD3FA92-B133-241F-F227-B7978E1F2DC0}"/>
              </a:ext>
            </a:extLst>
          </p:cNvPr>
          <p:cNvCxnSpPr>
            <a:cxnSpLocks/>
          </p:cNvCxnSpPr>
          <p:nvPr/>
        </p:nvCxnSpPr>
        <p:spPr>
          <a:xfrm>
            <a:off x="766763" y="2657289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E3761D5-6E85-5816-56DF-44B552DE2C36}"/>
              </a:ext>
            </a:extLst>
          </p:cNvPr>
          <p:cNvCxnSpPr/>
          <p:nvPr/>
        </p:nvCxnSpPr>
        <p:spPr>
          <a:xfrm>
            <a:off x="4699178" y="2659937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9DE032B-1A22-8B3C-8F40-3D751B8BFE28}"/>
              </a:ext>
            </a:extLst>
          </p:cNvPr>
          <p:cNvCxnSpPr/>
          <p:nvPr/>
        </p:nvCxnSpPr>
        <p:spPr>
          <a:xfrm>
            <a:off x="8585378" y="2657289"/>
            <a:ext cx="110972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C60421-2B09-A4CB-1FF4-9D59C36EE29A}"/>
              </a:ext>
            </a:extLst>
          </p:cNvPr>
          <p:cNvSpPr txBox="1"/>
          <p:nvPr/>
        </p:nvSpPr>
        <p:spPr>
          <a:xfrm>
            <a:off x="3699164" y="549275"/>
            <a:ext cx="471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632107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93FB9-A385-6FFD-5F4D-74281CF40F72}"/>
              </a:ext>
            </a:extLst>
          </p:cNvPr>
          <p:cNvSpPr txBox="1"/>
          <p:nvPr/>
        </p:nvSpPr>
        <p:spPr>
          <a:xfrm>
            <a:off x="3736298" y="549275"/>
            <a:ext cx="471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</a:rPr>
              <a:t>РЫНОК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34E771-EC79-EE43-78A8-D9FD7D09079D}"/>
              </a:ext>
            </a:extLst>
          </p:cNvPr>
          <p:cNvCxnSpPr>
            <a:cxnSpLocks/>
          </p:cNvCxnSpPr>
          <p:nvPr/>
        </p:nvCxnSpPr>
        <p:spPr>
          <a:xfrm>
            <a:off x="6096000" y="1754372"/>
            <a:ext cx="0" cy="45543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3F1634-3F9E-AD2A-54B4-97AADB8EDA41}"/>
              </a:ext>
            </a:extLst>
          </p:cNvPr>
          <p:cNvSpPr txBox="1"/>
          <p:nvPr/>
        </p:nvSpPr>
        <p:spPr>
          <a:xfrm>
            <a:off x="1235325" y="1818027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Частные клиенты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5CB09-6B9A-B29A-37A9-4A54678AF527}"/>
              </a:ext>
            </a:extLst>
          </p:cNvPr>
          <p:cNvSpPr txBox="1"/>
          <p:nvPr/>
        </p:nvSpPr>
        <p:spPr>
          <a:xfrm>
            <a:off x="1254470" y="2595365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Рестораны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31423-F30E-45D2-B087-30141F059BAC}"/>
              </a:ext>
            </a:extLst>
          </p:cNvPr>
          <p:cNvSpPr txBox="1"/>
          <p:nvPr/>
        </p:nvSpPr>
        <p:spPr>
          <a:xfrm>
            <a:off x="1254470" y="3386454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Бутики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3AF51-B2A8-F8C6-FF59-EC999EBCD03F}"/>
              </a:ext>
            </a:extLst>
          </p:cNvPr>
          <p:cNvSpPr txBox="1"/>
          <p:nvPr/>
        </p:nvSpPr>
        <p:spPr>
          <a:xfrm>
            <a:off x="1244895" y="4228267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Отели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2C65B-CF8B-3543-0A90-E4F5159D9748}"/>
              </a:ext>
            </a:extLst>
          </p:cNvPr>
          <p:cNvSpPr txBox="1"/>
          <p:nvPr/>
        </p:nvSpPr>
        <p:spPr>
          <a:xfrm>
            <a:off x="1235325" y="4895995"/>
            <a:ext cx="416734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Парфюмерно-косметическая отрасль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840E9-5DF8-7BF8-3783-B3437293D1BE}"/>
              </a:ext>
            </a:extLst>
          </p:cNvPr>
          <p:cNvSpPr txBox="1"/>
          <p:nvPr/>
        </p:nvSpPr>
        <p:spPr>
          <a:xfrm>
            <a:off x="1235325" y="5842872"/>
            <a:ext cx="4167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Производители бытовой химии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D092C-9AD3-DAED-6E3D-7CBC806F6719}"/>
              </a:ext>
            </a:extLst>
          </p:cNvPr>
          <p:cNvSpPr txBox="1"/>
          <p:nvPr/>
        </p:nvSpPr>
        <p:spPr>
          <a:xfrm>
            <a:off x="6557356" y="1962050"/>
            <a:ext cx="1401632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487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млрд.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D2129E-8060-E580-A446-EF3216A550EB}"/>
              </a:ext>
            </a:extLst>
          </p:cNvPr>
          <p:cNvSpPr txBox="1"/>
          <p:nvPr/>
        </p:nvSpPr>
        <p:spPr>
          <a:xfrm>
            <a:off x="9338718" y="1960328"/>
            <a:ext cx="1849251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168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млрд.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9DD1ED-2CAA-5EFC-FCCA-207582957756}"/>
              </a:ext>
            </a:extLst>
          </p:cNvPr>
          <p:cNvSpPr txBox="1"/>
          <p:nvPr/>
        </p:nvSpPr>
        <p:spPr>
          <a:xfrm>
            <a:off x="6396016" y="4012396"/>
            <a:ext cx="1849251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141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млрд.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B68CD-B77F-7DD0-D99E-80D7B1C76016}"/>
              </a:ext>
            </a:extLst>
          </p:cNvPr>
          <p:cNvSpPr txBox="1"/>
          <p:nvPr/>
        </p:nvSpPr>
        <p:spPr>
          <a:xfrm>
            <a:off x="9308592" y="4012081"/>
            <a:ext cx="1849251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60F868-F299-20D7-A6D8-1A1E5695D127}"/>
              </a:ext>
            </a:extLst>
          </p:cNvPr>
          <p:cNvSpPr txBox="1"/>
          <p:nvPr/>
        </p:nvSpPr>
        <p:spPr>
          <a:xfrm>
            <a:off x="6358900" y="3101063"/>
            <a:ext cx="192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Общая ёмкость рынка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F93E6-7D3A-60A3-9F92-1A7001A5E7CB}"/>
              </a:ext>
            </a:extLst>
          </p:cNvPr>
          <p:cNvSpPr txBox="1"/>
          <p:nvPr/>
        </p:nvSpPr>
        <p:spPr>
          <a:xfrm>
            <a:off x="9301601" y="3101062"/>
            <a:ext cx="192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Фактический объём рынка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236F22-0C9A-9C3B-C0B6-E17C1D8DBBDA}"/>
              </a:ext>
            </a:extLst>
          </p:cNvPr>
          <p:cNvSpPr txBox="1"/>
          <p:nvPr/>
        </p:nvSpPr>
        <p:spPr>
          <a:xfrm>
            <a:off x="6210811" y="5151596"/>
            <a:ext cx="209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Реально достижимый объём рынка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60AA0-82B4-AB8A-F278-2DF5144F8241}"/>
              </a:ext>
            </a:extLst>
          </p:cNvPr>
          <p:cNvSpPr txBox="1"/>
          <p:nvPr/>
        </p:nvSpPr>
        <p:spPr>
          <a:xfrm>
            <a:off x="9185856" y="5150854"/>
            <a:ext cx="2094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Проект «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AromaSpectrum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»</a:t>
            </a:r>
          </a:p>
        </p:txBody>
      </p:sp>
      <p:pic>
        <p:nvPicPr>
          <p:cNvPr id="27" name="Рисунок 26" descr="Изображение выглядит как Графика, Шрифт, текс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BD8377E-2B40-D092-502F-62F6F88B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983996"/>
            <a:ext cx="540000" cy="5400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рифт, символ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4D38FAA-F895-31D4-34DA-5BBEEA964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319623"/>
            <a:ext cx="540000" cy="5400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рифт, График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B064D0-A1A9-6F89-C6C6-912187BEE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146042"/>
            <a:ext cx="540000" cy="540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имвол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93F9596-D0D7-1C3D-BB81-9E52856CC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70" y="2531437"/>
            <a:ext cx="540000" cy="5400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Графика, графическая вставка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A9C976E-3E1E-22E7-6898-408D36EC4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1743251"/>
            <a:ext cx="540000" cy="5400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Графика, графическая вставка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73D533-8F6B-0CF9-A2E2-0EE5A8AB2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95" y="5768725"/>
            <a:ext cx="540000" cy="540000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0CEF9B8-E1A9-56D2-AAF1-5B33C2C5CF4A}"/>
              </a:ext>
            </a:extLst>
          </p:cNvPr>
          <p:cNvCxnSpPr>
            <a:cxnSpLocks/>
          </p:cNvCxnSpPr>
          <p:nvPr/>
        </p:nvCxnSpPr>
        <p:spPr>
          <a:xfrm>
            <a:off x="6557356" y="3100823"/>
            <a:ext cx="14016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0521933-FDE4-B1A5-5288-8A4DE44C636D}"/>
              </a:ext>
            </a:extLst>
          </p:cNvPr>
          <p:cNvCxnSpPr>
            <a:cxnSpLocks/>
          </p:cNvCxnSpPr>
          <p:nvPr/>
        </p:nvCxnSpPr>
        <p:spPr>
          <a:xfrm>
            <a:off x="9562527" y="3105150"/>
            <a:ext cx="14016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8B83C37-C326-624F-EC0C-FC69DDD35E11}"/>
              </a:ext>
            </a:extLst>
          </p:cNvPr>
          <p:cNvCxnSpPr>
            <a:cxnSpLocks/>
          </p:cNvCxnSpPr>
          <p:nvPr/>
        </p:nvCxnSpPr>
        <p:spPr>
          <a:xfrm>
            <a:off x="6557356" y="5151169"/>
            <a:ext cx="14016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CADBD34-CFDF-2423-1CD3-EA54291D9EE1}"/>
              </a:ext>
            </a:extLst>
          </p:cNvPr>
          <p:cNvCxnSpPr>
            <a:cxnSpLocks/>
          </p:cNvCxnSpPr>
          <p:nvPr/>
        </p:nvCxnSpPr>
        <p:spPr>
          <a:xfrm>
            <a:off x="9556655" y="5150854"/>
            <a:ext cx="14075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76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74A90A-EFA6-C342-4FC4-C7CA9D99FB0C}"/>
              </a:ext>
            </a:extLst>
          </p:cNvPr>
          <p:cNvSpPr txBox="1"/>
          <p:nvPr/>
        </p:nvSpPr>
        <p:spPr>
          <a:xfrm>
            <a:off x="3341349" y="549275"/>
            <a:ext cx="55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БИЗНЕС-МОДЕЛЬ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F90EC-7665-8DA5-1A4C-516A2123BD9F}"/>
              </a:ext>
            </a:extLst>
          </p:cNvPr>
          <p:cNvSpPr txBox="1"/>
          <p:nvPr/>
        </p:nvSpPr>
        <p:spPr>
          <a:xfrm>
            <a:off x="1235325" y="2305971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и мобильное приложение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18D8E-FFCE-940B-D094-0E12CCD5B2AB}"/>
              </a:ext>
            </a:extLst>
          </p:cNvPr>
          <p:cNvSpPr txBox="1"/>
          <p:nvPr/>
        </p:nvSpPr>
        <p:spPr>
          <a:xfrm>
            <a:off x="1235325" y="2954746"/>
            <a:ext cx="345757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сети и блоги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03814-779A-4702-3E33-4CD1342869B4}"/>
              </a:ext>
            </a:extLst>
          </p:cNvPr>
          <p:cNvSpPr txBox="1"/>
          <p:nvPr/>
        </p:nvSpPr>
        <p:spPr>
          <a:xfrm>
            <a:off x="1235324" y="3661976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Торговые коммерческие сети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AAD1E-7A2E-7595-C385-1B7152F2A237}"/>
              </a:ext>
            </a:extLst>
          </p:cNvPr>
          <p:cNvSpPr txBox="1"/>
          <p:nvPr/>
        </p:nvSpPr>
        <p:spPr>
          <a:xfrm>
            <a:off x="1235325" y="4339690"/>
            <a:ext cx="387060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Коммерческие предложения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24ABB6-0D25-70F7-1EBD-46D1CC621C47}"/>
              </a:ext>
            </a:extLst>
          </p:cNvPr>
          <p:cNvSpPr txBox="1"/>
          <p:nvPr/>
        </p:nvSpPr>
        <p:spPr>
          <a:xfrm>
            <a:off x="1235325" y="5017404"/>
            <a:ext cx="3982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и мастер-классы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C1BFED-4DBD-C315-B14E-608EA9952604}"/>
              </a:ext>
            </a:extLst>
          </p:cNvPr>
          <p:cNvSpPr txBox="1"/>
          <p:nvPr/>
        </p:nvSpPr>
        <p:spPr>
          <a:xfrm>
            <a:off x="6917241" y="2147806"/>
            <a:ext cx="345757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Платная подписка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 тыс.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C64CD-0466-7843-56EE-3B5C2997CE60}"/>
              </a:ext>
            </a:extLst>
          </p:cNvPr>
          <p:cNvSpPr txBox="1"/>
          <p:nvPr/>
        </p:nvSpPr>
        <p:spPr>
          <a:xfrm>
            <a:off x="6917241" y="2829797"/>
            <a:ext cx="345757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Продажа продукции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млн.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3FF571-D301-7374-6E0F-333824D703B0}"/>
              </a:ext>
            </a:extLst>
          </p:cNvPr>
          <p:cNvSpPr txBox="1"/>
          <p:nvPr/>
        </p:nvSpPr>
        <p:spPr>
          <a:xfrm>
            <a:off x="6917240" y="3499999"/>
            <a:ext cx="43725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Монетизация социальных сетей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млн.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3BD9E-F671-84C3-9ECF-7C338BF7030B}"/>
              </a:ext>
            </a:extLst>
          </p:cNvPr>
          <p:cNvSpPr txBox="1"/>
          <p:nvPr/>
        </p:nvSpPr>
        <p:spPr>
          <a:xfrm>
            <a:off x="6917241" y="4185802"/>
            <a:ext cx="345757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600 тыс.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F5614F-1F54-A104-9E63-484E0A998228}"/>
              </a:ext>
            </a:extLst>
          </p:cNvPr>
          <p:cNvSpPr txBox="1"/>
          <p:nvPr/>
        </p:nvSpPr>
        <p:spPr>
          <a:xfrm>
            <a:off x="695325" y="1638253"/>
            <a:ext cx="44740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КАНАЛЫ СБЫТА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C65CA1-ED8B-1785-281A-736A4525CFA4}"/>
              </a:ext>
            </a:extLst>
          </p:cNvPr>
          <p:cNvSpPr txBox="1"/>
          <p:nvPr/>
        </p:nvSpPr>
        <p:spPr>
          <a:xfrm>
            <a:off x="6319520" y="1593021"/>
            <a:ext cx="51771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ПОТОКИ ПОСТУПЛЕНИЯ ДОХОДОВ</a:t>
            </a:r>
          </a:p>
        </p:txBody>
      </p:sp>
      <p:pic>
        <p:nvPicPr>
          <p:cNvPr id="26" name="Рисунок 25" descr="Изображение выглядит как Шрифт, Графика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26418CE-94CC-AA18-8453-30D9E0DB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947459"/>
            <a:ext cx="540000" cy="540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ка, символ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2D9E4E-5935-2135-FA0D-DC35B045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4299261"/>
            <a:ext cx="540000" cy="5400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, Шрифт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07C8980-B347-928D-6B5B-F5DFB0846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3592031"/>
            <a:ext cx="540000" cy="540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имвол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25274CE-9BAE-3E06-51C8-E6F3CA3BB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2913740"/>
            <a:ext cx="540000" cy="5400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круг, Симметр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FD005CD9-FC54-3855-363E-1DE92ADAC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2235364"/>
            <a:ext cx="540000" cy="5400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Шрифт, Графика, символ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594EBC5-C642-925B-78E0-68234204B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520" y="4261656"/>
            <a:ext cx="540000" cy="5400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ка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86C33AF-ADB0-F89D-47AA-C577F3755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520" y="3583942"/>
            <a:ext cx="540000" cy="54000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Шрифт, Графика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79E0DB-7F45-E8CF-9FDF-AA1BF17B8F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496" y="2901381"/>
            <a:ext cx="540000" cy="540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671DD9E-95CD-6DBC-86A4-CD91D4A2B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7241" y="223174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39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74A90A-EFA6-C342-4FC4-C7CA9D99FB0C}"/>
              </a:ext>
            </a:extLst>
          </p:cNvPr>
          <p:cNvSpPr txBox="1"/>
          <p:nvPr/>
        </p:nvSpPr>
        <p:spPr>
          <a:xfrm>
            <a:off x="3341349" y="549275"/>
            <a:ext cx="55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БИЗНЕС-МОДЕЛЬ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F90EC-7665-8DA5-1A4C-516A2123BD9F}"/>
              </a:ext>
            </a:extLst>
          </p:cNvPr>
          <p:cNvSpPr txBox="1"/>
          <p:nvPr/>
        </p:nvSpPr>
        <p:spPr>
          <a:xfrm>
            <a:off x="1260216" y="2182198"/>
            <a:ext cx="41376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сайта и приложения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800 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18D8E-FFCE-940B-D094-0E12CCD5B2AB}"/>
              </a:ext>
            </a:extLst>
          </p:cNvPr>
          <p:cNvSpPr txBox="1"/>
          <p:nvPr/>
        </p:nvSpPr>
        <p:spPr>
          <a:xfrm>
            <a:off x="1273506" y="2899766"/>
            <a:ext cx="41376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содержание команды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 тыс.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03814-779A-4702-3E33-4CD1342869B4}"/>
              </a:ext>
            </a:extLst>
          </p:cNvPr>
          <p:cNvSpPr txBox="1"/>
          <p:nvPr/>
        </p:nvSpPr>
        <p:spPr>
          <a:xfrm>
            <a:off x="1260217" y="3565274"/>
            <a:ext cx="41376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маркетинг и продажи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млн.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AAD1E-7A2E-7595-C385-1B7152F2A237}"/>
              </a:ext>
            </a:extLst>
          </p:cNvPr>
          <p:cNvSpPr txBox="1"/>
          <p:nvPr/>
        </p:nvSpPr>
        <p:spPr>
          <a:xfrm>
            <a:off x="1273506" y="4265592"/>
            <a:ext cx="38706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инновации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млн.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24ABB6-0D25-70F7-1EBD-46D1CC621C47}"/>
              </a:ext>
            </a:extLst>
          </p:cNvPr>
          <p:cNvSpPr txBox="1"/>
          <p:nvPr/>
        </p:nvSpPr>
        <p:spPr>
          <a:xfrm>
            <a:off x="1260216" y="4964238"/>
            <a:ext cx="39827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Операционные расходы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млн.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C1BFED-4DBD-C315-B14E-608EA9952604}"/>
              </a:ext>
            </a:extLst>
          </p:cNvPr>
          <p:cNvSpPr txBox="1"/>
          <p:nvPr/>
        </p:nvSpPr>
        <p:spPr>
          <a:xfrm>
            <a:off x="6917241" y="2182199"/>
            <a:ext cx="37122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Административные расходы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 тыс.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C64CD-0466-7843-56EE-3B5C2997CE60}"/>
              </a:ext>
            </a:extLst>
          </p:cNvPr>
          <p:cNvSpPr txBox="1"/>
          <p:nvPr/>
        </p:nvSpPr>
        <p:spPr>
          <a:xfrm>
            <a:off x="6917241" y="2899767"/>
            <a:ext cx="38993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Маркетинговые исследования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 тыс.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3FF571-D301-7374-6E0F-333824D703B0}"/>
              </a:ext>
            </a:extLst>
          </p:cNvPr>
          <p:cNvSpPr txBox="1"/>
          <p:nvPr/>
        </p:nvSpPr>
        <p:spPr>
          <a:xfrm>
            <a:off x="6917241" y="3571073"/>
            <a:ext cx="39922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Сервисы и подписки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тыс.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3BD9E-F671-84C3-9ECF-7C338BF7030B}"/>
              </a:ext>
            </a:extLst>
          </p:cNvPr>
          <p:cNvSpPr txBox="1"/>
          <p:nvPr/>
        </p:nvSpPr>
        <p:spPr>
          <a:xfrm>
            <a:off x="6917241" y="4212269"/>
            <a:ext cx="34575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и технологии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 тыс.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F5614F-1F54-A104-9E63-484E0A998228}"/>
              </a:ext>
            </a:extLst>
          </p:cNvPr>
          <p:cNvSpPr txBox="1"/>
          <p:nvPr/>
        </p:nvSpPr>
        <p:spPr>
          <a:xfrm>
            <a:off x="695325" y="1638253"/>
            <a:ext cx="44740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ИЗДЕРЖЕК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488C20-A852-C1C7-F75B-BFF3A6752365}"/>
              </a:ext>
            </a:extLst>
          </p:cNvPr>
          <p:cNvSpPr txBox="1"/>
          <p:nvPr/>
        </p:nvSpPr>
        <p:spPr>
          <a:xfrm>
            <a:off x="6917241" y="4953981"/>
            <a:ext cx="34575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Лицензионные издержки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тыс. </a:t>
            </a:r>
            <a:r>
              <a:rPr lang="ru-RU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символ, Графика, круг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50602D7-C78E-2E47-601C-E7A648843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241" y="5017404"/>
            <a:ext cx="540000" cy="540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мвол, Графика,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627E15-7B40-1D59-50F2-440EDA5C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241" y="4269745"/>
            <a:ext cx="540000" cy="54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афика, дизайн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2A49C64-4403-DCA5-A465-5F53B3C73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241" y="3622751"/>
            <a:ext cx="540000" cy="540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имвол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E794A4C-FE5E-721C-F0BF-24A22F04B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241" y="2957243"/>
            <a:ext cx="540000" cy="54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ка, графическая вставка, символ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42C5AE6-637F-5654-B019-969601395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241" y="2235364"/>
            <a:ext cx="540000" cy="5400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имвол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97B9D58-CE2A-D153-8BC7-09524BD6E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" y="5013093"/>
            <a:ext cx="540000" cy="5400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ка, Шрифт, символ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93AA703E-0E50-4827-6280-4F6245CAF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25" y="4265434"/>
            <a:ext cx="540000" cy="540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EBF3DE0-6CC7-C3C1-6A1D-F3ADF7E78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217" y="3618440"/>
            <a:ext cx="540000" cy="5400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Графика, Шрифт, графический дизайн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AAC20F8-26AC-185C-4A48-F0B75EF572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25" y="2952932"/>
            <a:ext cx="540000" cy="5400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Графика, Шриф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6D001F7-D63B-71E8-173B-9DD8D059A7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324" y="223536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1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3FE781-8EA1-5819-96BD-9D51C13AE68A}"/>
              </a:ext>
            </a:extLst>
          </p:cNvPr>
          <p:cNvSpPr txBox="1"/>
          <p:nvPr/>
        </p:nvSpPr>
        <p:spPr>
          <a:xfrm>
            <a:off x="3341349" y="549275"/>
            <a:ext cx="55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ПЛАНЫ РАЗВИТИЯ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F10CF-A0E2-938D-9815-DEA0154C6970}"/>
              </a:ext>
            </a:extLst>
          </p:cNvPr>
          <p:cNvSpPr txBox="1"/>
          <p:nvPr/>
        </p:nvSpPr>
        <p:spPr>
          <a:xfrm>
            <a:off x="1387201" y="1640366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Масштабирование платформы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D7B09-8648-3299-A0B4-31653D5F4979}"/>
              </a:ext>
            </a:extLst>
          </p:cNvPr>
          <p:cNvSpPr txBox="1"/>
          <p:nvPr/>
        </p:nvSpPr>
        <p:spPr>
          <a:xfrm>
            <a:off x="1387200" y="2549697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Глубинный анализ данных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02196-E3FE-7323-0408-26CB4DACC3AA}"/>
              </a:ext>
            </a:extLst>
          </p:cNvPr>
          <p:cNvSpPr txBox="1"/>
          <p:nvPr/>
        </p:nvSpPr>
        <p:spPr>
          <a:xfrm>
            <a:off x="1387200" y="3374803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Диверсификация продукции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41BC0-1644-89B4-F1AC-B8336ACA8400}"/>
              </a:ext>
            </a:extLst>
          </p:cNvPr>
          <p:cNvSpPr txBox="1"/>
          <p:nvPr/>
        </p:nvSpPr>
        <p:spPr>
          <a:xfrm>
            <a:off x="1387200" y="4196629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Глобальное расширение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6A19F-7C89-1BAB-AB6A-965ACD43BB17}"/>
              </a:ext>
            </a:extLst>
          </p:cNvPr>
          <p:cNvSpPr txBox="1"/>
          <p:nvPr/>
        </p:nvSpPr>
        <p:spPr>
          <a:xfrm>
            <a:off x="1387200" y="5025016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и разработки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650A7-740C-92D5-820A-3BC6F431724C}"/>
              </a:ext>
            </a:extLst>
          </p:cNvPr>
          <p:cNvSpPr txBox="1"/>
          <p:nvPr/>
        </p:nvSpPr>
        <p:spPr>
          <a:xfrm>
            <a:off x="6830631" y="1640366"/>
            <a:ext cx="475560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регулирующей среды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D22BF-F683-48C0-AA30-795215C762A6}"/>
              </a:ext>
            </a:extLst>
          </p:cNvPr>
          <p:cNvSpPr txBox="1"/>
          <p:nvPr/>
        </p:nvSpPr>
        <p:spPr>
          <a:xfrm>
            <a:off x="6830631" y="2553372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ответственность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1C64D9-2004-8D65-DD6A-80997859B226}"/>
              </a:ext>
            </a:extLst>
          </p:cNvPr>
          <p:cNvSpPr txBox="1"/>
          <p:nvPr/>
        </p:nvSpPr>
        <p:spPr>
          <a:xfrm>
            <a:off x="6830631" y="3374803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Наращивание команды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90548-172A-A7C1-2F28-A31F46537EF6}"/>
              </a:ext>
            </a:extLst>
          </p:cNvPr>
          <p:cNvSpPr txBox="1"/>
          <p:nvPr/>
        </p:nvSpPr>
        <p:spPr>
          <a:xfrm>
            <a:off x="6830630" y="4202795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2B-с</a:t>
            </a:r>
            <a:r>
              <a:rPr lang="ru-RU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егмента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FF342-72BE-86B0-D046-2235F9D4BC7E}"/>
              </a:ext>
            </a:extLst>
          </p:cNvPr>
          <p:cNvSpPr txBox="1"/>
          <p:nvPr/>
        </p:nvSpPr>
        <p:spPr>
          <a:xfrm>
            <a:off x="6830630" y="5024226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партнёрства</a:t>
            </a:r>
          </a:p>
        </p:txBody>
      </p:sp>
      <p:pic>
        <p:nvPicPr>
          <p:cNvPr id="18" name="Рисунок 17" descr="Изображение выглядит как Графика, Шрифт, симв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1ED55F8-73EA-010C-43C9-08D04BB9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424" y="4126684"/>
            <a:ext cx="540000" cy="540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7A5DFF9-A496-D85F-58E7-FB02BB878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424" y="3306353"/>
            <a:ext cx="540000" cy="540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рифт, Графика, символ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7C51EAFF-1153-C851-0672-E1F7A71A6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424" y="2485757"/>
            <a:ext cx="540000" cy="54000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рифт, символ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F465B2D-34D4-FB42-8895-EFDF8A663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720" y="1574672"/>
            <a:ext cx="540000" cy="540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ка, круг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FE9515D-3E5E-4927-B58D-60846F4E7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263" y="4955071"/>
            <a:ext cx="540000" cy="540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имвол, Графика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631B84F-B45D-41FC-D0B0-F3C9AF9CF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062" y="4132850"/>
            <a:ext cx="540000" cy="5400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ка, символ, круг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1D219A-6D53-142D-4411-0AF79403D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478" y="3304858"/>
            <a:ext cx="540000" cy="54000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ка, символ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1C0F889-3047-CC5F-EDDD-1BFB14F3B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2" y="2479752"/>
            <a:ext cx="540000" cy="5400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F38ECC1-C30F-A807-8E50-6E5D0BE71F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25" y="1499884"/>
            <a:ext cx="691876" cy="69187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Шрифт, Графика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DE940B3-B006-D1AD-AE90-A21FBBF7CB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4424" y="4932820"/>
            <a:ext cx="540000" cy="54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2AC908-1BE1-0EC0-58B6-7A2AAE8C56C6}"/>
              </a:ext>
            </a:extLst>
          </p:cNvPr>
          <p:cNvSpPr txBox="1"/>
          <p:nvPr/>
        </p:nvSpPr>
        <p:spPr>
          <a:xfrm>
            <a:off x="1387200" y="5803745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патента</a:t>
            </a:r>
          </a:p>
        </p:txBody>
      </p:sp>
      <p:pic>
        <p:nvPicPr>
          <p:cNvPr id="3" name="Рисунок 2" descr="Изображение выглядит как Шрифт, логотип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05314983-CEB5-5A5C-3E47-951D05609F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4424" y="5663855"/>
            <a:ext cx="540000" cy="540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ка, символ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417B15F-BEEE-AA2B-3E6C-73F5F6841D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263" y="5733800"/>
            <a:ext cx="540000" cy="54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193422-B53A-1465-6087-40CD72F94975}"/>
              </a:ext>
            </a:extLst>
          </p:cNvPr>
          <p:cNvSpPr txBox="1"/>
          <p:nvPr/>
        </p:nvSpPr>
        <p:spPr>
          <a:xfrm>
            <a:off x="6830630" y="5733800"/>
            <a:ext cx="41376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товарного знака</a:t>
            </a:r>
          </a:p>
        </p:txBody>
      </p:sp>
    </p:spTree>
    <p:extLst>
      <p:ext uri="{BB962C8B-B14F-4D97-AF65-F5344CB8AC3E}">
        <p14:creationId xmlns:p14="http://schemas.microsoft.com/office/powerpoint/2010/main" val="77876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42093">
                <a:alpha val="73000"/>
                <a:lumMod val="63289"/>
                <a:lumOff val="36711"/>
              </a:srgbClr>
            </a:gs>
            <a:gs pos="62000">
              <a:schemeClr val="accent1">
                <a:lumMod val="45000"/>
                <a:lumOff val="55000"/>
              </a:schemeClr>
            </a:gs>
            <a:gs pos="100000">
              <a:srgbClr val="76D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276F1D-698B-B5D8-B95B-0F75EF3CE582}"/>
              </a:ext>
            </a:extLst>
          </p:cNvPr>
          <p:cNvSpPr txBox="1"/>
          <p:nvPr/>
        </p:nvSpPr>
        <p:spPr>
          <a:xfrm>
            <a:off x="2803034" y="549275"/>
            <a:ext cx="6585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mbria" panose="02040503050406030204" pitchFamily="18" charset="0"/>
              </a:rPr>
              <a:t>ТЕКУЩИЕ РЕЗУЛЬТАТЫ</a:t>
            </a:r>
          </a:p>
        </p:txBody>
      </p:sp>
      <p:pic>
        <p:nvPicPr>
          <p:cNvPr id="8" name="Рисунок 7" descr="Изображение выглядит как Графика, Шрифт, символ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0ECDFDA-0D12-DDB3-9E2F-E82F23059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77" y="1718826"/>
            <a:ext cx="540000" cy="54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рифт, Графика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D233CD3-132F-602B-8359-6296B4DF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72" y="1718826"/>
            <a:ext cx="540000" cy="5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A92F655-B094-9C7D-753D-670B87C2D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77" y="4180633"/>
            <a:ext cx="540000" cy="5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9D975E-664D-A118-7C9A-11D7C5C5D96F}"/>
              </a:ext>
            </a:extLst>
          </p:cNvPr>
          <p:cNvSpPr txBox="1"/>
          <p:nvPr/>
        </p:nvSpPr>
        <p:spPr>
          <a:xfrm>
            <a:off x="1796877" y="4219138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CustDev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A37CD-503A-595F-C91B-EB5D50CF1148}"/>
              </a:ext>
            </a:extLst>
          </p:cNvPr>
          <p:cNvSpPr txBox="1"/>
          <p:nvPr/>
        </p:nvSpPr>
        <p:spPr>
          <a:xfrm>
            <a:off x="1796877" y="4605423"/>
            <a:ext cx="36371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Проведён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ustDev-а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нализ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охвативший 216 респондентов в возрастном диапазоне от 16 до 65 лет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помогло нам определить целевую аудиторию проекта и её потребности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55733-D54A-20D0-FDD9-DD1E5B9DC8E2}"/>
              </a:ext>
            </a:extLst>
          </p:cNvPr>
          <p:cNvSpPr txBox="1"/>
          <p:nvPr/>
        </p:nvSpPr>
        <p:spPr>
          <a:xfrm>
            <a:off x="6943372" y="1718826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Прототип сайта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7B615-AC4D-0C66-793E-3A61FA6DCB99}"/>
              </a:ext>
            </a:extLst>
          </p:cNvPr>
          <p:cNvSpPr txBox="1"/>
          <p:nvPr/>
        </p:nvSpPr>
        <p:spPr>
          <a:xfrm>
            <a:off x="6943372" y="2118936"/>
            <a:ext cx="363717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 прототип одностраничного сайта, послуживший основой для формулирования атрибутов бренда, его визуального стиля, а также тестирования концепции проекта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95ECD-EE4E-9E3D-EB25-2DE96255C2C8}"/>
              </a:ext>
            </a:extLst>
          </p:cNvPr>
          <p:cNvSpPr txBox="1"/>
          <p:nvPr/>
        </p:nvSpPr>
        <p:spPr>
          <a:xfrm>
            <a:off x="1796877" y="1705001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работы с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09C636-7EED-87AD-F150-1C8E0656F765}"/>
              </a:ext>
            </a:extLst>
          </p:cNvPr>
          <p:cNvSpPr txBox="1"/>
          <p:nvPr/>
        </p:nvSpPr>
        <p:spPr>
          <a:xfrm>
            <a:off x="1796877" y="2118933"/>
            <a:ext cx="363717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 процесс формирования текстового запроса для нейросети, основывающегося на результатах прохождения клиентом анкетирования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Изображение выглядит как Шрифт, символ, Графи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C7562EF-711D-495D-8BE5-98A1E1C78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372" y="4079248"/>
            <a:ext cx="540000" cy="5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A8E157-547E-79B4-546C-B958E5750B89}"/>
              </a:ext>
            </a:extLst>
          </p:cNvPr>
          <p:cNvSpPr txBox="1"/>
          <p:nvPr/>
        </p:nvSpPr>
        <p:spPr>
          <a:xfrm>
            <a:off x="6941410" y="4149193"/>
            <a:ext cx="399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SWOT-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EST-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000" dirty="0" err="1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нализы</a:t>
            </a:r>
            <a:endParaRPr lang="ru-RU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BA4253-F409-66D9-5A88-2898BC539855}"/>
              </a:ext>
            </a:extLst>
          </p:cNvPr>
          <p:cNvSpPr txBox="1"/>
          <p:nvPr/>
        </p:nvSpPr>
        <p:spPr>
          <a:xfrm>
            <a:off x="6943372" y="4599207"/>
            <a:ext cx="36371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Проанализированы сильные и слабые стороны проекта, а также изучено возможное влияние на него различных факторов, что позволило нам учесть неочевидные детали в дальнейшей проработке проекта </a:t>
            </a:r>
            <a:endParaRPr lang="ru-RU" sz="1600" dirty="0">
              <a:solidFill>
                <a:schemeClr val="bg1">
                  <a:lumMod val="9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6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5107</TotalTime>
  <Words>525</Words>
  <Application>Microsoft Macintosh PowerPoint</Application>
  <PresentationFormat>Широкоэкранный</PresentationFormat>
  <Paragraphs>138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Тема Office</vt:lpstr>
      <vt:lpstr>AromaSpectrum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AromaSpectrum</dc:title>
  <dc:creator>Седов Артём Николаевич</dc:creator>
  <cp:lastModifiedBy>Седов Артём Николаевич</cp:lastModifiedBy>
  <cp:revision>20</cp:revision>
  <dcterms:created xsi:type="dcterms:W3CDTF">2023-10-16T13:56:20Z</dcterms:created>
  <dcterms:modified xsi:type="dcterms:W3CDTF">2023-10-27T11:39:38Z</dcterms:modified>
</cp:coreProperties>
</file>