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69" r:id="rId12"/>
    <p:sldId id="266" r:id="rId13"/>
    <p:sldId id="263" r:id="rId14"/>
    <p:sldId id="264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10092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381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381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381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381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381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381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6EE"/>
          </a:solidFill>
        </a:fill>
      </a:tcStyle>
    </a:wholeTbl>
    <a:band2H>
      <a:tcTxStyle/>
      <a:tcStyle>
        <a:tcBdr/>
        <a:fill>
          <a:solidFill>
            <a:srgbClr val="929292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10092"/>
              </a:solidFill>
              <a:prstDash val="solid"/>
              <a:round/>
            </a:ln>
          </a:top>
          <a:bottom>
            <a:ln w="254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10092"/>
              </a:solidFill>
              <a:prstDash val="solid"/>
              <a:round/>
            </a:ln>
          </a:top>
          <a:bottom>
            <a:ln w="25400" cap="flat">
              <a:solidFill>
                <a:srgbClr val="81009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8100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D7CADB"/>
          </a:solidFill>
        </a:fill>
      </a:tcStyle>
    </a:wholeTbl>
    <a:band2H>
      <a:tcTxStyle/>
      <a:tcStyle>
        <a:tcBdr/>
        <a:fill>
          <a:solidFill>
            <a:srgbClr val="ECE6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8100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38100" cap="flat">
              <a:solidFill>
                <a:srgbClr val="929292"/>
              </a:solidFill>
              <a:prstDash val="solid"/>
              <a:round/>
            </a:ln>
          </a:top>
          <a:bottom>
            <a:ln w="127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810092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929292"/>
      </a:tcTxStyle>
      <a:tcStyle>
        <a:tcBdr>
          <a:left>
            <a:ln w="12700" cap="flat">
              <a:solidFill>
                <a:srgbClr val="929292"/>
              </a:solidFill>
              <a:prstDash val="solid"/>
              <a:round/>
            </a:ln>
          </a:left>
          <a:right>
            <a:ln w="12700" cap="flat">
              <a:solidFill>
                <a:srgbClr val="929292"/>
              </a:solidFill>
              <a:prstDash val="solid"/>
              <a:round/>
            </a:ln>
          </a:right>
          <a:top>
            <a:ln w="12700" cap="flat">
              <a:solidFill>
                <a:srgbClr val="929292"/>
              </a:solidFill>
              <a:prstDash val="solid"/>
              <a:round/>
            </a:ln>
          </a:top>
          <a:bottom>
            <a:ln w="38100" cap="flat">
              <a:solidFill>
                <a:srgbClr val="929292"/>
              </a:solidFill>
              <a:prstDash val="solid"/>
              <a:round/>
            </a:ln>
          </a:bottom>
          <a:insideH>
            <a:ln w="12700" cap="flat">
              <a:solidFill>
                <a:srgbClr val="929292"/>
              </a:solidFill>
              <a:prstDash val="solid"/>
              <a:round/>
            </a:ln>
          </a:insideH>
          <a:insideV>
            <a:ln w="12700" cap="flat">
              <a:solidFill>
                <a:srgbClr val="929292"/>
              </a:solidFill>
              <a:prstDash val="solid"/>
              <a:round/>
            </a:ln>
          </a:insideV>
        </a:tcBdr>
        <a:fill>
          <a:solidFill>
            <a:srgbClr val="81009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50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5-4D2B-8957-4DDEEE113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маркетологи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F-4939-900B-73B132E58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12160429"/>
            <a:ext cx="21844000" cy="694057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546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5134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0722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6310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6984999"/>
            <a:ext cx="21844000" cy="2512354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8400" spc="-252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numCol="1" spcCol="381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11155085"/>
            <a:ext cx="21844000" cy="8326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0477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6065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1653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724150" indent="-488950" algn="ctr" defTabSz="792479">
              <a:spcBef>
                <a:spcPts val="0"/>
              </a:spcBef>
              <a:buClrTx/>
              <a:defRPr sz="4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70000" y="4659369"/>
            <a:ext cx="21844000" cy="4394202"/>
          </a:xfrm>
          <a:prstGeom prst="rect">
            <a:avLst/>
          </a:prstGeom>
        </p:spPr>
        <p:txBody>
          <a:bodyPr numCol="1" spcCol="38100" anchor="ctr"/>
          <a:lstStyle/>
          <a:p>
            <a:pPr marL="0" lvl="4" indent="1892807" algn="ctr" defTabSz="1682495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796" spc="-138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«Важная цитата»
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>
            <a:spLocks noGrp="1"/>
          </p:cNvSpPr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908252162_2439x1626.jpg"/>
          <p:cNvSpPr>
            <a:spLocks noGrp="1"/>
          </p:cNvSpPr>
          <p:nvPr>
            <p:ph type="pic" sz="half" idx="22"/>
          </p:nvPr>
        </p:nvSpPr>
        <p:spPr>
          <a:xfrm>
            <a:off x="12192000" y="-641352"/>
            <a:ext cx="12192000" cy="8128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579215462_1440x2158.jpg"/>
          <p:cNvSpPr>
            <a:spLocks noGrp="1"/>
          </p:cNvSpPr>
          <p:nvPr>
            <p:ph type="pic" idx="23"/>
          </p:nvPr>
        </p:nvSpPr>
        <p:spPr>
          <a:xfrm>
            <a:off x="-2" y="-2258501"/>
            <a:ext cx="12166602" cy="18233004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бражение"/>
          <p:cNvSpPr>
            <a:spLocks noGrp="1"/>
          </p:cNvSpPr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12166600"/>
            <a:ext cx="21844000" cy="694056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546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5134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0722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631016" indent="-395816" algn="ctr" defTabSz="808990">
              <a:spcBef>
                <a:spcPts val="0"/>
              </a:spcBef>
              <a:buClrTx/>
              <a:defRPr sz="3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z="11600" spc="-34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>
            <a:spLocks noGrp="1"/>
          </p:cNvSpPr>
          <p:nvPr>
            <p:ph type="pic" idx="21"/>
          </p:nvPr>
        </p:nvSpPr>
        <p:spPr>
          <a:xfrm>
            <a:off x="12204700" y="-2277534"/>
            <a:ext cx="12192000" cy="1827106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11641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7229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22817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840566" indent="-605366" algn="ctr" defTabSz="808990">
              <a:spcBef>
                <a:spcPts val="0"/>
              </a:spcBef>
              <a:buClrTx/>
              <a:defRPr sz="52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buClrTx/>
              <a:buSzTx/>
              <a:buNone/>
              <a:defRPr sz="5500" spc="-99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22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7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Маркетинговая платформа виде приложения для продвижения услуг PR"/>
          <p:cNvSpPr txBox="1">
            <a:spLocks noGrp="1"/>
          </p:cNvSpPr>
          <p:nvPr>
            <p:ph type="title"/>
          </p:nvPr>
        </p:nvSpPr>
        <p:spPr>
          <a:xfrm>
            <a:off x="1269999" y="3099724"/>
            <a:ext cx="21844002" cy="3879455"/>
          </a:xfrm>
          <a:prstGeom prst="rect">
            <a:avLst/>
          </a:prstGeom>
        </p:spPr>
        <p:txBody>
          <a:bodyPr/>
          <a:lstStyle>
            <a:lvl1pPr defTabSz="1926335">
              <a:defRPr sz="9100" spc="-300">
                <a:gradFill flip="none" rotWithShape="1">
                  <a:gsLst>
                    <a:gs pos="0">
                      <a:srgbClr val="B6BBFF"/>
                    </a:gs>
                    <a:gs pos="100000">
                      <a:srgbClr val="803192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err="1"/>
              <a:t>Маркетинговая</a:t>
            </a:r>
            <a:r>
              <a:rPr dirty="0"/>
              <a:t> </a:t>
            </a:r>
            <a:r>
              <a:rPr dirty="0" err="1"/>
              <a:t>платформа</a:t>
            </a:r>
            <a:r>
              <a:rPr dirty="0"/>
              <a:t>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приложения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продвижения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PR</a:t>
            </a:r>
          </a:p>
        </p:txBody>
      </p:sp>
      <p:sp>
        <p:nvSpPr>
          <p:cNvPr id="152" name="Команда: Мельник Кристина, Кузьмичева Мария"/>
          <p:cNvSpPr txBox="1">
            <a:spLocks noGrp="1"/>
          </p:cNvSpPr>
          <p:nvPr>
            <p:ph type="body" sz="quarter" idx="1"/>
          </p:nvPr>
        </p:nvSpPr>
        <p:spPr>
          <a:xfrm>
            <a:off x="7783033" y="10164726"/>
            <a:ext cx="16823865" cy="2694927"/>
          </a:xfrm>
          <a:prstGeom prst="rect">
            <a:avLst/>
          </a:prstGeom>
        </p:spPr>
        <p:txBody>
          <a:bodyPr>
            <a:normAutofit/>
          </a:bodyPr>
          <a:lstStyle>
            <a:lvl1pPr defTabSz="721747">
              <a:lnSpc>
                <a:spcPct val="90000"/>
              </a:lnSpc>
              <a:defRPr sz="3404" spc="-148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4400" dirty="0" err="1"/>
              <a:t>Команда</a:t>
            </a:r>
            <a:r>
              <a:rPr sz="4400" dirty="0"/>
              <a:t>: </a:t>
            </a:r>
            <a:r>
              <a:rPr sz="4400" dirty="0" err="1"/>
              <a:t>Мельник</a:t>
            </a:r>
            <a:r>
              <a:rPr sz="4400" dirty="0"/>
              <a:t> </a:t>
            </a:r>
            <a:r>
              <a:rPr sz="4400" dirty="0" err="1"/>
              <a:t>Кристина</a:t>
            </a:r>
            <a:r>
              <a:rPr sz="4400" dirty="0"/>
              <a:t>, Кузьмичева Мария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начимые проектные риски"/>
          <p:cNvSpPr txBox="1">
            <a:spLocks noGrp="1"/>
          </p:cNvSpPr>
          <p:nvPr>
            <p:ph type="title"/>
          </p:nvPr>
        </p:nvSpPr>
        <p:spPr>
          <a:xfrm>
            <a:off x="1269999" y="-158769"/>
            <a:ext cx="21844002" cy="1557438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t>Значимые проектные риски </a:t>
            </a:r>
          </a:p>
        </p:txBody>
      </p:sp>
      <p:sp>
        <p:nvSpPr>
          <p:cNvPr id="168" name="Опасность от 1 до 10 , где 1-самая низкая , а 10 - самая высокая"/>
          <p:cNvSpPr txBox="1">
            <a:spLocks noGrp="1"/>
          </p:cNvSpPr>
          <p:nvPr>
            <p:ph type="body" sz="quarter" idx="1"/>
          </p:nvPr>
        </p:nvSpPr>
        <p:spPr>
          <a:xfrm>
            <a:off x="1269999" y="13019527"/>
            <a:ext cx="21844002" cy="662443"/>
          </a:xfrm>
          <a:prstGeom prst="rect">
            <a:avLst/>
          </a:prstGeom>
        </p:spPr>
        <p:txBody>
          <a:bodyPr/>
          <a:lstStyle>
            <a:lvl1pPr marL="787400" indent="-228600" algn="l" defTabSz="2438400">
              <a:spcBef>
                <a:spcPts val="2400"/>
              </a:spcBef>
              <a:buClr>
                <a:srgbClr val="FFFFFF"/>
              </a:buClr>
              <a:buSzPct val="100000"/>
              <a:buChar char="•"/>
              <a:defRPr sz="30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Опасность от 1 до 10 , где 1-самая низкая , а 10 - самая высокая </a:t>
            </a:r>
          </a:p>
        </p:txBody>
      </p:sp>
      <p:graphicFrame>
        <p:nvGraphicFramePr>
          <p:cNvPr id="169" name="Таблица"/>
          <p:cNvGraphicFramePr/>
          <p:nvPr/>
        </p:nvGraphicFramePr>
        <p:xfrm>
          <a:off x="1903668" y="1897471"/>
          <a:ext cx="20576663" cy="1025821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518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030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3200" b="0">
                          <a:sym typeface="Avenir Next Demi Bold"/>
                        </a:defRPr>
                      </a:pPr>
                      <a:r>
                        <a:t>Наименование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Опасность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вероятность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Значимость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Меры по снижению рисков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497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1.Отсутсвие спроса на проект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2,4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Проведение анализа на спрос потенциальных потребителей.Привлечение компаний для дальнейшего сотрудничества.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535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sym typeface="Avenir Next Demi Bold"/>
                        </a:rPr>
                        <a:t>2.Отсутсвие грамотных специалистов на рынке труда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1,4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Проведение текстовых задач для подтверждения и проверки квалификации сотрудников.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514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3.Проблематика разработки приложения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3,6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Привлечение сторонних IT-компаний для разработки приложения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203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Avenir Next Demi Bold"/>
                        </a:rPr>
                        <a:t>4.Риск превышения бюджета проекта 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0,45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3,6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Проведение тщательного анализа инвестиций на этапе планирования проекта 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0808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900" b="0">
                          <a:sym typeface="Avenir Next Demi Bold"/>
                        </a:defRPr>
                      </a:pPr>
                      <a:r>
                        <a:t>5.Потеря позиций на рынке в результате улучшения позиций </a:t>
                      </a:r>
                      <a:r>
                        <a:rPr sz="2800"/>
                        <a:t>конкурентов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0,65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4,55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Составление плана продвижения , а так же эксклюзивность приложения. 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356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sym typeface="Avenir Next Demi Bold"/>
                        </a:rPr>
                        <a:t>6.Взлом или перегруженность сервера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0,8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7,2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Улучшение конфиденциальности приложения и оптимизация нагрузок на сервер  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309D6-A99A-D1C7-44DC-B43A480B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74" y="637953"/>
            <a:ext cx="11972261" cy="15948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Матрица РАЗУ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72E28E31-C6F8-C3B9-B977-B4171FA6E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9961"/>
              </p:ext>
            </p:extLst>
          </p:nvPr>
        </p:nvGraphicFramePr>
        <p:xfrm>
          <a:off x="2041452" y="2232838"/>
          <a:ext cx="20861079" cy="102342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953693">
                  <a:extLst>
                    <a:ext uri="{9D8B030D-6E8A-4147-A177-3AD203B41FA5}">
                      <a16:colId xmlns:a16="http://schemas.microsoft.com/office/drawing/2014/main" val="927701291"/>
                    </a:ext>
                  </a:extLst>
                </a:gridCol>
                <a:gridCol w="6953693">
                  <a:extLst>
                    <a:ext uri="{9D8B030D-6E8A-4147-A177-3AD203B41FA5}">
                      <a16:colId xmlns:a16="http://schemas.microsoft.com/office/drawing/2014/main" val="2779458302"/>
                    </a:ext>
                  </a:extLst>
                </a:gridCol>
                <a:gridCol w="6953693">
                  <a:extLst>
                    <a:ext uri="{9D8B030D-6E8A-4147-A177-3AD203B41FA5}">
                      <a16:colId xmlns:a16="http://schemas.microsoft.com/office/drawing/2014/main" val="127684095"/>
                    </a:ext>
                  </a:extLst>
                </a:gridCol>
              </a:tblGrid>
              <a:tr h="9008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4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Работы 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Участники проекта 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99156"/>
                  </a:ext>
                </a:extLst>
              </a:tr>
              <a:tr h="90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директор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руководитель проектной группы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957668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планирование и </a:t>
                      </a:r>
                      <a:r>
                        <a:rPr lang="ru-RU" sz="2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оранизация</a:t>
                      </a:r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проекта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ПОМТ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734419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формирование команды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ПОТС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45424509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привлечение дополнительного персонала 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К!С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ПОХ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5489441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расчет финансовых показателей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ЯКПО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7358587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проведение статистического анализа для компаний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П!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АКХО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4971978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проведение статистического анализа для маркетологов 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!КИ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ПОТМ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7630933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привлечение спонсоров на мероприятиях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!КИ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ПОТМ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7500576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разработка макета приложения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ЯКП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ТМ+-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4028446"/>
                  </a:ext>
                </a:extLst>
              </a:tr>
              <a:tr h="900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>
                          <a:solidFill>
                            <a:srgbClr val="000000"/>
                          </a:solidFill>
                          <a:effectLst/>
                        </a:rPr>
                        <a:t>согласование банковских транзакций внутри платформы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ЯПКОХ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Т+-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776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505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F98FE62-5A57-D3DD-5C3D-7226745E66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12240" y="1935125"/>
            <a:ext cx="15481006" cy="1573618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Смета затрат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FEA5DE8-4D29-4FA0-57B2-8A2AF2A30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64314"/>
              </p:ext>
            </p:extLst>
          </p:nvPr>
        </p:nvGraphicFramePr>
        <p:xfrm>
          <a:off x="2721935" y="4720856"/>
          <a:ext cx="19861617" cy="627321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620539">
                  <a:extLst>
                    <a:ext uri="{9D8B030D-6E8A-4147-A177-3AD203B41FA5}">
                      <a16:colId xmlns:a16="http://schemas.microsoft.com/office/drawing/2014/main" val="3123538555"/>
                    </a:ext>
                  </a:extLst>
                </a:gridCol>
                <a:gridCol w="6620539">
                  <a:extLst>
                    <a:ext uri="{9D8B030D-6E8A-4147-A177-3AD203B41FA5}">
                      <a16:colId xmlns:a16="http://schemas.microsoft.com/office/drawing/2014/main" val="2391578713"/>
                    </a:ext>
                  </a:extLst>
                </a:gridCol>
                <a:gridCol w="6620539">
                  <a:extLst>
                    <a:ext uri="{9D8B030D-6E8A-4147-A177-3AD203B41FA5}">
                      <a16:colId xmlns:a16="http://schemas.microsoft.com/office/drawing/2014/main" val="2004970247"/>
                    </a:ext>
                  </a:extLst>
                </a:gridCol>
              </a:tblGrid>
              <a:tr h="2826817"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Классификация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Трудозатраты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Цена (для одной платформы </a:t>
                      </a:r>
                      <a:r>
                        <a:rPr lang="ru-RU" sz="48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iOS</a:t>
                      </a:r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или </a:t>
                      </a:r>
                      <a:r>
                        <a:rPr lang="ru-RU" sz="48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Android</a:t>
                      </a:r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64107"/>
                  </a:ext>
                </a:extLst>
              </a:tr>
              <a:tr h="3446393"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Сложные бизнес приложения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 800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Более 2 млн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6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4641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ean canvas"/>
          <p:cNvSpPr txBox="1">
            <a:spLocks noGrp="1"/>
          </p:cNvSpPr>
          <p:nvPr>
            <p:ph type="body" sz="quarter" idx="1"/>
          </p:nvPr>
        </p:nvSpPr>
        <p:spPr>
          <a:xfrm>
            <a:off x="1269999" y="431737"/>
            <a:ext cx="21639397" cy="1325647"/>
          </a:xfrm>
          <a:prstGeom prst="rect">
            <a:avLst/>
          </a:prstGeom>
        </p:spPr>
        <p:txBody>
          <a:bodyPr/>
          <a:lstStyle/>
          <a:p>
            <a:pPr marL="0" lvl="1" indent="542036" defTabSz="784720">
              <a:buSzTx/>
              <a:buNone/>
              <a:defRPr sz="6984"/>
            </a:pPr>
            <a:r>
              <a:t>Lean canvas</a:t>
            </a:r>
          </a:p>
        </p:txBody>
      </p:sp>
      <p:graphicFrame>
        <p:nvGraphicFramePr>
          <p:cNvPr id="172" name="Таблица"/>
          <p:cNvGraphicFramePr/>
          <p:nvPr/>
        </p:nvGraphicFramePr>
        <p:xfrm>
          <a:off x="1173581" y="2250924"/>
          <a:ext cx="22036838" cy="1043353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8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2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6707">
                <a:tc>
                  <a:txBody>
                    <a:bodyPr/>
                    <a:lstStyle/>
                    <a:p>
                      <a:pPr indent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1.Сегменты потребителей, ранние последователи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Наши клиенты - это заинтересованные люди и компании в представлении или приобретении таргет-услуг. Платформа заточена и на закупку маркетинговых услуг и на их размещение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6.Потоки прибыли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Взимание процента с выполненной работы , а так же платная подписка на сервис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707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2.Проблема и существующие альтернативы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Поиск грамотных специалистов в PR-сфере. 
Длительные временные затраты связанные с подбором персонала поиском клиентов. Проверкой навыков маркетологов.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7.Структура издержек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1.Пиар продвижение 
2.Договоренные условия с банками
3.Финасирование разработки приложения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707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3. Уникальная ценность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Наша уникальность заключается в отсутствии похожих платформ в России и в предоставлении рабочих удаленных мест для маркетологов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8.Ключевые метрики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Популярность платформы. Своя база специалистов ,клиенты постоянники.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707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4.Решение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Создание специализированной площадки для размещения PR-услуг , а так же их покупки и продажи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9.Скрытое преимущество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Сокращение издержек на содержание полного маркетингового офиса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6707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5.Каналы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Наши клиенты узнают про наше приложение из опросов проводимых в компаниях , социальных сетях , а так же в фриланс-сервисах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/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Таблица"/>
          <p:cNvGraphicFramePr/>
          <p:nvPr>
            <p:extLst>
              <p:ext uri="{D42A27DB-BD31-4B8C-83A1-F6EECF244321}">
                <p14:modId xmlns:p14="http://schemas.microsoft.com/office/powerpoint/2010/main" val="30138612"/>
              </p:ext>
            </p:extLst>
          </p:nvPr>
        </p:nvGraphicFramePr>
        <p:xfrm>
          <a:off x="1722475" y="1060212"/>
          <a:ext cx="20223126" cy="1159557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11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7292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  </a:t>
                      </a:r>
                      <a:r>
                        <a:rPr sz="4800" dirty="0" err="1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Заинтересованные</a:t>
                      </a:r>
                      <a:r>
                        <a:rPr sz="4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 </a:t>
                      </a:r>
                      <a:r>
                        <a:rPr sz="4800" dirty="0" err="1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стороны</a:t>
                      </a:r>
                      <a:r>
                        <a:rPr lang="ru-RU" sz="4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:</a:t>
                      </a:r>
                      <a:endParaRPr sz="4800" dirty="0">
                        <a:solidFill>
                          <a:srgbClr val="FFFFFF"/>
                        </a:solidFill>
                        <a:latin typeface="Avenir Next Demi Bold"/>
                        <a:ea typeface="Avenir Next Demi Bold"/>
                        <a:cs typeface="Avenir Next Demi Bold"/>
                        <a:sym typeface="Avenir Next Demi Bold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800" dirty="0" err="1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Ожидаемый</a:t>
                      </a:r>
                      <a:r>
                        <a:rPr sz="4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 </a:t>
                      </a:r>
                      <a:r>
                        <a:rPr sz="4800" dirty="0" err="1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результат</a:t>
                      </a:r>
                      <a:r>
                        <a:rPr lang="ru-RU" sz="4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:</a:t>
                      </a:r>
                      <a:endParaRPr sz="4800" dirty="0">
                        <a:solidFill>
                          <a:srgbClr val="FFFFFF"/>
                        </a:solidFill>
                        <a:latin typeface="Avenir Next Demi Bold"/>
                        <a:ea typeface="Avenir Next Demi Bold"/>
                        <a:cs typeface="Avenir Next Demi Bold"/>
                        <a:sym typeface="Avenir Next Demi Bold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155">
                <a:tc>
                  <a:txBody>
                    <a:bodyPr/>
                    <a:lstStyle/>
                    <a:p>
                      <a:pPr indent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dirty="0" err="1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Государство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
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Привлечение специалистов из-за рубежа в удаленной форме работы будет обязывать специалистов оплачивать налоги. 
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121">
                <a:tc>
                  <a:txBody>
                    <a:bodyPr/>
                    <a:lstStyle/>
                    <a:p>
                      <a:pPr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Создатели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проекта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7999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Получение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прибыли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и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успешный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проект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5121">
                <a:tc>
                  <a:txBody>
                    <a:bodyPr/>
                    <a:lstStyle/>
                    <a:p>
                      <a:pPr defTabSz="457200">
                        <a:lnSpc>
                          <a:spcPct val="117999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Потребители:частные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лица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и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организации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Удобная площадка для поиска специалистов в маркетинговой сфере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2406">
                <a:tc>
                  <a:txBody>
                    <a:bodyPr/>
                    <a:lstStyle/>
                    <a:p>
                      <a:pPr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Банки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внедрением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приложение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платежной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системы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,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будет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подключена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услуга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заморозки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денежных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средств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получения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конечного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результата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.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800">
                <a:tc>
                  <a:txBody>
                    <a:bodyPr/>
                    <a:lstStyle/>
                    <a:p>
                      <a:pPr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Специалисты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сфере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маркетинга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и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дизайна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
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Получение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рабочих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мест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,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разнообразный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опыт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для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развития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профессионализма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,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удобное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официальное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оформление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.
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2372">
                <a:tc>
                  <a:txBody>
                    <a:bodyPr/>
                    <a:lstStyle/>
                    <a:p>
                      <a:pPr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Инвесторы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3556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Получение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перспективной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маркетинговой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площадки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и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кон</a:t>
                      </a:r>
                      <a:r>
                        <a:rPr lang="ru-RU"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трактные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договоренности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с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компаниями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готовыми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сотрудничать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длительный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период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. Привлечение путем участия на выставках в </a:t>
                      </a: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Crocus Expo 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и Экспоцентре с презентацией макета нашего продукта.</a:t>
                      </a:r>
                      <a:endParaRPr sz="2800" b="1" dirty="0">
                        <a:solidFill>
                          <a:srgbClr val="FFFFFF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48CD0E-F565-D9DB-816E-5CBAAA103B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23558" y="707360"/>
            <a:ext cx="20885298" cy="205710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Команда проекта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9D79E-7D66-F625-AD5E-FABCC68048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586790" y="4401879"/>
            <a:ext cx="7378995" cy="8606761"/>
          </a:xfrm>
        </p:spPr>
        <p:txBody>
          <a:bodyPr/>
          <a:lstStyle/>
          <a:p>
            <a:pPr marL="0" indent="0" algn="l" defTabSz="877822">
              <a:lnSpc>
                <a:spcPct val="72000"/>
              </a:lnSpc>
              <a:spcBef>
                <a:spcPts val="900"/>
              </a:spcBef>
              <a:buSzTx/>
              <a:buNone/>
              <a:defRPr sz="3000" b="1">
                <a:effectLst>
                  <a:outerShdw blurRad="38100" dist="36576" dir="2700000" rotWithShape="0">
                    <a:srgbClr val="000000">
                      <a:alpha val="43137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Кузьмичева Мария</a:t>
            </a:r>
          </a:p>
          <a:p>
            <a:pPr marL="0" indent="0" algn="l" defTabSz="877822">
              <a:lnSpc>
                <a:spcPct val="72000"/>
              </a:lnSpc>
              <a:spcBef>
                <a:spcPts val="900"/>
              </a:spcBef>
              <a:buSzTx/>
              <a:buNone/>
              <a:defRPr sz="2400" b="1">
                <a:effectLst>
                  <a:outerShdw blurRad="38100" dist="36576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877822">
              <a:lnSpc>
                <a:spcPct val="72000"/>
              </a:lnSpc>
              <a:spcBef>
                <a:spcPts val="900"/>
              </a:spcBef>
              <a:buSzTx/>
              <a:buNone/>
              <a:defRPr sz="2300" b="1">
                <a:effectLst>
                  <a:outerShdw blurRad="38100" dist="36576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качества:</a:t>
            </a:r>
          </a:p>
          <a:p>
            <a:pPr marL="252374" indent="-252374" algn="l" defTabSz="877822">
              <a:lnSpc>
                <a:spcPct val="72000"/>
              </a:lnSpc>
              <a:spcBef>
                <a:spcPts val="900"/>
              </a:spcBef>
              <a:buFont typeface="Times New Roman"/>
              <a:defRPr sz="2200" b="1">
                <a:effectLst>
                  <a:outerShdw blurRad="38100" dist="36576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рассудительна, обладает стратегическим мышлением. Целеустремленная и ответственная. Может посмотреть на ситуацию под другим углом.</a:t>
            </a:r>
          </a:p>
          <a:p>
            <a:pPr marL="252374" indent="-252374" algn="l" defTabSz="877822">
              <a:lnSpc>
                <a:spcPct val="72000"/>
              </a:lnSpc>
              <a:spcBef>
                <a:spcPts val="900"/>
              </a:spcBef>
              <a:buFont typeface="Times New Roman"/>
              <a:defRPr sz="2200" b="1">
                <a:effectLst>
                  <a:outerShdw blurRad="38100" dist="36576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Дисциплинированная и надежная, всегда доводит любое дело до конца.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01DAE-1C6D-3D9E-D1CB-61756EF6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94" y="4401879"/>
            <a:ext cx="4516993" cy="4619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FBFDB7-41FF-825B-8E8D-7DA577971D8C}"/>
              </a:ext>
            </a:extLst>
          </p:cNvPr>
          <p:cNvSpPr txBox="1"/>
          <p:nvPr/>
        </p:nvSpPr>
        <p:spPr>
          <a:xfrm>
            <a:off x="4926420" y="4401879"/>
            <a:ext cx="7818133" cy="8207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Times New Roman"/>
              </a:rPr>
              <a:t>Мельник Кристина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Times New Roman"/>
              </a:rPr>
              <a:t>Личные качества: </a:t>
            </a: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Times New Roman"/>
              </a:rPr>
              <a:t>Любознательный характер помогает находить идеи, которыми она делится с командой.</a:t>
            </a: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9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Times New Roman"/>
              </a:rPr>
              <a:t>Коммуникабельна и полна энтузиазма. Исследует возможности и развивает контакты. Может претворить в жизнь идеи и планы.</a:t>
            </a:r>
            <a:b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  <a:sym typeface="Times New Roman"/>
              </a:rPr>
            </a:b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E9D4D-2B11-EC1F-8BEB-02E471A9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77" y="3490721"/>
            <a:ext cx="4387592" cy="461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433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Введение:"/>
          <p:cNvSpPr txBox="1">
            <a:spLocks noGrp="1"/>
          </p:cNvSpPr>
          <p:nvPr>
            <p:ph type="body" sz="quarter" idx="1"/>
          </p:nvPr>
        </p:nvSpPr>
        <p:spPr>
          <a:xfrm>
            <a:off x="1483271" y="1063491"/>
            <a:ext cx="21844002" cy="1016002"/>
          </a:xfrm>
          <a:prstGeom prst="rect">
            <a:avLst/>
          </a:prstGeom>
        </p:spPr>
        <p:txBody>
          <a:bodyPr>
            <a:noAutofit/>
          </a:bodyPr>
          <a:lstStyle>
            <a:lvl1pPr defTabSz="520065">
              <a:lnSpc>
                <a:spcPct val="80000"/>
              </a:lnSpc>
              <a:defRPr spc="-2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9600" dirty="0" err="1"/>
              <a:t>Введение</a:t>
            </a:r>
            <a:r>
              <a:rPr sz="9600" dirty="0"/>
              <a:t>:</a:t>
            </a:r>
          </a:p>
        </p:txBody>
      </p:sp>
      <p:sp>
        <p:nvSpPr>
          <p:cNvPr id="155" name="Наше инновационное приложение помогает подобрать PR услугу, которая нужна именно вам, любого ценового сегмента и бюджета, оказание качественных услуг от проверенных специалистов, а также гарантий их выполнения. Наши приложения помогают не только людям с "/>
          <p:cNvSpPr txBox="1">
            <a:spLocks noGrp="1"/>
          </p:cNvSpPr>
          <p:nvPr>
            <p:ph type="body" idx="21"/>
          </p:nvPr>
        </p:nvSpPr>
        <p:spPr>
          <a:xfrm>
            <a:off x="938243" y="2641599"/>
            <a:ext cx="22934056" cy="105105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None/>
            </a:lvl1pPr>
          </a:lstStyle>
          <a:p>
            <a:r>
              <a:rPr sz="6600" dirty="0" err="1"/>
              <a:t>Наше</a:t>
            </a:r>
            <a:r>
              <a:rPr sz="6600" dirty="0"/>
              <a:t> </a:t>
            </a:r>
            <a:r>
              <a:rPr sz="6600" dirty="0" err="1"/>
              <a:t>инновационное</a:t>
            </a:r>
            <a:r>
              <a:rPr sz="6600" dirty="0"/>
              <a:t> </a:t>
            </a:r>
            <a:r>
              <a:rPr sz="6600" dirty="0" err="1"/>
              <a:t>приложение</a:t>
            </a:r>
            <a:r>
              <a:rPr sz="6600" dirty="0"/>
              <a:t> </a:t>
            </a:r>
            <a:r>
              <a:rPr sz="6600" dirty="0" err="1"/>
              <a:t>помогает</a:t>
            </a:r>
            <a:r>
              <a:rPr sz="6600" dirty="0"/>
              <a:t> </a:t>
            </a:r>
            <a:r>
              <a:rPr sz="6600" dirty="0" err="1"/>
              <a:t>подобрать</a:t>
            </a:r>
            <a:r>
              <a:rPr sz="6600" dirty="0"/>
              <a:t> PR </a:t>
            </a:r>
            <a:r>
              <a:rPr sz="6600" dirty="0" err="1"/>
              <a:t>услугу</a:t>
            </a:r>
            <a:r>
              <a:rPr sz="6600" dirty="0"/>
              <a:t>, </a:t>
            </a:r>
            <a:r>
              <a:rPr sz="6600" dirty="0" err="1"/>
              <a:t>которая</a:t>
            </a:r>
            <a:r>
              <a:rPr sz="6600" dirty="0"/>
              <a:t> </a:t>
            </a:r>
            <a:r>
              <a:rPr sz="6600" dirty="0" err="1"/>
              <a:t>нужна</a:t>
            </a:r>
            <a:r>
              <a:rPr sz="6600" dirty="0"/>
              <a:t> </a:t>
            </a:r>
            <a:r>
              <a:rPr sz="6600" dirty="0" err="1"/>
              <a:t>именно</a:t>
            </a:r>
            <a:r>
              <a:rPr sz="6600" dirty="0"/>
              <a:t> </a:t>
            </a:r>
            <a:r>
              <a:rPr sz="6600" dirty="0" err="1"/>
              <a:t>вам</a:t>
            </a:r>
            <a:r>
              <a:rPr sz="6600" dirty="0"/>
              <a:t>, </a:t>
            </a:r>
            <a:r>
              <a:rPr sz="6600" dirty="0" err="1"/>
              <a:t>любого</a:t>
            </a:r>
            <a:r>
              <a:rPr sz="6600" dirty="0"/>
              <a:t> </a:t>
            </a:r>
            <a:r>
              <a:rPr sz="6600" dirty="0" err="1"/>
              <a:t>ценового</a:t>
            </a:r>
            <a:r>
              <a:rPr sz="6600" dirty="0"/>
              <a:t> </a:t>
            </a:r>
            <a:r>
              <a:rPr sz="6600" dirty="0" err="1"/>
              <a:t>сегмента</a:t>
            </a:r>
            <a:r>
              <a:rPr sz="6600" dirty="0"/>
              <a:t> и </a:t>
            </a:r>
            <a:r>
              <a:rPr sz="6600" dirty="0" err="1"/>
              <a:t>бюджета</a:t>
            </a:r>
            <a:r>
              <a:rPr sz="6600" dirty="0"/>
              <a:t>, </a:t>
            </a:r>
            <a:r>
              <a:rPr sz="6600" dirty="0" err="1"/>
              <a:t>оказание</a:t>
            </a:r>
            <a:r>
              <a:rPr sz="6600" dirty="0"/>
              <a:t> </a:t>
            </a:r>
            <a:r>
              <a:rPr sz="6600" dirty="0" err="1"/>
              <a:t>качественных</a:t>
            </a:r>
            <a:r>
              <a:rPr sz="6600" dirty="0"/>
              <a:t> </a:t>
            </a:r>
            <a:r>
              <a:rPr sz="6600" dirty="0" err="1"/>
              <a:t>услуг</a:t>
            </a:r>
            <a:r>
              <a:rPr sz="6600" dirty="0"/>
              <a:t> </a:t>
            </a:r>
            <a:r>
              <a:rPr sz="6600" dirty="0" err="1"/>
              <a:t>от</a:t>
            </a:r>
            <a:r>
              <a:rPr sz="6600" dirty="0"/>
              <a:t> </a:t>
            </a:r>
            <a:r>
              <a:rPr sz="6600" dirty="0" err="1"/>
              <a:t>проверенных</a:t>
            </a:r>
            <a:r>
              <a:rPr sz="6600" dirty="0"/>
              <a:t> </a:t>
            </a:r>
            <a:r>
              <a:rPr sz="6600" dirty="0" err="1"/>
              <a:t>специалистов</a:t>
            </a:r>
            <a:r>
              <a:rPr sz="6600" dirty="0"/>
              <a:t>, а </a:t>
            </a:r>
            <a:r>
              <a:rPr sz="6600" dirty="0" err="1"/>
              <a:t>также</a:t>
            </a:r>
            <a:r>
              <a:rPr sz="6600" dirty="0"/>
              <a:t> </a:t>
            </a:r>
            <a:r>
              <a:rPr sz="6600" dirty="0" err="1"/>
              <a:t>гарантий</a:t>
            </a:r>
            <a:r>
              <a:rPr sz="6600" dirty="0"/>
              <a:t> </a:t>
            </a:r>
            <a:r>
              <a:rPr sz="6600" dirty="0" err="1"/>
              <a:t>их</a:t>
            </a:r>
            <a:r>
              <a:rPr sz="6600" dirty="0"/>
              <a:t> </a:t>
            </a:r>
            <a:r>
              <a:rPr sz="6600" dirty="0" err="1"/>
              <a:t>выполнения</a:t>
            </a:r>
            <a:r>
              <a:rPr sz="6600" dirty="0"/>
              <a:t>. </a:t>
            </a:r>
            <a:r>
              <a:rPr sz="6600" dirty="0" err="1"/>
              <a:t>Наши</a:t>
            </a:r>
            <a:r>
              <a:rPr sz="6600" dirty="0"/>
              <a:t> </a:t>
            </a:r>
            <a:r>
              <a:rPr sz="6600" dirty="0" err="1"/>
              <a:t>приложения</a:t>
            </a:r>
            <a:r>
              <a:rPr sz="6600" dirty="0"/>
              <a:t> </a:t>
            </a:r>
            <a:r>
              <a:rPr sz="6600" dirty="0" err="1"/>
              <a:t>помогают</a:t>
            </a:r>
            <a:r>
              <a:rPr sz="6600" dirty="0"/>
              <a:t> </a:t>
            </a:r>
            <a:r>
              <a:rPr sz="6600" dirty="0" err="1"/>
              <a:t>не</a:t>
            </a:r>
            <a:r>
              <a:rPr sz="6600" dirty="0"/>
              <a:t> </a:t>
            </a:r>
            <a:r>
              <a:rPr sz="6600" dirty="0" err="1"/>
              <a:t>только</a:t>
            </a:r>
            <a:r>
              <a:rPr sz="6600" dirty="0"/>
              <a:t> </a:t>
            </a:r>
            <a:r>
              <a:rPr sz="6600" dirty="0" err="1"/>
              <a:t>людям</a:t>
            </a:r>
            <a:r>
              <a:rPr sz="6600" dirty="0"/>
              <a:t> с </a:t>
            </a:r>
            <a:r>
              <a:rPr sz="6600" dirty="0" err="1"/>
              <a:t>продвижением</a:t>
            </a:r>
            <a:r>
              <a:rPr sz="6600" dirty="0"/>
              <a:t>, </a:t>
            </a:r>
            <a:r>
              <a:rPr sz="6600" dirty="0" err="1"/>
              <a:t>но</a:t>
            </a:r>
            <a:r>
              <a:rPr sz="6600" dirty="0"/>
              <a:t> и </a:t>
            </a:r>
            <a:r>
              <a:rPr sz="6600" dirty="0" err="1"/>
              <a:t>предоставляют</a:t>
            </a:r>
            <a:r>
              <a:rPr sz="6600" dirty="0"/>
              <a:t> </a:t>
            </a:r>
            <a:r>
              <a:rPr sz="6600" dirty="0" err="1"/>
              <a:t>платформу</a:t>
            </a:r>
            <a:r>
              <a:rPr sz="6600" dirty="0"/>
              <a:t> </a:t>
            </a:r>
            <a:r>
              <a:rPr sz="6600" dirty="0" err="1"/>
              <a:t>для</a:t>
            </a:r>
            <a:r>
              <a:rPr sz="6600" dirty="0"/>
              <a:t> </a:t>
            </a:r>
            <a:r>
              <a:rPr sz="6600" dirty="0" err="1"/>
              <a:t>работы</a:t>
            </a:r>
            <a:r>
              <a:rPr sz="6600" dirty="0"/>
              <a:t> </a:t>
            </a:r>
            <a:r>
              <a:rPr sz="6600" dirty="0" err="1"/>
              <a:t>фрилансерам</a:t>
            </a:r>
            <a:r>
              <a:rPr sz="6600" dirty="0"/>
              <a:t> в </a:t>
            </a:r>
            <a:r>
              <a:rPr sz="6600" dirty="0" err="1"/>
              <a:t>сфере</a:t>
            </a:r>
            <a:r>
              <a:rPr sz="6600" dirty="0"/>
              <a:t> </a:t>
            </a:r>
            <a:r>
              <a:rPr sz="6600" dirty="0" err="1"/>
              <a:t>маркетинга</a:t>
            </a:r>
            <a:r>
              <a:rPr sz="6600" dirty="0"/>
              <a:t> и PR, </a:t>
            </a:r>
            <a:r>
              <a:rPr sz="6600" dirty="0" err="1"/>
              <a:t>продавая</a:t>
            </a:r>
            <a:r>
              <a:rPr sz="6600" dirty="0"/>
              <a:t> </a:t>
            </a:r>
            <a:r>
              <a:rPr sz="6600" dirty="0" err="1"/>
              <a:t>их</a:t>
            </a:r>
            <a:r>
              <a:rPr sz="6600" dirty="0"/>
              <a:t> </a:t>
            </a:r>
            <a:r>
              <a:rPr sz="6600" dirty="0" err="1"/>
              <a:t>услуги</a:t>
            </a:r>
            <a:r>
              <a:rPr sz="6600" dirty="0"/>
              <a:t> </a:t>
            </a:r>
            <a:r>
              <a:rPr sz="6600" dirty="0" err="1"/>
              <a:t>на</a:t>
            </a:r>
            <a:r>
              <a:rPr sz="6600" dirty="0"/>
              <a:t> </a:t>
            </a:r>
            <a:r>
              <a:rPr sz="6600" dirty="0" err="1"/>
              <a:t>рынке</a:t>
            </a:r>
            <a:r>
              <a:rPr sz="6600" dirty="0"/>
              <a:t>. </a:t>
            </a:r>
            <a:r>
              <a:rPr sz="6600" dirty="0" err="1"/>
              <a:t>Платформа</a:t>
            </a:r>
            <a:r>
              <a:rPr sz="6600" dirty="0"/>
              <a:t> </a:t>
            </a:r>
            <a:r>
              <a:rPr sz="6600" dirty="0" err="1"/>
              <a:t>продает</a:t>
            </a:r>
            <a:r>
              <a:rPr sz="6600" dirty="0"/>
              <a:t> </a:t>
            </a:r>
            <a:r>
              <a:rPr sz="6600" dirty="0" err="1"/>
              <a:t>услугу</a:t>
            </a:r>
            <a:r>
              <a:rPr sz="6600" dirty="0"/>
              <a:t>, а </a:t>
            </a:r>
            <a:r>
              <a:rPr sz="6600" dirty="0" err="1"/>
              <a:t>также</a:t>
            </a:r>
            <a:r>
              <a:rPr sz="6600" dirty="0"/>
              <a:t> </a:t>
            </a:r>
            <a:r>
              <a:rPr sz="6600" dirty="0" err="1"/>
              <a:t>гарантирует</a:t>
            </a:r>
            <a:r>
              <a:rPr sz="6600" dirty="0"/>
              <a:t> </a:t>
            </a:r>
            <a:r>
              <a:rPr sz="6600" dirty="0" err="1"/>
              <a:t>её</a:t>
            </a:r>
            <a:r>
              <a:rPr sz="6600" dirty="0"/>
              <a:t> </a:t>
            </a:r>
            <a:r>
              <a:rPr sz="6600" dirty="0" err="1"/>
              <a:t>исполнение</a:t>
            </a:r>
            <a:r>
              <a:rPr sz="6600" dirty="0"/>
              <a:t>, </a:t>
            </a:r>
            <a:r>
              <a:rPr sz="6600" dirty="0" err="1"/>
              <a:t>выступая</a:t>
            </a:r>
            <a:r>
              <a:rPr sz="6600" dirty="0"/>
              <a:t> </a:t>
            </a:r>
            <a:r>
              <a:rPr sz="6600" dirty="0" err="1"/>
              <a:t>маркетплесом</a:t>
            </a:r>
            <a:r>
              <a:rPr sz="6600" dirty="0"/>
              <a:t> в </a:t>
            </a:r>
            <a:r>
              <a:rPr sz="6600" dirty="0" err="1"/>
              <a:t>сфере</a:t>
            </a:r>
            <a:r>
              <a:rPr sz="6600" dirty="0"/>
              <a:t> </a:t>
            </a:r>
            <a:r>
              <a:rPr sz="6600" dirty="0" err="1"/>
              <a:t>таргета</a:t>
            </a:r>
            <a:r>
              <a:rPr sz="6600"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Цель: «создание специализированной площадки для размещения PR-услуг, а также их покупки и продажи»"/>
          <p:cNvSpPr txBox="1">
            <a:spLocks noGrp="1"/>
          </p:cNvSpPr>
          <p:nvPr>
            <p:ph type="body" sz="quarter" idx="1"/>
          </p:nvPr>
        </p:nvSpPr>
        <p:spPr>
          <a:xfrm>
            <a:off x="369577" y="1613947"/>
            <a:ext cx="23170910" cy="2054750"/>
          </a:xfrm>
          <a:prstGeom prst="rect">
            <a:avLst/>
          </a:prstGeom>
        </p:spPr>
        <p:txBody>
          <a:bodyPr/>
          <a:lstStyle>
            <a:lvl1pPr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6600" dirty="0" err="1"/>
              <a:t>Цель</a:t>
            </a:r>
            <a:r>
              <a:rPr sz="6600" dirty="0"/>
              <a:t>: </a:t>
            </a:r>
            <a:r>
              <a:rPr dirty="0"/>
              <a:t>«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специализированной</a:t>
            </a:r>
            <a:r>
              <a:rPr dirty="0"/>
              <a:t> </a:t>
            </a:r>
            <a:r>
              <a:rPr dirty="0" err="1"/>
              <a:t>площадки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размещения</a:t>
            </a:r>
            <a:r>
              <a:rPr dirty="0"/>
              <a:t> PR-</a:t>
            </a:r>
            <a:r>
              <a:rPr dirty="0" err="1"/>
              <a:t>услуг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и </a:t>
            </a:r>
            <a:r>
              <a:rPr dirty="0" err="1"/>
              <a:t>продажи</a:t>
            </a:r>
            <a:r>
              <a:rPr dirty="0"/>
              <a:t>» </a:t>
            </a:r>
          </a:p>
        </p:txBody>
      </p:sp>
      <p:sp>
        <p:nvSpPr>
          <p:cNvPr id="158" name="Задачи:…"/>
          <p:cNvSpPr txBox="1">
            <a:spLocks noGrp="1"/>
          </p:cNvSpPr>
          <p:nvPr>
            <p:ph type="body" idx="21"/>
          </p:nvPr>
        </p:nvSpPr>
        <p:spPr>
          <a:xfrm>
            <a:off x="369577" y="3451533"/>
            <a:ext cx="23170910" cy="68129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buSzTx/>
              <a:buNone/>
            </a:pPr>
            <a:r>
              <a:rPr sz="6600" dirty="0" err="1"/>
              <a:t>Задачи</a:t>
            </a:r>
            <a:r>
              <a:rPr sz="6600" dirty="0"/>
              <a:t>: </a:t>
            </a:r>
          </a:p>
          <a:p>
            <a:pPr marL="233463" indent="-233463">
              <a:buClrTx/>
            </a:pPr>
            <a:r>
              <a:rPr dirty="0" err="1"/>
              <a:t>проанализировать</a:t>
            </a:r>
            <a:r>
              <a:rPr dirty="0"/>
              <a:t> </a:t>
            </a:r>
            <a:r>
              <a:rPr dirty="0" err="1"/>
              <a:t>возможности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маркетинга</a:t>
            </a:r>
            <a:endParaRPr dirty="0"/>
          </a:p>
          <a:p>
            <a:pPr marL="228600" indent="-228600">
              <a:buClrTx/>
            </a:pP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инновационную</a:t>
            </a:r>
            <a:r>
              <a:rPr dirty="0"/>
              <a:t> </a:t>
            </a:r>
            <a:r>
              <a:rPr dirty="0" err="1"/>
              <a:t>платформу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рынке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быстрый</a:t>
            </a:r>
            <a:r>
              <a:rPr dirty="0"/>
              <a:t> и </a:t>
            </a:r>
            <a:r>
              <a:rPr dirty="0" err="1"/>
              <a:t>безопасный</a:t>
            </a:r>
            <a:r>
              <a:rPr dirty="0"/>
              <a:t> </a:t>
            </a:r>
            <a:r>
              <a:rPr dirty="0" err="1"/>
              <a:t>закупки</a:t>
            </a:r>
            <a:r>
              <a:rPr dirty="0"/>
              <a:t> </a:t>
            </a:r>
            <a:r>
              <a:rPr dirty="0" err="1"/>
              <a:t>маркетинговых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размещения</a:t>
            </a:r>
            <a:r>
              <a:rPr dirty="0"/>
              <a:t>.</a:t>
            </a:r>
          </a:p>
        </p:txBody>
      </p:sp>
      <p:sp>
        <p:nvSpPr>
          <p:cNvPr id="159" name="Целевая аудитория: физические лица, юридические лица, самозанятые , ИП(заинтересовавшиеся в предоставлении или приобретении таргет-услуг )"/>
          <p:cNvSpPr txBox="1"/>
          <p:nvPr/>
        </p:nvSpPr>
        <p:spPr>
          <a:xfrm>
            <a:off x="369577" y="8140713"/>
            <a:ext cx="23347398" cy="256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6600" dirty="0" err="1"/>
              <a:t>Целевая</a:t>
            </a:r>
            <a:r>
              <a:rPr sz="6600" dirty="0"/>
              <a:t> </a:t>
            </a:r>
            <a:r>
              <a:rPr sz="6600" dirty="0" err="1"/>
              <a:t>аудитория</a:t>
            </a:r>
            <a:r>
              <a:rPr sz="6600" dirty="0"/>
              <a:t>: </a:t>
            </a:r>
            <a:r>
              <a:rPr dirty="0" err="1"/>
              <a:t>физические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, </a:t>
            </a:r>
            <a:r>
              <a:rPr dirty="0" err="1"/>
              <a:t>юридические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, </a:t>
            </a:r>
            <a:r>
              <a:rPr dirty="0" err="1"/>
              <a:t>самозанятые</a:t>
            </a:r>
            <a:r>
              <a:rPr dirty="0"/>
              <a:t> , ИП(</a:t>
            </a:r>
            <a:r>
              <a:rPr dirty="0" err="1"/>
              <a:t>заинтересовавшиеся</a:t>
            </a:r>
            <a:r>
              <a:rPr dirty="0"/>
              <a:t> в </a:t>
            </a:r>
            <a:r>
              <a:rPr dirty="0" err="1"/>
              <a:t>предоставлении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приобретении</a:t>
            </a:r>
            <a:r>
              <a:rPr dirty="0"/>
              <a:t> </a:t>
            </a:r>
            <a:r>
              <a:rPr dirty="0" err="1"/>
              <a:t>таргет-услуг</a:t>
            </a:r>
            <a:r>
              <a:rPr dirty="0"/>
              <a:t> 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облемы:…"/>
          <p:cNvSpPr txBox="1">
            <a:spLocks noGrp="1"/>
          </p:cNvSpPr>
          <p:nvPr>
            <p:ph type="body" idx="1"/>
          </p:nvPr>
        </p:nvSpPr>
        <p:spPr>
          <a:xfrm>
            <a:off x="467833" y="3301748"/>
            <a:ext cx="23372397" cy="7112503"/>
          </a:xfrm>
          <a:prstGeom prst="rect">
            <a:avLst/>
          </a:prstGeom>
        </p:spPr>
        <p:txBody>
          <a:bodyPr/>
          <a:lstStyle/>
          <a:p>
            <a:pPr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6600" dirty="0" err="1"/>
              <a:t>Проблемы</a:t>
            </a:r>
            <a:r>
              <a:rPr sz="6600" dirty="0"/>
              <a:t>:</a:t>
            </a:r>
          </a:p>
          <a:p>
            <a:pPr marL="1951566" lvl="2" indent="-228600"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/>
              <a:t>Поиск</a:t>
            </a:r>
            <a:r>
              <a:rPr dirty="0"/>
              <a:t> </a:t>
            </a:r>
            <a:r>
              <a:rPr dirty="0" err="1"/>
              <a:t>грамотных</a:t>
            </a:r>
            <a:r>
              <a:rPr dirty="0"/>
              <a:t> </a:t>
            </a:r>
            <a:r>
              <a:rPr dirty="0" err="1"/>
              <a:t>специалистов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рынке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 в </a:t>
            </a:r>
            <a:r>
              <a:rPr dirty="0" err="1"/>
              <a:t>сфере</a:t>
            </a:r>
            <a:r>
              <a:rPr dirty="0"/>
              <a:t> PR;</a:t>
            </a:r>
          </a:p>
          <a:p>
            <a:pPr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marL="1951566" lvl="2" indent="-228600"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/>
              <a:t>Длительные</a:t>
            </a:r>
            <a:r>
              <a:rPr dirty="0"/>
              <a:t> </a:t>
            </a:r>
            <a:r>
              <a:rPr dirty="0" err="1"/>
              <a:t>временные</a:t>
            </a:r>
            <a:r>
              <a:rPr dirty="0"/>
              <a:t> </a:t>
            </a:r>
            <a:r>
              <a:rPr dirty="0" err="1"/>
              <a:t>затраты</a:t>
            </a:r>
            <a:r>
              <a:rPr dirty="0"/>
              <a:t>, </a:t>
            </a:r>
            <a:r>
              <a:rPr dirty="0" err="1"/>
              <a:t>связанные</a:t>
            </a:r>
            <a:r>
              <a:rPr dirty="0"/>
              <a:t> с </a:t>
            </a:r>
            <a:r>
              <a:rPr dirty="0" err="1"/>
              <a:t>подбором</a:t>
            </a:r>
            <a:r>
              <a:rPr dirty="0"/>
              <a:t> </a:t>
            </a:r>
            <a:r>
              <a:rPr dirty="0" err="1"/>
              <a:t>персонала</a:t>
            </a:r>
            <a:r>
              <a:rPr dirty="0"/>
              <a:t>, </a:t>
            </a:r>
            <a:r>
              <a:rPr dirty="0" err="1"/>
              <a:t>поиском</a:t>
            </a:r>
            <a:r>
              <a:rPr dirty="0"/>
              <a:t> </a:t>
            </a:r>
            <a:r>
              <a:rPr dirty="0" err="1"/>
              <a:t>клиентов</a:t>
            </a:r>
            <a:r>
              <a:rPr dirty="0"/>
              <a:t>, </a:t>
            </a:r>
            <a:r>
              <a:rPr dirty="0" err="1"/>
              <a:t>проверкой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и </a:t>
            </a:r>
            <a:r>
              <a:rPr dirty="0" err="1"/>
              <a:t>умений</a:t>
            </a:r>
            <a:r>
              <a:rPr dirty="0"/>
              <a:t> </a:t>
            </a:r>
            <a:r>
              <a:rPr dirty="0" err="1"/>
              <a:t>маркетологов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Для решения проблем, связанных с нашим проектом, мы готовы провести социальный опрос внутри компаний, нуждающихся в PR услугах. Наш опрос будет проводиться в форме анкетирования среди Hr-отдела , руководительского состава, бухгалтерии.…"/>
          <p:cNvSpPr txBox="1">
            <a:spLocks noGrp="1"/>
          </p:cNvSpPr>
          <p:nvPr>
            <p:ph type="body" idx="1"/>
          </p:nvPr>
        </p:nvSpPr>
        <p:spPr>
          <a:xfrm>
            <a:off x="191386" y="276446"/>
            <a:ext cx="22859999" cy="1271653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решения</a:t>
            </a:r>
            <a:r>
              <a:rPr sz="3200" dirty="0"/>
              <a:t> </a:t>
            </a:r>
            <a:r>
              <a:rPr sz="3200" dirty="0" err="1"/>
              <a:t>проблем</a:t>
            </a:r>
            <a:r>
              <a:rPr sz="3200" dirty="0"/>
              <a:t>, </a:t>
            </a:r>
            <a:r>
              <a:rPr sz="3200" dirty="0" err="1"/>
              <a:t>связанных</a:t>
            </a:r>
            <a:r>
              <a:rPr sz="3200" dirty="0"/>
              <a:t> с </a:t>
            </a:r>
            <a:r>
              <a:rPr sz="3200" dirty="0" err="1"/>
              <a:t>нашим</a:t>
            </a:r>
            <a:r>
              <a:rPr sz="3200" dirty="0"/>
              <a:t> </a:t>
            </a:r>
            <a:r>
              <a:rPr sz="3200" dirty="0" err="1"/>
              <a:t>проектом</a:t>
            </a:r>
            <a:r>
              <a:rPr sz="3200" dirty="0"/>
              <a:t>, </a:t>
            </a:r>
            <a:r>
              <a:rPr sz="3200" dirty="0" err="1"/>
              <a:t>мы</a:t>
            </a:r>
            <a:r>
              <a:rPr sz="3200" dirty="0"/>
              <a:t> </a:t>
            </a:r>
            <a:r>
              <a:rPr sz="3200" dirty="0" err="1"/>
              <a:t>готовы</a:t>
            </a:r>
            <a:r>
              <a:rPr sz="3200" dirty="0"/>
              <a:t> </a:t>
            </a:r>
            <a:r>
              <a:rPr sz="3200" dirty="0" err="1"/>
              <a:t>провести</a:t>
            </a:r>
            <a:r>
              <a:rPr sz="3200" dirty="0"/>
              <a:t> </a:t>
            </a:r>
            <a:r>
              <a:rPr sz="3200" dirty="0" err="1"/>
              <a:t>социальный</a:t>
            </a:r>
            <a:r>
              <a:rPr sz="3200" dirty="0"/>
              <a:t> </a:t>
            </a:r>
            <a:r>
              <a:rPr sz="3200" dirty="0" err="1"/>
              <a:t>опрос</a:t>
            </a:r>
            <a:r>
              <a:rPr sz="3200" dirty="0"/>
              <a:t> </a:t>
            </a:r>
            <a:r>
              <a:rPr sz="3200" dirty="0" err="1"/>
              <a:t>внутри</a:t>
            </a:r>
            <a:r>
              <a:rPr sz="3200" dirty="0"/>
              <a:t> </a:t>
            </a:r>
            <a:r>
              <a:rPr sz="3200" dirty="0" err="1"/>
              <a:t>компаний</a:t>
            </a:r>
            <a:r>
              <a:rPr sz="3200" dirty="0"/>
              <a:t>, </a:t>
            </a:r>
            <a:r>
              <a:rPr sz="3200" dirty="0" err="1"/>
              <a:t>нуждающихся</a:t>
            </a:r>
            <a:r>
              <a:rPr sz="3200" dirty="0"/>
              <a:t> в PR </a:t>
            </a:r>
            <a:r>
              <a:rPr sz="3200" dirty="0" err="1"/>
              <a:t>услугах</a:t>
            </a:r>
            <a:r>
              <a:rPr sz="3200" dirty="0"/>
              <a:t>. </a:t>
            </a:r>
            <a:r>
              <a:rPr sz="3200" dirty="0" err="1"/>
              <a:t>Наш</a:t>
            </a:r>
            <a:r>
              <a:rPr sz="3200" dirty="0"/>
              <a:t> </a:t>
            </a:r>
            <a:r>
              <a:rPr sz="3200" dirty="0" err="1"/>
              <a:t>опрос</a:t>
            </a:r>
            <a:r>
              <a:rPr sz="3200" dirty="0"/>
              <a:t> </a:t>
            </a:r>
            <a:r>
              <a:rPr sz="3200" dirty="0" err="1"/>
              <a:t>будет</a:t>
            </a:r>
            <a:r>
              <a:rPr sz="3200" dirty="0"/>
              <a:t> </a:t>
            </a:r>
            <a:r>
              <a:rPr sz="3200" dirty="0" err="1"/>
              <a:t>проводиться</a:t>
            </a:r>
            <a:r>
              <a:rPr sz="3200" dirty="0"/>
              <a:t> в </a:t>
            </a:r>
            <a:r>
              <a:rPr sz="3200" dirty="0" err="1"/>
              <a:t>форме</a:t>
            </a:r>
            <a:r>
              <a:rPr sz="3200" dirty="0"/>
              <a:t> </a:t>
            </a:r>
            <a:r>
              <a:rPr sz="3200" dirty="0" err="1"/>
              <a:t>анкетирования</a:t>
            </a:r>
            <a:r>
              <a:rPr sz="3200" dirty="0"/>
              <a:t> </a:t>
            </a:r>
            <a:r>
              <a:rPr sz="3200" dirty="0" err="1"/>
              <a:t>среди</a:t>
            </a:r>
            <a:r>
              <a:rPr sz="3200" dirty="0"/>
              <a:t> </a:t>
            </a:r>
            <a:r>
              <a:rPr sz="3200" dirty="0" err="1"/>
              <a:t>Hr-отдела</a:t>
            </a:r>
            <a:r>
              <a:rPr sz="3200" dirty="0"/>
              <a:t> , </a:t>
            </a:r>
            <a:r>
              <a:rPr sz="3200" dirty="0" err="1"/>
              <a:t>руководительского</a:t>
            </a:r>
            <a:r>
              <a:rPr sz="3200" dirty="0"/>
              <a:t> </a:t>
            </a:r>
            <a:r>
              <a:rPr sz="3200" dirty="0" err="1"/>
              <a:t>состава</a:t>
            </a:r>
            <a:r>
              <a:rPr sz="3200" dirty="0"/>
              <a:t>, </a:t>
            </a:r>
            <a:r>
              <a:rPr sz="3200" dirty="0" err="1"/>
              <a:t>бухгалтерии</a:t>
            </a:r>
            <a:r>
              <a:rPr sz="3200" dirty="0"/>
              <a:t>.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/>
              <a:t>В </a:t>
            </a:r>
            <a:r>
              <a:rPr sz="3200" dirty="0" err="1"/>
              <a:t>этом</a:t>
            </a:r>
            <a:r>
              <a:rPr sz="3200" dirty="0"/>
              <a:t> </a:t>
            </a:r>
            <a:r>
              <a:rPr sz="3200" dirty="0" err="1"/>
              <a:t>опросе</a:t>
            </a:r>
            <a:r>
              <a:rPr sz="3200" dirty="0"/>
              <a:t> </a:t>
            </a:r>
            <a:r>
              <a:rPr sz="3200" dirty="0" err="1"/>
              <a:t>мы</a:t>
            </a:r>
            <a:r>
              <a:rPr sz="3200" dirty="0"/>
              <a:t> </a:t>
            </a:r>
            <a:r>
              <a:rPr sz="3200" dirty="0" err="1"/>
              <a:t>выявим</a:t>
            </a:r>
            <a:r>
              <a:rPr sz="3200" dirty="0"/>
              <a:t>: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Сколько</a:t>
            </a:r>
            <a:r>
              <a:rPr sz="3200" dirty="0"/>
              <a:t> </a:t>
            </a:r>
            <a:r>
              <a:rPr sz="3200" dirty="0" err="1"/>
              <a:t>постоянных</a:t>
            </a:r>
            <a:r>
              <a:rPr sz="3200" dirty="0"/>
              <a:t> </a:t>
            </a:r>
            <a:r>
              <a:rPr sz="3200" dirty="0" err="1"/>
              <a:t>маркетологов</a:t>
            </a:r>
            <a:r>
              <a:rPr sz="3200" dirty="0"/>
              <a:t> </a:t>
            </a:r>
            <a:r>
              <a:rPr sz="3200" dirty="0" err="1"/>
              <a:t>присутствует</a:t>
            </a:r>
            <a:r>
              <a:rPr sz="3200" dirty="0"/>
              <a:t> в </a:t>
            </a:r>
            <a:r>
              <a:rPr sz="3200" dirty="0" err="1"/>
              <a:t>компании</a:t>
            </a:r>
            <a:r>
              <a:rPr sz="3200" dirty="0"/>
              <a:t> 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Как</a:t>
            </a:r>
            <a:r>
              <a:rPr sz="3200" dirty="0"/>
              <a:t> </a:t>
            </a:r>
            <a:r>
              <a:rPr sz="3200" dirty="0" err="1"/>
              <a:t>часто</a:t>
            </a:r>
            <a:r>
              <a:rPr sz="3200" dirty="0"/>
              <a:t> </a:t>
            </a:r>
            <a:r>
              <a:rPr sz="3200" dirty="0" err="1"/>
              <a:t>привлекают</a:t>
            </a:r>
            <a:r>
              <a:rPr sz="3200" dirty="0"/>
              <a:t> </a:t>
            </a:r>
            <a:r>
              <a:rPr sz="3200" dirty="0" err="1"/>
              <a:t>сторонние</a:t>
            </a:r>
            <a:r>
              <a:rPr sz="3200" dirty="0"/>
              <a:t> </a:t>
            </a:r>
            <a:r>
              <a:rPr sz="3200" dirty="0" err="1"/>
              <a:t>компании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оказания</a:t>
            </a:r>
            <a:r>
              <a:rPr sz="3200" dirty="0"/>
              <a:t> PR-</a:t>
            </a:r>
            <a:r>
              <a:rPr sz="3200" dirty="0" err="1"/>
              <a:t>услуг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Какие</a:t>
            </a:r>
            <a:r>
              <a:rPr sz="3200" dirty="0"/>
              <a:t> </a:t>
            </a:r>
            <a:r>
              <a:rPr sz="3200" dirty="0" err="1"/>
              <a:t>затраты</a:t>
            </a:r>
            <a:r>
              <a:rPr sz="3200" dirty="0"/>
              <a:t> </a:t>
            </a:r>
            <a:r>
              <a:rPr sz="3200" dirty="0" err="1"/>
              <a:t>несет</a:t>
            </a:r>
            <a:r>
              <a:rPr sz="3200" dirty="0"/>
              <a:t> </a:t>
            </a:r>
            <a:r>
              <a:rPr sz="3200" dirty="0" err="1"/>
              <a:t>компания</a:t>
            </a:r>
            <a:r>
              <a:rPr sz="3200" dirty="0"/>
              <a:t>, </a:t>
            </a:r>
            <a:r>
              <a:rPr sz="3200" dirty="0" err="1"/>
              <a:t>содержа</a:t>
            </a:r>
            <a:r>
              <a:rPr sz="3200" dirty="0"/>
              <a:t> PR </a:t>
            </a:r>
            <a:r>
              <a:rPr sz="3200" dirty="0" err="1"/>
              <a:t>отдел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Окупается</a:t>
            </a:r>
            <a:r>
              <a:rPr sz="3200" dirty="0"/>
              <a:t> </a:t>
            </a:r>
            <a:r>
              <a:rPr sz="3200" dirty="0" err="1"/>
              <a:t>ли</a:t>
            </a:r>
            <a:r>
              <a:rPr sz="3200" dirty="0"/>
              <a:t> </a:t>
            </a:r>
            <a:r>
              <a:rPr sz="3200" dirty="0" err="1"/>
              <a:t>ваш</a:t>
            </a:r>
            <a:r>
              <a:rPr sz="3200" dirty="0"/>
              <a:t> </a:t>
            </a:r>
            <a:r>
              <a:rPr sz="3200" dirty="0" err="1"/>
              <a:t>постоянный</a:t>
            </a:r>
            <a:r>
              <a:rPr sz="3200" dirty="0"/>
              <a:t> </a:t>
            </a:r>
            <a:r>
              <a:rPr sz="3200" dirty="0" err="1"/>
              <a:t>штаб</a:t>
            </a:r>
            <a:r>
              <a:rPr sz="3200" dirty="0"/>
              <a:t> </a:t>
            </a:r>
            <a:r>
              <a:rPr sz="3200" dirty="0" err="1"/>
              <a:t>маркетологов</a:t>
            </a:r>
            <a:r>
              <a:rPr sz="3200" dirty="0"/>
              <a:t> </a:t>
            </a:r>
            <a:r>
              <a:rPr sz="3200" dirty="0" err="1"/>
              <a:t>привлекаемыми</a:t>
            </a:r>
            <a:r>
              <a:rPr sz="3200" dirty="0"/>
              <a:t> </a:t>
            </a:r>
            <a:r>
              <a:rPr sz="3200" dirty="0" err="1"/>
              <a:t>клиентами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Хотели</a:t>
            </a:r>
            <a:r>
              <a:rPr sz="3200" dirty="0"/>
              <a:t> </a:t>
            </a:r>
            <a:r>
              <a:rPr sz="3200" dirty="0" err="1"/>
              <a:t>ли</a:t>
            </a:r>
            <a:r>
              <a:rPr sz="3200" dirty="0"/>
              <a:t> </a:t>
            </a:r>
            <a:r>
              <a:rPr sz="3200" dirty="0" err="1"/>
              <a:t>они</a:t>
            </a:r>
            <a:r>
              <a:rPr sz="3200" dirty="0"/>
              <a:t> </a:t>
            </a:r>
            <a:r>
              <a:rPr sz="3200" dirty="0" err="1"/>
              <a:t>пользоваться</a:t>
            </a:r>
            <a:r>
              <a:rPr sz="3200" dirty="0"/>
              <a:t> PR </a:t>
            </a:r>
            <a:r>
              <a:rPr sz="3200" dirty="0" err="1"/>
              <a:t>услугой</a:t>
            </a:r>
            <a:r>
              <a:rPr sz="3200" dirty="0"/>
              <a:t>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dirty="0" err="1"/>
              <a:t>востребованию</a:t>
            </a:r>
            <a:r>
              <a:rPr sz="3200" dirty="0"/>
              <a:t> 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Как</a:t>
            </a:r>
            <a:r>
              <a:rPr sz="3200" dirty="0"/>
              <a:t> </a:t>
            </a:r>
            <a:r>
              <a:rPr sz="3200" dirty="0" err="1"/>
              <a:t>сложно</a:t>
            </a:r>
            <a:r>
              <a:rPr sz="3200" dirty="0"/>
              <a:t> </a:t>
            </a:r>
            <a:r>
              <a:rPr sz="3200" dirty="0" err="1"/>
              <a:t>искать</a:t>
            </a:r>
            <a:r>
              <a:rPr sz="3200" dirty="0"/>
              <a:t> </a:t>
            </a:r>
            <a:r>
              <a:rPr sz="3200" dirty="0" err="1"/>
              <a:t>классифицированных</a:t>
            </a:r>
            <a:r>
              <a:rPr sz="3200" dirty="0"/>
              <a:t> </a:t>
            </a:r>
            <a:r>
              <a:rPr sz="3200" dirty="0" err="1"/>
              <a:t>специалистов</a:t>
            </a:r>
            <a:r>
              <a:rPr sz="3200" dirty="0"/>
              <a:t> в </a:t>
            </a:r>
            <a:r>
              <a:rPr sz="3200" dirty="0" err="1"/>
              <a:t>сфере</a:t>
            </a:r>
            <a:r>
              <a:rPr sz="3200" dirty="0"/>
              <a:t> </a:t>
            </a:r>
            <a:r>
              <a:rPr sz="3200" dirty="0" err="1"/>
              <a:t>маркетинга</a:t>
            </a:r>
            <a:r>
              <a:rPr sz="3200" dirty="0"/>
              <a:t> 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Эта</a:t>
            </a:r>
            <a:r>
              <a:rPr sz="3200" dirty="0"/>
              <a:t> </a:t>
            </a:r>
            <a:r>
              <a:rPr sz="3200" dirty="0" err="1"/>
              <a:t>информация</a:t>
            </a:r>
            <a:r>
              <a:rPr sz="3200" dirty="0"/>
              <a:t> </a:t>
            </a:r>
            <a:r>
              <a:rPr sz="3200" dirty="0" err="1"/>
              <a:t>поможет</a:t>
            </a:r>
            <a:r>
              <a:rPr sz="3200" dirty="0"/>
              <a:t> </a:t>
            </a:r>
            <a:r>
              <a:rPr sz="3200" dirty="0" err="1"/>
              <a:t>нам</a:t>
            </a:r>
            <a:r>
              <a:rPr sz="3200" dirty="0"/>
              <a:t> </a:t>
            </a:r>
            <a:r>
              <a:rPr sz="3200" dirty="0" err="1"/>
              <a:t>понять</a:t>
            </a:r>
            <a:r>
              <a:rPr sz="3200" dirty="0"/>
              <a:t> </a:t>
            </a:r>
            <a:r>
              <a:rPr sz="3200" dirty="0" err="1"/>
              <a:t>потребности</a:t>
            </a:r>
            <a:r>
              <a:rPr sz="3200" dirty="0"/>
              <a:t> </a:t>
            </a:r>
            <a:r>
              <a:rPr sz="3200" dirty="0" err="1"/>
              <a:t>клиента</a:t>
            </a:r>
            <a:r>
              <a:rPr sz="3200" dirty="0"/>
              <a:t>, </a:t>
            </a:r>
            <a:r>
              <a:rPr sz="3200" dirty="0" err="1"/>
              <a:t>данный</a:t>
            </a:r>
            <a:r>
              <a:rPr sz="3200" dirty="0"/>
              <a:t> </a:t>
            </a:r>
            <a:r>
              <a:rPr sz="3200" dirty="0" err="1"/>
              <a:t>опрос</a:t>
            </a:r>
            <a:r>
              <a:rPr sz="3200" dirty="0"/>
              <a:t> </a:t>
            </a:r>
            <a:r>
              <a:rPr sz="3200" dirty="0" err="1"/>
              <a:t>будет</a:t>
            </a:r>
            <a:r>
              <a:rPr sz="3200" dirty="0"/>
              <a:t> </a:t>
            </a:r>
            <a:r>
              <a:rPr sz="3200" dirty="0" err="1"/>
              <a:t>занимать</a:t>
            </a:r>
            <a:r>
              <a:rPr sz="3200" dirty="0"/>
              <a:t> 10 – 15 </a:t>
            </a:r>
            <a:r>
              <a:rPr sz="3200" dirty="0" err="1"/>
              <a:t>минут</a:t>
            </a:r>
            <a:r>
              <a:rPr sz="3200" dirty="0"/>
              <a:t> </a:t>
            </a:r>
            <a:r>
              <a:rPr sz="3200" dirty="0" err="1"/>
              <a:t>рабочего</a:t>
            </a:r>
            <a:r>
              <a:rPr sz="3200" dirty="0"/>
              <a:t> </a:t>
            </a:r>
            <a:r>
              <a:rPr sz="3200" dirty="0" err="1"/>
              <a:t>времени</a:t>
            </a:r>
            <a:r>
              <a:rPr sz="3200" dirty="0"/>
              <a:t>.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набора</a:t>
            </a:r>
            <a:r>
              <a:rPr sz="3200" dirty="0"/>
              <a:t> </a:t>
            </a:r>
            <a:r>
              <a:rPr sz="3200" dirty="0" err="1"/>
              <a:t>базы</a:t>
            </a:r>
            <a:r>
              <a:rPr sz="3200" dirty="0"/>
              <a:t> </a:t>
            </a:r>
            <a:r>
              <a:rPr sz="3200" dirty="0" err="1"/>
              <a:t>персонала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нашу</a:t>
            </a:r>
            <a:r>
              <a:rPr sz="3200" dirty="0"/>
              <a:t> </a:t>
            </a:r>
            <a:r>
              <a:rPr sz="3200" dirty="0" err="1"/>
              <a:t>платформу</a:t>
            </a:r>
            <a:r>
              <a:rPr sz="3200" dirty="0"/>
              <a:t>, </a:t>
            </a:r>
            <a:r>
              <a:rPr sz="3200" dirty="0" err="1"/>
              <a:t>нужно</a:t>
            </a:r>
            <a:r>
              <a:rPr sz="3200" dirty="0"/>
              <a:t> </a:t>
            </a:r>
            <a:r>
              <a:rPr sz="3200" dirty="0" err="1"/>
              <a:t>будет</a:t>
            </a:r>
            <a:r>
              <a:rPr sz="3200" dirty="0"/>
              <a:t> </a:t>
            </a:r>
            <a:r>
              <a:rPr sz="3200" dirty="0" err="1"/>
              <a:t>опросить</a:t>
            </a:r>
            <a:r>
              <a:rPr sz="3200" dirty="0"/>
              <a:t> </a:t>
            </a:r>
            <a:r>
              <a:rPr sz="3200" dirty="0" err="1"/>
              <a:t>фрилансеров</a:t>
            </a:r>
            <a:r>
              <a:rPr sz="3200" dirty="0"/>
              <a:t> в </a:t>
            </a:r>
            <a:r>
              <a:rPr sz="3200" dirty="0" err="1"/>
              <a:t>сфере</a:t>
            </a:r>
            <a:r>
              <a:rPr sz="3200" dirty="0"/>
              <a:t> PR. </a:t>
            </a:r>
            <a:r>
              <a:rPr sz="3200" dirty="0" err="1"/>
              <a:t>Мы</a:t>
            </a:r>
            <a:r>
              <a:rPr sz="3200" dirty="0"/>
              <a:t> </a:t>
            </a:r>
            <a:r>
              <a:rPr sz="3200" dirty="0" err="1"/>
              <a:t>проведём</a:t>
            </a:r>
            <a:r>
              <a:rPr sz="3200" dirty="0"/>
              <a:t> </a:t>
            </a:r>
            <a:r>
              <a:rPr sz="3200" dirty="0" err="1"/>
              <a:t>онлайн</a:t>
            </a:r>
            <a:r>
              <a:rPr sz="3200" dirty="0"/>
              <a:t> – </a:t>
            </a:r>
            <a:r>
              <a:rPr sz="3200" dirty="0" err="1"/>
              <a:t>опрос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популярных</a:t>
            </a:r>
            <a:r>
              <a:rPr sz="3200" dirty="0"/>
              <a:t> </a:t>
            </a:r>
            <a:r>
              <a:rPr sz="3200" dirty="0" err="1"/>
              <a:t>платформах</a:t>
            </a:r>
            <a:r>
              <a:rPr sz="3200" dirty="0"/>
              <a:t> в </a:t>
            </a:r>
            <a:r>
              <a:rPr sz="3200" dirty="0" err="1"/>
              <a:t>социальных</a:t>
            </a:r>
            <a:r>
              <a:rPr sz="3200" dirty="0"/>
              <a:t> </a:t>
            </a:r>
            <a:r>
              <a:rPr sz="3200" dirty="0" err="1"/>
              <a:t>сетях</a:t>
            </a:r>
            <a:r>
              <a:rPr sz="3200" dirty="0"/>
              <a:t>: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Хотели</a:t>
            </a:r>
            <a:r>
              <a:rPr sz="3200" dirty="0"/>
              <a:t> </a:t>
            </a:r>
            <a:r>
              <a:rPr sz="3200" dirty="0" err="1"/>
              <a:t>бы</a:t>
            </a:r>
            <a:r>
              <a:rPr sz="3200" dirty="0"/>
              <a:t> </a:t>
            </a:r>
            <a:r>
              <a:rPr sz="3200" dirty="0" err="1"/>
              <a:t>вы</a:t>
            </a:r>
            <a:r>
              <a:rPr sz="3200" dirty="0"/>
              <a:t> </a:t>
            </a:r>
            <a:r>
              <a:rPr sz="3200" dirty="0" err="1"/>
              <a:t>предоставлять</a:t>
            </a:r>
            <a:r>
              <a:rPr sz="3200" dirty="0"/>
              <a:t> </a:t>
            </a:r>
            <a:r>
              <a:rPr sz="3200" dirty="0" err="1"/>
              <a:t>свои</a:t>
            </a:r>
            <a:r>
              <a:rPr sz="3200" dirty="0"/>
              <a:t> </a:t>
            </a:r>
            <a:r>
              <a:rPr sz="3200" dirty="0" err="1"/>
              <a:t>услуги</a:t>
            </a:r>
            <a:r>
              <a:rPr sz="3200" dirty="0"/>
              <a:t> в </a:t>
            </a:r>
            <a:r>
              <a:rPr sz="3200" dirty="0" err="1"/>
              <a:t>приложении</a:t>
            </a:r>
            <a:r>
              <a:rPr sz="3200" dirty="0"/>
              <a:t>, </a:t>
            </a:r>
            <a:r>
              <a:rPr sz="3200" dirty="0" err="1"/>
              <a:t>направленном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вашу</a:t>
            </a:r>
            <a:r>
              <a:rPr sz="3200" dirty="0"/>
              <a:t> </a:t>
            </a:r>
            <a:r>
              <a:rPr sz="3200" dirty="0" err="1"/>
              <a:t>сферу</a:t>
            </a:r>
            <a:r>
              <a:rPr sz="3200" dirty="0"/>
              <a:t> </a:t>
            </a:r>
            <a:r>
              <a:rPr sz="3200" dirty="0" err="1"/>
              <a:t>деятельности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Устраивает</a:t>
            </a:r>
            <a:r>
              <a:rPr sz="3200" dirty="0"/>
              <a:t> </a:t>
            </a:r>
            <a:r>
              <a:rPr sz="3200" dirty="0" err="1"/>
              <a:t>ли</a:t>
            </a:r>
            <a:r>
              <a:rPr sz="3200" dirty="0"/>
              <a:t> </a:t>
            </a:r>
            <a:r>
              <a:rPr sz="3200" dirty="0" err="1"/>
              <a:t>вас</a:t>
            </a:r>
            <a:r>
              <a:rPr sz="3200" dirty="0"/>
              <a:t> </a:t>
            </a:r>
            <a:r>
              <a:rPr sz="3200" dirty="0" err="1"/>
              <a:t>сдельная</a:t>
            </a:r>
            <a:r>
              <a:rPr sz="3200" dirty="0"/>
              <a:t> </a:t>
            </a:r>
            <a:r>
              <a:rPr sz="3200" dirty="0" err="1"/>
              <a:t>оплата</a:t>
            </a:r>
            <a:r>
              <a:rPr sz="3200" dirty="0"/>
              <a:t> </a:t>
            </a:r>
            <a:r>
              <a:rPr sz="3200" dirty="0" err="1"/>
              <a:t>за</a:t>
            </a:r>
            <a:r>
              <a:rPr sz="3200" dirty="0"/>
              <a:t> </a:t>
            </a:r>
            <a:r>
              <a:rPr sz="3200" dirty="0" err="1"/>
              <a:t>определённую</a:t>
            </a:r>
            <a:r>
              <a:rPr sz="3200" dirty="0"/>
              <a:t> </a:t>
            </a:r>
            <a:r>
              <a:rPr sz="3200" dirty="0" err="1"/>
              <a:t>работу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Цена</a:t>
            </a:r>
            <a:r>
              <a:rPr sz="3200" dirty="0"/>
              <a:t> </a:t>
            </a:r>
            <a:r>
              <a:rPr sz="3200" dirty="0" err="1"/>
              <a:t>услуги</a:t>
            </a:r>
            <a:r>
              <a:rPr sz="3200" dirty="0"/>
              <a:t> </a:t>
            </a:r>
            <a:r>
              <a:rPr sz="3200" dirty="0" err="1"/>
              <a:t>будет</a:t>
            </a:r>
            <a:r>
              <a:rPr sz="3200" dirty="0"/>
              <a:t> </a:t>
            </a:r>
            <a:r>
              <a:rPr sz="3200" dirty="0" err="1"/>
              <a:t>выставляться</a:t>
            </a:r>
            <a:r>
              <a:rPr sz="3200" dirty="0"/>
              <a:t> </a:t>
            </a:r>
            <a:r>
              <a:rPr sz="3200" dirty="0" err="1"/>
              <a:t>приложением</a:t>
            </a:r>
            <a:r>
              <a:rPr sz="3200" dirty="0"/>
              <a:t>, </a:t>
            </a:r>
            <a:r>
              <a:rPr sz="3200" dirty="0" err="1"/>
              <a:t>как</a:t>
            </a:r>
            <a:r>
              <a:rPr sz="3200" dirty="0"/>
              <a:t> </a:t>
            </a:r>
            <a:r>
              <a:rPr sz="3200" dirty="0" err="1"/>
              <a:t>вы</a:t>
            </a:r>
            <a:r>
              <a:rPr sz="3200" dirty="0"/>
              <a:t> к </a:t>
            </a:r>
            <a:r>
              <a:rPr sz="3200" dirty="0" err="1"/>
              <a:t>этому</a:t>
            </a:r>
            <a:r>
              <a:rPr sz="3200" dirty="0"/>
              <a:t> </a:t>
            </a:r>
            <a:r>
              <a:rPr sz="3200" dirty="0" err="1"/>
              <a:t>относитесь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Хотели</a:t>
            </a:r>
            <a:r>
              <a:rPr sz="3200" dirty="0"/>
              <a:t> </a:t>
            </a:r>
            <a:r>
              <a:rPr sz="3200" dirty="0" err="1"/>
              <a:t>бы</a:t>
            </a:r>
            <a:r>
              <a:rPr sz="3200" dirty="0"/>
              <a:t> </a:t>
            </a:r>
            <a:r>
              <a:rPr sz="3200" dirty="0" err="1"/>
              <a:t>вы</a:t>
            </a:r>
            <a:r>
              <a:rPr sz="3200" dirty="0"/>
              <a:t> </a:t>
            </a:r>
            <a:r>
              <a:rPr sz="3200" dirty="0" err="1"/>
              <a:t>предоставлять</a:t>
            </a:r>
            <a:r>
              <a:rPr sz="3200" dirty="0"/>
              <a:t> </a:t>
            </a:r>
            <a:r>
              <a:rPr sz="3200" dirty="0" err="1"/>
              <a:t>услуги</a:t>
            </a:r>
            <a:r>
              <a:rPr sz="3200" dirty="0"/>
              <a:t> </a:t>
            </a:r>
            <a:r>
              <a:rPr sz="3200" dirty="0" err="1"/>
              <a:t>удалённо</a:t>
            </a:r>
            <a:r>
              <a:rPr sz="3200" dirty="0"/>
              <a:t>?</a:t>
            </a:r>
          </a:p>
          <a:p>
            <a:pPr algn="just" defTabSz="1584958">
              <a:spcBef>
                <a:spcPts val="1500"/>
              </a:spcBef>
              <a:defRPr sz="31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3200" dirty="0" err="1"/>
              <a:t>Этот</a:t>
            </a:r>
            <a:r>
              <a:rPr sz="3200" dirty="0"/>
              <a:t> </a:t>
            </a:r>
            <a:r>
              <a:rPr sz="3200" dirty="0" err="1"/>
              <a:t>опрос</a:t>
            </a:r>
            <a:r>
              <a:rPr sz="3200" dirty="0"/>
              <a:t> </a:t>
            </a:r>
            <a:r>
              <a:rPr sz="3200" dirty="0" err="1"/>
              <a:t>поможет</a:t>
            </a:r>
            <a:r>
              <a:rPr sz="3200" dirty="0"/>
              <a:t> </a:t>
            </a:r>
            <a:r>
              <a:rPr sz="3200" dirty="0" err="1"/>
              <a:t>нам</a:t>
            </a:r>
            <a:r>
              <a:rPr sz="3200" dirty="0"/>
              <a:t> </a:t>
            </a:r>
            <a:r>
              <a:rPr sz="3200" dirty="0" err="1"/>
              <a:t>определить</a:t>
            </a:r>
            <a:r>
              <a:rPr sz="3200" dirty="0"/>
              <a:t> </a:t>
            </a:r>
            <a:r>
              <a:rPr sz="3200" dirty="0" err="1"/>
              <a:t>потенциальных</a:t>
            </a:r>
            <a:r>
              <a:rPr sz="3200" dirty="0"/>
              <a:t> </a:t>
            </a:r>
            <a:r>
              <a:rPr sz="3200" dirty="0" err="1"/>
              <a:t>сотрудников</a:t>
            </a:r>
            <a:r>
              <a:rPr sz="3200" dirty="0"/>
              <a:t> </a:t>
            </a:r>
            <a:r>
              <a:rPr sz="3200" dirty="0" err="1"/>
              <a:t>нашей</a:t>
            </a:r>
            <a:r>
              <a:rPr sz="3200" dirty="0"/>
              <a:t> </a:t>
            </a:r>
            <a:r>
              <a:rPr sz="3200" dirty="0" err="1"/>
              <a:t>платформы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96527-14DA-31B0-2E25-18283097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5" y="978194"/>
            <a:ext cx="12333767" cy="84209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 результатам опроса мы выявили, что более 50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процентов компаний  не выгодно содержать постоянный штаб маркетологов.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95C9541-6376-49A1-7468-14105EC30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014301"/>
              </p:ext>
            </p:extLst>
          </p:nvPr>
        </p:nvGraphicFramePr>
        <p:xfrm>
          <a:off x="10613656" y="524933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1650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BE507-039C-BC77-3072-878CBE20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67" y="510363"/>
            <a:ext cx="8575749" cy="11738344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 результатам опроса мы узнали, что более 60 процентов маркетологов готовы работать в удаленном формате за сдельную плату.</a:t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ED4851A-B6AF-109A-BDE1-B4D710FA3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019672"/>
              </p:ext>
            </p:extLst>
          </p:nvPr>
        </p:nvGraphicFramePr>
        <p:xfrm>
          <a:off x="8784856" y="960868"/>
          <a:ext cx="1625600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1789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равнительный анализ HH.ru:…"/>
          <p:cNvSpPr txBox="1">
            <a:spLocks noGrp="1"/>
          </p:cNvSpPr>
          <p:nvPr>
            <p:ph type="body" idx="1"/>
          </p:nvPr>
        </p:nvSpPr>
        <p:spPr>
          <a:xfrm>
            <a:off x="445114" y="1501681"/>
            <a:ext cx="21744714" cy="10712637"/>
          </a:xfrm>
          <a:prstGeom prst="rect">
            <a:avLst/>
          </a:prstGeom>
        </p:spPr>
        <p:txBody>
          <a:bodyPr/>
          <a:lstStyle/>
          <a:p>
            <a:pPr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6600" dirty="0" err="1"/>
              <a:t>Сравнительный</a:t>
            </a:r>
            <a:r>
              <a:rPr sz="6600" dirty="0"/>
              <a:t> </a:t>
            </a:r>
            <a:r>
              <a:rPr sz="6600" dirty="0" err="1"/>
              <a:t>анализ</a:t>
            </a:r>
            <a:r>
              <a:rPr sz="6600" dirty="0"/>
              <a:t> HH.ru:</a:t>
            </a:r>
          </a:p>
          <a:p>
            <a:pPr marL="228600" indent="-228600" algn="l" defTabSz="2438400">
              <a:spcBef>
                <a:spcPts val="2400"/>
              </a:spcBef>
              <a:buSzPct val="100000"/>
              <a:buAutoNum type="arabicPeriod"/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/>
              <a:t>Наше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</a:t>
            </a:r>
            <a:r>
              <a:rPr dirty="0" err="1"/>
              <a:t>направленно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предоставление</a:t>
            </a:r>
            <a:r>
              <a:rPr dirty="0"/>
              <a:t> </a:t>
            </a:r>
            <a:r>
              <a:rPr dirty="0" err="1"/>
              <a:t>конкретных</a:t>
            </a:r>
            <a:r>
              <a:rPr dirty="0"/>
              <a:t> </a:t>
            </a:r>
            <a:r>
              <a:rPr dirty="0" err="1"/>
              <a:t>услуг</a:t>
            </a:r>
            <a:r>
              <a:rPr dirty="0"/>
              <a:t> в </a:t>
            </a:r>
            <a:r>
              <a:rPr dirty="0" err="1"/>
              <a:t>сфере</a:t>
            </a:r>
            <a:r>
              <a:rPr dirty="0"/>
              <a:t> PR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подразумевает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</a:t>
            </a:r>
            <a:r>
              <a:rPr dirty="0" err="1"/>
              <a:t>найма</a:t>
            </a:r>
            <a:r>
              <a:rPr dirty="0"/>
              <a:t> </a:t>
            </a:r>
            <a:r>
              <a:rPr dirty="0" err="1"/>
              <a:t>персонала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длительный</a:t>
            </a:r>
            <a:r>
              <a:rPr dirty="0"/>
              <a:t> </a:t>
            </a:r>
            <a:r>
              <a:rPr dirty="0" err="1"/>
              <a:t>срок</a:t>
            </a:r>
            <a:r>
              <a:rPr dirty="0"/>
              <a:t>. </a:t>
            </a:r>
            <a:r>
              <a:rPr dirty="0" err="1"/>
              <a:t>Тем</a:t>
            </a:r>
            <a:r>
              <a:rPr dirty="0"/>
              <a:t> </a:t>
            </a:r>
            <a:r>
              <a:rPr dirty="0" err="1"/>
              <a:t>самым</a:t>
            </a:r>
            <a:r>
              <a:rPr dirty="0"/>
              <a:t> </a:t>
            </a:r>
            <a:r>
              <a:rPr dirty="0" err="1"/>
              <a:t>клиент</a:t>
            </a:r>
            <a:r>
              <a:rPr dirty="0"/>
              <a:t> </a:t>
            </a:r>
            <a:r>
              <a:rPr dirty="0" err="1"/>
              <a:t>приобретает</a:t>
            </a:r>
            <a:r>
              <a:rPr dirty="0"/>
              <a:t> </a:t>
            </a:r>
            <a:r>
              <a:rPr dirty="0" err="1"/>
              <a:t>лишь</a:t>
            </a:r>
            <a:r>
              <a:rPr dirty="0"/>
              <a:t> </a:t>
            </a:r>
            <a:r>
              <a:rPr dirty="0" err="1"/>
              <a:t>ту</a:t>
            </a:r>
            <a:r>
              <a:rPr dirty="0"/>
              <a:t> </a:t>
            </a:r>
            <a:r>
              <a:rPr dirty="0" err="1"/>
              <a:t>услугу</a:t>
            </a:r>
            <a:r>
              <a:rPr dirty="0"/>
              <a:t> , в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нуждается</a:t>
            </a:r>
            <a:r>
              <a:rPr dirty="0"/>
              <a:t>, </a:t>
            </a:r>
            <a:r>
              <a:rPr dirty="0" err="1"/>
              <a:t>сокращая</a:t>
            </a:r>
            <a:r>
              <a:rPr dirty="0"/>
              <a:t> </a:t>
            </a:r>
            <a:r>
              <a:rPr dirty="0" err="1"/>
              <a:t>затраты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постоянного</a:t>
            </a:r>
            <a:r>
              <a:rPr dirty="0"/>
              <a:t> </a:t>
            </a:r>
            <a:r>
              <a:rPr dirty="0" err="1"/>
              <a:t>работника</a:t>
            </a:r>
            <a:r>
              <a:rPr dirty="0"/>
              <a:t>.</a:t>
            </a:r>
          </a:p>
          <a:p>
            <a:pPr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marL="228600" indent="-228600" algn="l" defTabSz="2438400">
              <a:spcBef>
                <a:spcPts val="2400"/>
              </a:spcBef>
              <a:buSzPct val="100000"/>
              <a:buAutoNum type="arabicPeriod" startAt="2"/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 err="1"/>
              <a:t>Найм</a:t>
            </a:r>
            <a:r>
              <a:rPr dirty="0"/>
              <a:t> </a:t>
            </a:r>
            <a:r>
              <a:rPr dirty="0" err="1"/>
              <a:t>происходит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оказания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 </a:t>
            </a:r>
            <a:r>
              <a:rPr dirty="0" err="1"/>
              <a:t>выбранной</a:t>
            </a:r>
            <a:r>
              <a:rPr dirty="0"/>
              <a:t> </a:t>
            </a:r>
            <a:r>
              <a:rPr dirty="0" err="1"/>
              <a:t>клиентом</a:t>
            </a:r>
            <a:r>
              <a:rPr dirty="0"/>
              <a:t>.</a:t>
            </a:r>
          </a:p>
          <a:p>
            <a:pPr algn="l" defTabSz="2438400">
              <a:spcBef>
                <a:spcPts val="2400"/>
              </a:spcBef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/>
          </a:p>
          <a:p>
            <a:pPr marL="228600" indent="-228600" algn="l" defTabSz="2438400">
              <a:spcBef>
                <a:spcPts val="2400"/>
              </a:spcBef>
              <a:buSzPct val="100000"/>
              <a:buAutoNum type="arabicPeriod" startAt="3"/>
              <a:defRPr sz="48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/>
              <a:t>В </a:t>
            </a:r>
            <a:r>
              <a:rPr dirty="0" err="1"/>
              <a:t>предоставлении</a:t>
            </a:r>
            <a:r>
              <a:rPr dirty="0"/>
              <a:t> </a:t>
            </a:r>
            <a:r>
              <a:rPr dirty="0" err="1"/>
              <a:t>гарантии</a:t>
            </a:r>
            <a:r>
              <a:rPr dirty="0"/>
              <a:t> </a:t>
            </a:r>
            <a:r>
              <a:rPr dirty="0" err="1"/>
              <a:t>сохранности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получения</a:t>
            </a:r>
            <a:r>
              <a:rPr dirty="0"/>
              <a:t> </a:t>
            </a:r>
            <a:r>
              <a:rPr dirty="0" err="1"/>
              <a:t>конечного</a:t>
            </a:r>
            <a:r>
              <a:rPr dirty="0"/>
              <a:t> </a:t>
            </a:r>
            <a:r>
              <a:rPr dirty="0" err="1"/>
              <a:t>результата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заморозку</a:t>
            </a:r>
            <a:r>
              <a:rPr dirty="0"/>
              <a:t> </a:t>
            </a:r>
            <a:r>
              <a:rPr dirty="0" err="1"/>
              <a:t>средств</a:t>
            </a:r>
            <a:r>
              <a:rPr dirty="0"/>
              <a:t> </a:t>
            </a:r>
            <a:r>
              <a:rPr dirty="0" err="1"/>
              <a:t>внутри</a:t>
            </a:r>
            <a:r>
              <a:rPr dirty="0"/>
              <a:t> </a:t>
            </a:r>
            <a:r>
              <a:rPr dirty="0" err="1"/>
              <a:t>приложения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929292"/>
      </a:dk1>
      <a:lt1>
        <a:srgbClr val="810092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929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10092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10092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929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10092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10092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1098</Words>
  <Application>Microsoft Office PowerPoint</Application>
  <PresentationFormat>Произвольный</PresentationFormat>
  <Paragraphs>158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Avenir Next Demi Bold</vt:lpstr>
      <vt:lpstr>Avenir Next Medium</vt:lpstr>
      <vt:lpstr>Avenir Next Regular</vt:lpstr>
      <vt:lpstr>Calibri</vt:lpstr>
      <vt:lpstr>Helvetica</vt:lpstr>
      <vt:lpstr>Helvetica Neue</vt:lpstr>
      <vt:lpstr>Times New Roman</vt:lpstr>
      <vt:lpstr>22_ColorGradient</vt:lpstr>
      <vt:lpstr>Маркетинговая платформа виде приложения для продвижения услуг PR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опроса мы выявили, что более 50 процентов компаний  не выгодно содержать постоянный штаб маркетологов.</vt:lpstr>
      <vt:lpstr>По результатам опроса мы узнали, что более 60 процентов маркетологов готовы работать в удаленном формате за сдельную плату. </vt:lpstr>
      <vt:lpstr>Презентация PowerPoint</vt:lpstr>
      <vt:lpstr>Значимые проектные риски </vt:lpstr>
      <vt:lpstr>Матрица РАЗУ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платформа виде приложения для продвижения услуг PR</dc:title>
  <cp:lastModifiedBy>Кузьмичева Мария Евгеньевна</cp:lastModifiedBy>
  <cp:revision>2</cp:revision>
  <dcterms:modified xsi:type="dcterms:W3CDTF">2023-05-06T03:19:30Z</dcterms:modified>
</cp:coreProperties>
</file>