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8" r:id="rId4"/>
    <p:sldId id="277" r:id="rId5"/>
    <p:sldId id="281" r:id="rId6"/>
    <p:sldId id="285" r:id="rId7"/>
    <p:sldId id="276" r:id="rId8"/>
    <p:sldId id="282" r:id="rId9"/>
    <p:sldId id="283" r:id="rId10"/>
    <p:sldId id="275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0" orient="horz" pos="2160" userDrawn="1">
          <p15:clr>
            <a:srgbClr val="A4A3A4"/>
          </p15:clr>
        </p15:guide>
        <p15:guide id="1" orient="horz" pos="981" userDrawn="1">
          <p15:clr>
            <a:srgbClr val="A4A3A4"/>
          </p15:clr>
        </p15:guide>
        <p15:guide id="2" orient="horz" pos="3952" userDrawn="1">
          <p15:clr>
            <a:srgbClr val="A4A3A4"/>
          </p15:clr>
        </p15:guide>
        <p15:guide id="3" pos="982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pos="3613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429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33A"/>
    <a:srgbClr val="FFFFFF"/>
    <a:srgbClr val="F9633B"/>
    <a:srgbClr val="211F1F"/>
    <a:srgbClr val="8183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 autoAdjust="0"/>
    <p:restoredTop sz="96405"/>
  </p:normalViewPr>
  <p:slideViewPr>
    <p:cSldViewPr snapToGrid="0" snapToObjects="1">
      <p:cViewPr varScale="1">
        <p:scale>
          <a:sx n="56" d="100"/>
          <a:sy n="56" d="100"/>
        </p:scale>
        <p:origin x="-76" y="-468"/>
      </p:cViewPr>
      <p:guideLst>
        <p:guide orient="horz" pos="2160"/>
        <p:guide orient="horz" pos="981"/>
        <p:guide orient="horz" pos="3952"/>
        <p:guide pos="982"/>
        <p:guide pos="7174"/>
        <p:guide pos="3613"/>
        <p:guide pos="3840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8255045-CBED-4539-8B7A-C622DE3C81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57D3-A764-F442-87AA-7493D7463184}" type="datetimeFigureOut">
              <a:rPr lang="ru-RU" smtClean="0"/>
              <a:pPr/>
              <a:t>04.08.2023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E308D-609F-834E-B4FD-9C1DF82997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53416" y="1631915"/>
            <a:ext cx="7657339" cy="2387600"/>
          </a:xfrm>
        </p:spPr>
        <p:txBody>
          <a:bodyPr>
            <a:normAutofit/>
          </a:bodyPr>
          <a:lstStyle/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4400" dirty="0" err="1" smtClean="0">
                <a:solidFill>
                  <a:srgbClr val="000000"/>
                </a:solidFill>
                <a:latin typeface="Calleo-Trial SemiBold" pitchFamily="2" charset="0"/>
              </a:rPr>
              <a:t>Высокоскоростн</a:t>
            </a:r>
            <a:r>
              <a:rPr lang="ru-RU" sz="4400" dirty="0" err="1" smtClean="0">
                <a:solidFill>
                  <a:srgbClr val="000000"/>
                </a:solidFill>
                <a:latin typeface="Calleo-Trial SemiBold" pitchFamily="2" charset="0"/>
              </a:rPr>
              <a:t>ая</a:t>
            </a:r>
            <a:r>
              <a:rPr lang="en-US" sz="4400" dirty="0" smtClean="0">
                <a:solidFill>
                  <a:srgbClr val="000000"/>
                </a:solidFill>
                <a:latin typeface="Calleo-Trial SemiBold" pitchFamily="2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Calleo-Trial SemiBold" pitchFamily="2" charset="0"/>
              </a:rPr>
              <a:t>видеокамер</a:t>
            </a:r>
            <a:r>
              <a:rPr lang="ru-RU" sz="4400" dirty="0" smtClean="0">
                <a:solidFill>
                  <a:srgbClr val="000000"/>
                </a:solidFill>
                <a:latin typeface="Calleo-Trial SemiBold" pitchFamily="2" charset="0"/>
              </a:rPr>
              <a:t>а</a:t>
            </a:r>
            <a:endParaRPr lang="en-US" sz="4400" dirty="0">
              <a:solidFill>
                <a:srgbClr val="000000"/>
              </a:solidFill>
              <a:latin typeface="Calleo-Trial SemiBold" pitchFamily="2" charset="0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753416" y="4793564"/>
            <a:ext cx="4554220" cy="180292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600" dirty="0" smtClean="0">
                <a:effectLst/>
                <a:latin typeface="Calleo-Trial" pitchFamily="2" charset="0"/>
              </a:rPr>
              <a:t>Самсонов Александр Николаевич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ООО </a:t>
            </a:r>
            <a:r>
              <a:rPr lang="en-US" sz="1600" dirty="0" smtClean="0">
                <a:latin typeface="Calleo-Trial" pitchFamily="2" charset="0"/>
              </a:rPr>
              <a:t>“</a:t>
            </a:r>
            <a:r>
              <a:rPr lang="ru-RU" sz="1600" dirty="0" err="1" smtClean="0">
                <a:latin typeface="Calleo-Trial" pitchFamily="2" charset="0"/>
              </a:rPr>
              <a:t>Стрим-контроль</a:t>
            </a:r>
            <a:r>
              <a:rPr lang="en-US" sz="1600" dirty="0" smtClean="0">
                <a:latin typeface="Calleo-Trial" pitchFamily="2" charset="0"/>
              </a:rPr>
              <a:t>”</a:t>
            </a:r>
            <a:endParaRPr lang="ru-RU" sz="1600" dirty="0">
              <a:effectLst/>
              <a:latin typeface="Calleo-Tria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77326" y="760931"/>
            <a:ext cx="2391719" cy="1178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232778" y="829550"/>
            <a:ext cx="7357860" cy="396401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5"/>
            <a:ext cx="7168282" cy="604746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Команда проекта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2050" name="Picture 2" descr="J:\KUBUNTU 18_\IMG_6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413" y="1422400"/>
            <a:ext cx="1694163" cy="1694163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/>
          <p:nvPr/>
        </p:nvSpPr>
        <p:spPr>
          <a:xfrm>
            <a:off x="1349693" y="3530601"/>
            <a:ext cx="1799164" cy="858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Лидер проекта, </a:t>
            </a:r>
            <a:r>
              <a:rPr lang="ru-RU" sz="1100" dirty="0" err="1" smtClean="0">
                <a:solidFill>
                  <a:srgbClr val="211F1F"/>
                </a:solidFill>
                <a:latin typeface="Calleo-Trial" pitchFamily="2" charset="0"/>
              </a:rPr>
              <a:t>к.ф.-м.н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.,</a:t>
            </a:r>
            <a:r>
              <a:rPr lang="en-US" sz="1100" dirty="0" smtClean="0">
                <a:solidFill>
                  <a:srgbClr val="211F1F"/>
                </a:solidFill>
                <a:latin typeface="Calleo-Trial" pitchFamily="2" charset="0"/>
              </a:rPr>
              <a:t> 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разработчик РЭА, экс. программист </a:t>
            </a:r>
            <a:r>
              <a:rPr lang="en-US" sz="1100" dirty="0" err="1" smtClean="0">
                <a:solidFill>
                  <a:srgbClr val="211F1F"/>
                </a:solidFill>
                <a:latin typeface="Calleo-Trial" pitchFamily="2" charset="0"/>
              </a:rPr>
              <a:t>Guzik</a:t>
            </a:r>
            <a:r>
              <a:rPr lang="en-US" sz="1100" dirty="0" smtClean="0">
                <a:solidFill>
                  <a:srgbClr val="211F1F"/>
                </a:solidFill>
                <a:latin typeface="Calleo-Trial" pitchFamily="2" charset="0"/>
              </a:rPr>
              <a:t> Technical Enterprises, Mountain View, CA, USA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.</a:t>
            </a:r>
            <a:r>
              <a:rPr lang="en-US" sz="1100" dirty="0" smtClean="0">
                <a:solidFill>
                  <a:srgbClr val="211F1F"/>
                </a:solidFill>
                <a:latin typeface="Calleo-Trial" pitchFamily="2" charset="0"/>
              </a:rPr>
              <a:t> 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19" name="Заголовок 1"/>
          <p:cNvSpPr txBox="1"/>
          <p:nvPr/>
        </p:nvSpPr>
        <p:spPr>
          <a:xfrm>
            <a:off x="3337762" y="1477160"/>
            <a:ext cx="1518718" cy="163940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latin typeface="Calleo-Trial" pitchFamily="2" charset="0"/>
              </a:rPr>
              <a:t>Фото</a:t>
            </a:r>
            <a:endParaRPr lang="ru-RU" sz="1100" dirty="0">
              <a:latin typeface="Calleo-Trial" pitchFamily="2" charset="0"/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3159118" y="3530601"/>
            <a:ext cx="1900562" cy="858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Программист встраиваемых систем, </a:t>
            </a:r>
            <a:r>
              <a:rPr lang="en-US" sz="1100" dirty="0" smtClean="0">
                <a:solidFill>
                  <a:srgbClr val="211F1F"/>
                </a:solidFill>
                <a:latin typeface="Calibri" pitchFamily="34" charset="0"/>
              </a:rPr>
              <a:t>HR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, бакалавр ММФ НГУ.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21" name="Заголовок 1"/>
          <p:cNvSpPr txBox="1"/>
          <p:nvPr/>
        </p:nvSpPr>
        <p:spPr>
          <a:xfrm>
            <a:off x="1410653" y="3190473"/>
            <a:ext cx="1694163" cy="28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1" dirty="0" smtClean="0">
                <a:latin typeface="Calleo-Trial" pitchFamily="2" charset="0"/>
              </a:rPr>
              <a:t>Самсонов Александр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22" name="Заголовок 1"/>
          <p:cNvSpPr txBox="1"/>
          <p:nvPr/>
        </p:nvSpPr>
        <p:spPr>
          <a:xfrm>
            <a:off x="3421599" y="3185393"/>
            <a:ext cx="1389161" cy="28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1" dirty="0" err="1" smtClean="0">
                <a:latin typeface="Calleo-Trial" pitchFamily="2" charset="0"/>
              </a:rPr>
              <a:t>Царькова</a:t>
            </a:r>
            <a:r>
              <a:rPr lang="ru-RU" sz="1200" b="1" dirty="0" smtClean="0">
                <a:latin typeface="Calleo-Trial" pitchFamily="2" charset="0"/>
              </a:rPr>
              <a:t> Алена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24" name="Заголовок 1"/>
          <p:cNvSpPr txBox="1"/>
          <p:nvPr/>
        </p:nvSpPr>
        <p:spPr>
          <a:xfrm>
            <a:off x="5229860" y="1477160"/>
            <a:ext cx="1518718" cy="163940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latin typeface="Calleo-Trial" pitchFamily="2" charset="0"/>
              </a:rPr>
              <a:t>Фото</a:t>
            </a:r>
            <a:endParaRPr lang="ru-RU" sz="1100" dirty="0">
              <a:latin typeface="Calleo-Trial" pitchFamily="2" charset="0"/>
            </a:endParaRPr>
          </a:p>
        </p:txBody>
      </p:sp>
      <p:sp>
        <p:nvSpPr>
          <p:cNvPr id="25" name="Заголовок 1"/>
          <p:cNvSpPr txBox="1"/>
          <p:nvPr/>
        </p:nvSpPr>
        <p:spPr>
          <a:xfrm>
            <a:off x="5313697" y="3185393"/>
            <a:ext cx="1389161" cy="28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1" dirty="0" err="1" smtClean="0">
                <a:latin typeface="Calleo-Trial" pitchFamily="2" charset="0"/>
              </a:rPr>
              <a:t>Сошнин</a:t>
            </a:r>
            <a:r>
              <a:rPr lang="ru-RU" sz="1200" b="1" dirty="0" smtClean="0">
                <a:latin typeface="Calleo-Trial" pitchFamily="2" charset="0"/>
              </a:rPr>
              <a:t> Артем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26" name="Заголовок 1"/>
          <p:cNvSpPr txBox="1"/>
          <p:nvPr/>
        </p:nvSpPr>
        <p:spPr>
          <a:xfrm>
            <a:off x="4998720" y="3479801"/>
            <a:ext cx="1986280" cy="858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Программист, Специалист по online-продвижению и offline-маркетингу, бакалавр ФИТ НГУ, магистр ЭФ НГУ.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30" name="Заголовок 1"/>
          <p:cNvSpPr txBox="1"/>
          <p:nvPr/>
        </p:nvSpPr>
        <p:spPr>
          <a:xfrm>
            <a:off x="9104019" y="3185393"/>
            <a:ext cx="1389161" cy="28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b="1" dirty="0" smtClean="0">
                <a:latin typeface="Calleo-Trial" pitchFamily="2" charset="0"/>
              </a:rPr>
              <a:t>Сыщиков Павел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32" name="Заголовок 1"/>
          <p:cNvSpPr txBox="1"/>
          <p:nvPr/>
        </p:nvSpPr>
        <p:spPr>
          <a:xfrm>
            <a:off x="8938071" y="3479801"/>
            <a:ext cx="1741360" cy="858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Фрезеровщик 5 кат, </a:t>
            </a:r>
            <a:r>
              <a:rPr lang="en-US" sz="1100" dirty="0" smtClean="0">
                <a:solidFill>
                  <a:srgbClr val="211F1F"/>
                </a:solidFill>
                <a:latin typeface="Calleo-Trial" pitchFamily="2" charset="0"/>
              </a:rPr>
              <a:t>CAM/CAE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 – инженер, токарь в ПАО «Газпром».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36" name="Заголовок 1"/>
          <p:cNvSpPr txBox="1"/>
          <p:nvPr/>
        </p:nvSpPr>
        <p:spPr>
          <a:xfrm>
            <a:off x="7178793" y="3200632"/>
            <a:ext cx="1521454" cy="2893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300" b="1" dirty="0" smtClean="0">
                <a:latin typeface="Calleo-Trial" pitchFamily="2" charset="0"/>
              </a:rPr>
              <a:t>Самсонова Любовь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sp>
        <p:nvSpPr>
          <p:cNvPr id="37" name="Заголовок 1"/>
          <p:cNvSpPr txBox="1"/>
          <p:nvPr/>
        </p:nvSpPr>
        <p:spPr>
          <a:xfrm>
            <a:off x="7106920" y="3489960"/>
            <a:ext cx="1677147" cy="858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Экономист, выпускник ЭФ НГУ с отличием, 2010-2019 директор по правовым вопросам АО «</a:t>
            </a:r>
            <a:r>
              <a:rPr lang="ru-RU" sz="1100" dirty="0" err="1" smtClean="0">
                <a:solidFill>
                  <a:srgbClr val="211F1F"/>
                </a:solidFill>
                <a:latin typeface="Calleo-Trial" pitchFamily="2" charset="0"/>
              </a:rPr>
              <a:t>Ангиолайн</a:t>
            </a:r>
            <a:r>
              <a:rPr lang="ru-RU" sz="1100" dirty="0" smtClean="0">
                <a:solidFill>
                  <a:srgbClr val="211F1F"/>
                </a:solidFill>
                <a:latin typeface="Calleo-Trial" pitchFamily="2" charset="0"/>
              </a:rPr>
              <a:t>».</a:t>
            </a:r>
            <a:endParaRPr lang="ru-RU" sz="1100" dirty="0">
              <a:solidFill>
                <a:srgbClr val="211F1F"/>
              </a:solidFill>
              <a:latin typeface="Calleo-Trial" pitchFamily="2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7762" y="1477160"/>
            <a:ext cx="1526664" cy="163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C:\sams\papers\soshn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0626" y="1477159"/>
            <a:ext cx="1619730" cy="1639404"/>
          </a:xfrm>
          <a:prstGeom prst="rect">
            <a:avLst/>
          </a:prstGeom>
          <a:noFill/>
        </p:spPr>
      </p:pic>
      <p:pic>
        <p:nvPicPr>
          <p:cNvPr id="3074" name="Picture 2" descr="G:\S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1545" y="1500019"/>
            <a:ext cx="1295910" cy="1639403"/>
          </a:xfrm>
          <a:prstGeom prst="rect">
            <a:avLst/>
          </a:prstGeom>
          <a:noFill/>
        </p:spPr>
      </p:pic>
      <p:pic>
        <p:nvPicPr>
          <p:cNvPr id="3080" name="Picture 8" descr="https://avatars.mds.yandex.net/i?id=8f8a6045d02ca91609ec625b8c77e3ce270476c5-8897118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20182" y="1529081"/>
            <a:ext cx="1546859" cy="170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753416" y="163191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Calleo-Trial SemiBold" pitchFamily="2" charset="0"/>
              </a:rPr>
              <a:t>Спасибо за внимание!</a:t>
            </a:r>
            <a:endParaRPr lang="ru-RU" sz="102800" b="1" dirty="0">
              <a:solidFill>
                <a:schemeClr val="bg1"/>
              </a:solidFill>
              <a:latin typeface="Calleo-Trial SemiBold" pitchFamily="2" charset="0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753416" y="4793564"/>
            <a:ext cx="4554220" cy="206443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leo-Trial" pitchFamily="2" charset="0"/>
              </a:rPr>
              <a:t>Самсонов Александр Николаевич, </a:t>
            </a:r>
            <a:endParaRPr lang="en-US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leo-Trial" pitchFamily="2" charset="0"/>
              </a:rPr>
              <a:t>генеральный директор ООО </a:t>
            </a:r>
            <a:r>
              <a:rPr lang="en-US" sz="1600" dirty="0" smtClean="0">
                <a:solidFill>
                  <a:schemeClr val="bg1"/>
                </a:solidFill>
                <a:latin typeface="Calleo-Trial" pitchFamily="2" charset="0"/>
              </a:rPr>
              <a:t>“</a:t>
            </a:r>
            <a:r>
              <a:rPr lang="ru-RU" sz="1600" dirty="0" err="1" smtClean="0">
                <a:solidFill>
                  <a:schemeClr val="bg1"/>
                </a:solidFill>
                <a:latin typeface="Calleo-Trial" pitchFamily="2" charset="0"/>
              </a:rPr>
              <a:t>Стрим-контроль</a:t>
            </a:r>
            <a:r>
              <a:rPr lang="en-US" sz="1600" dirty="0" smtClean="0">
                <a:solidFill>
                  <a:schemeClr val="bg1"/>
                </a:solidFill>
                <a:latin typeface="Calleo-Trial" pitchFamily="2" charset="0"/>
              </a:rPr>
              <a:t>”</a:t>
            </a:r>
            <a:endParaRPr lang="ru-RU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leo-Trial" pitchFamily="2" charset="0"/>
              </a:rPr>
              <a:t>+7-923-227-2237</a:t>
            </a:r>
            <a:endParaRPr lang="en-US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endParaRPr lang="ru-RU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Calleo-Trial" pitchFamily="2" charset="0"/>
              </a:rPr>
              <a:t>www.web.archive.org/web/20180329231305/http://ck-llc.com/</a:t>
            </a:r>
            <a:endParaRPr lang="ru-RU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Calleo-Trial" pitchFamily="2" charset="0"/>
              </a:rPr>
              <a:t>www.ck-llc.com</a:t>
            </a:r>
          </a:p>
          <a:p>
            <a:pPr algn="l">
              <a:lnSpc>
                <a:spcPct val="100000"/>
              </a:lnSpc>
            </a:pPr>
            <a:endParaRPr lang="en-US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bg1"/>
              </a:solidFill>
              <a:latin typeface="Calleo-Trial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77326" y="760932"/>
            <a:ext cx="1768361" cy="8709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32778" y="829550"/>
            <a:ext cx="7357860" cy="396401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14397" y="4019515"/>
            <a:ext cx="0" cy="6636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54545" y="857866"/>
            <a:ext cx="3378297" cy="199076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6271369" y="-645677"/>
            <a:ext cx="5043305" cy="6674128"/>
            <a:chOff x="10443291" y="17585"/>
            <a:chExt cx="10364496" cy="13716000"/>
          </a:xfrm>
        </p:grpSpPr>
        <p:pic>
          <p:nvPicPr>
            <p:cNvPr id="12" name="Image 4" descr="preencoded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0443291" y="17585"/>
              <a:ext cx="10364495" cy="13716000"/>
            </a:xfrm>
            <a:prstGeom prst="rect">
              <a:avLst/>
            </a:prstGeom>
          </p:spPr>
        </p:pic>
        <p:pic>
          <p:nvPicPr>
            <p:cNvPr id="13" name="Image 5" descr="preencoded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15464958" y="2552853"/>
              <a:ext cx="5342829" cy="111807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Целевая аудитория</a:t>
            </a:r>
            <a:r>
              <a:rPr lang="en-US" sz="2000" b="1" dirty="0" smtClean="0">
                <a:latin typeface="Calleo-Trial SemiBold" pitchFamily="2" charset="0"/>
              </a:rPr>
              <a:t> </a:t>
            </a:r>
            <a:r>
              <a:rPr lang="ru-RU" sz="2000" b="1" dirty="0" smtClean="0">
                <a:latin typeface="Calleo-Trial SemiBold" pitchFamily="2" charset="0"/>
              </a:rPr>
              <a:t>и проблема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2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2473929" y="1967539"/>
            <a:ext cx="3753969" cy="266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Научные организации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МЧС и </a:t>
            </a:r>
            <a:r>
              <a:rPr lang="ru-RU" sz="1600" dirty="0" err="1" smtClean="0">
                <a:latin typeface="Calleo-Trial" pitchFamily="2" charset="0"/>
              </a:rPr>
              <a:t>эксплуатанты</a:t>
            </a:r>
            <a:r>
              <a:rPr lang="ru-RU" sz="1600" dirty="0" smtClean="0">
                <a:latin typeface="Calleo-Trial" pitchFamily="2" charset="0"/>
              </a:rPr>
              <a:t> специальных БПЛА</a:t>
            </a:r>
            <a:endParaRPr lang="en-US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Наладчики промышленных роботов и конвейеров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Производители измерительных комплексов, в том числе медицинских</a:t>
            </a:r>
            <a:endParaRPr lang="en-US" sz="1600" dirty="0" smtClean="0">
              <a:latin typeface="Calleo-Trial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5243602"/>
            <a:ext cx="12192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Диаграмма 16"/>
          <p:cNvGraphicFramePr/>
          <p:nvPr/>
        </p:nvGraphicFramePr>
        <p:xfrm>
          <a:off x="90303" y="2251865"/>
          <a:ext cx="1791837" cy="160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513" y="1931679"/>
            <a:ext cx="316951" cy="32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6513" y="3243739"/>
            <a:ext cx="321520" cy="3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3993" y="2565232"/>
            <a:ext cx="310201" cy="31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8332" y="3986874"/>
            <a:ext cx="327992" cy="3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1A80D2-9312-594B-8E2F-3CE0FD048276}"/>
              </a:ext>
            </a:extLst>
          </p:cNvPr>
          <p:cNvCxnSpPr>
            <a:cxnSpLocks/>
          </p:cNvCxnSpPr>
          <p:nvPr/>
        </p:nvCxnSpPr>
        <p:spPr>
          <a:xfrm>
            <a:off x="6092857" y="999744"/>
            <a:ext cx="0" cy="5858256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/>
          <p:nvPr/>
        </p:nvSpPr>
        <p:spPr>
          <a:xfrm>
            <a:off x="7577924" y="1965950"/>
            <a:ext cx="3905416" cy="266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Нехватка качественного оборудования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Непригодность изделий бытовой электроники для работы в сложных условиях</a:t>
            </a:r>
            <a:endParaRPr lang="en-US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err="1" smtClean="0">
                <a:latin typeface="Calleo-Trial" pitchFamily="2" charset="0"/>
              </a:rPr>
              <a:t>Неремонтопригодность</a:t>
            </a:r>
            <a:r>
              <a:rPr lang="ru-RU" sz="1600" dirty="0" smtClean="0">
                <a:latin typeface="Calleo-Trial" pitchFamily="2" charset="0"/>
              </a:rPr>
              <a:t> иностранных изделий вне лабораторий и без документации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Невозможность модификации иностранных изделий, риск закладок</a:t>
            </a:r>
            <a:endParaRPr lang="en-US" sz="1600" dirty="0" smtClean="0">
              <a:latin typeface="Calleo-T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5"/>
            <a:ext cx="7168282" cy="604746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Область применения продукта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946828" y="4215868"/>
            <a:ext cx="1891894" cy="1410321"/>
          </a:xfrm>
          <a:prstGeom prst="rect">
            <a:avLst/>
          </a:prstGeom>
        </p:spPr>
      </p:pic>
      <p:grpSp>
        <p:nvGrpSpPr>
          <p:cNvPr id="3" name="Группа 18"/>
          <p:cNvGrpSpPr/>
          <p:nvPr/>
        </p:nvGrpSpPr>
        <p:grpSpPr>
          <a:xfrm>
            <a:off x="3185453" y="1251099"/>
            <a:ext cx="6927668" cy="5195996"/>
            <a:chOff x="3168007" y="1487405"/>
            <a:chExt cx="10934769" cy="8458818"/>
          </a:xfrm>
        </p:grpSpPr>
        <p:sp>
          <p:nvSpPr>
            <p:cNvPr id="20" name="TextBox 19"/>
            <p:cNvSpPr txBox="1"/>
            <p:nvPr/>
          </p:nvSpPr>
          <p:spPr>
            <a:xfrm>
              <a:off x="10683456" y="8108784"/>
              <a:ext cx="3419320" cy="501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F9633B"/>
                  </a:solidFill>
                  <a:latin typeface="Calleo-Trial" pitchFamily="2" charset="0"/>
                </a:rPr>
                <a:t>|</a:t>
              </a:r>
              <a:endParaRPr lang="ru-RU" sz="1400" dirty="0">
                <a:solidFill>
                  <a:srgbClr val="F9633B"/>
                </a:solidFill>
                <a:latin typeface="Calleo-Trial" pitchFamily="2" charset="0"/>
              </a:endParaRPr>
            </a:p>
          </p:txBody>
        </p:sp>
        <p:grpSp>
          <p:nvGrpSpPr>
            <p:cNvPr id="5" name="Группа 21"/>
            <p:cNvGrpSpPr/>
            <p:nvPr/>
          </p:nvGrpSpPr>
          <p:grpSpPr>
            <a:xfrm>
              <a:off x="3168007" y="1487405"/>
              <a:ext cx="9483708" cy="8458818"/>
              <a:chOff x="2888411" y="849873"/>
              <a:chExt cx="10822358" cy="9652801"/>
            </a:xfrm>
          </p:grpSpPr>
          <p:sp>
            <p:nvSpPr>
              <p:cNvPr id="25" name="Овал 4"/>
              <p:cNvSpPr/>
              <p:nvPr/>
            </p:nvSpPr>
            <p:spPr>
              <a:xfrm>
                <a:off x="2888411" y="849873"/>
                <a:ext cx="10822358" cy="9652801"/>
              </a:xfrm>
              <a:prstGeom prst="ellipse">
                <a:avLst/>
              </a:prstGeom>
              <a:solidFill>
                <a:srgbClr val="F2F2F2">
                  <a:alpha val="45098"/>
                </a:srgbClr>
              </a:solidFill>
              <a:ln w="12700">
                <a:solidFill>
                  <a:srgbClr val="81837D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Calleo-Trial" pitchFamily="2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138457" y="4082050"/>
                <a:ext cx="1312021" cy="421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" dirty="0">
                    <a:solidFill>
                      <a:srgbClr val="FFFFFF"/>
                    </a:solidFill>
                    <a:latin typeface="Calleo-Trial" pitchFamily="2" charset="0"/>
                  </a:rPr>
                  <a:t>Профессиональный форум </a:t>
                </a:r>
                <a:br>
                  <a:rPr lang="ru-RU" sz="600" dirty="0">
                    <a:solidFill>
                      <a:srgbClr val="FFFFFF"/>
                    </a:solidFill>
                    <a:latin typeface="Calleo-Trial" pitchFamily="2" charset="0"/>
                  </a:rPr>
                </a:br>
                <a:r>
                  <a:rPr lang="ru-RU" sz="600" dirty="0">
                    <a:solidFill>
                      <a:srgbClr val="FFFFFF"/>
                    </a:solidFill>
                    <a:latin typeface="Calleo-Trial" pitchFamily="2" charset="0"/>
                  </a:rPr>
                  <a:t>отрасли БАС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56831" y="3478587"/>
                <a:ext cx="210806" cy="456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ru-RU" sz="2000" dirty="0">
                  <a:latin typeface="Calleo-Trial" pitchFamily="2" charset="0"/>
                </a:endParaRPr>
              </a:p>
            </p:txBody>
          </p:sp>
        </p:grpSp>
      </p:grpSp>
      <p:sp>
        <p:nvSpPr>
          <p:cNvPr id="94" name="Овал 93"/>
          <p:cNvSpPr/>
          <p:nvPr/>
        </p:nvSpPr>
        <p:spPr>
          <a:xfrm>
            <a:off x="7296060" y="4322430"/>
            <a:ext cx="1223136" cy="1127907"/>
          </a:xfrm>
          <a:prstGeom prst="ellipse">
            <a:avLst/>
          </a:prstGeom>
          <a:solidFill>
            <a:srgbClr val="F9633B">
              <a:alpha val="45000"/>
            </a:srgbClr>
          </a:solidFill>
          <a:ln w="19050">
            <a:solidFill>
              <a:srgbClr val="211F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БПЛА для МЧС</a:t>
            </a:r>
            <a:endParaRPr lang="ru-RU" sz="1600" dirty="0">
              <a:solidFill>
                <a:schemeClr val="tx1"/>
              </a:solidFill>
              <a:latin typeface="Calleo-Trial" pitchFamily="2" charset="0"/>
            </a:endParaRPr>
          </a:p>
        </p:txBody>
      </p:sp>
      <p:pic>
        <p:nvPicPr>
          <p:cNvPr id="15364" name="Picture 4" descr="https://hypescience.com/wp-content/uploads/2020/09/motor-raptor-vacuo-spacex-star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3172" y="2359774"/>
            <a:ext cx="2335550" cy="1309076"/>
          </a:xfrm>
          <a:prstGeom prst="rect">
            <a:avLst/>
          </a:prstGeom>
          <a:noFill/>
        </p:spPr>
      </p:pic>
      <p:pic>
        <p:nvPicPr>
          <p:cNvPr id="15362" name="Picture 2" descr="https://avatars.mds.yandex.net/i?id=7a44868c55225e69e0838ec91e1a7db29405b022-914695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4408" y="4253520"/>
            <a:ext cx="1671245" cy="1252456"/>
          </a:xfrm>
          <a:prstGeom prst="rect">
            <a:avLst/>
          </a:prstGeom>
          <a:noFill/>
        </p:spPr>
      </p:pic>
      <p:sp>
        <p:nvSpPr>
          <p:cNvPr id="95" name="Овал 94"/>
          <p:cNvSpPr/>
          <p:nvPr/>
        </p:nvSpPr>
        <p:spPr>
          <a:xfrm>
            <a:off x="3296362" y="3447635"/>
            <a:ext cx="1428731" cy="1317128"/>
          </a:xfrm>
          <a:prstGeom prst="ellipse">
            <a:avLst/>
          </a:prstGeom>
          <a:solidFill>
            <a:srgbClr val="F9633B">
              <a:alpha val="45000"/>
            </a:srgbClr>
          </a:solidFill>
          <a:ln w="19050">
            <a:solidFill>
              <a:srgbClr val="211F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Конвейерные линии производств</a:t>
            </a:r>
            <a:endParaRPr lang="ru-RU" sz="1600" dirty="0">
              <a:solidFill>
                <a:schemeClr val="tx1"/>
              </a:solidFill>
              <a:latin typeface="Calleo-Trial" pitchFamily="2" charset="0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6478898" y="1692378"/>
            <a:ext cx="1223136" cy="1127907"/>
          </a:xfrm>
          <a:prstGeom prst="ellipse">
            <a:avLst/>
          </a:prstGeom>
          <a:solidFill>
            <a:srgbClr val="F9633B">
              <a:alpha val="45000"/>
            </a:srgbClr>
          </a:solidFill>
          <a:ln w="19050">
            <a:solidFill>
              <a:srgbClr val="211F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Испытания ЛА</a:t>
            </a:r>
            <a:endParaRPr lang="ru-RU" sz="1600" dirty="0">
              <a:solidFill>
                <a:schemeClr val="tx1"/>
              </a:solidFill>
              <a:latin typeface="Calleo-Trial" pitchFamily="2" charset="0"/>
            </a:endParaRPr>
          </a:p>
        </p:txBody>
      </p:sp>
      <p:sp>
        <p:nvSpPr>
          <p:cNvPr id="15368" name="AutoShape 8" descr="https://photron.com/wp-content/uploads/2021/04/Combus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0097" y="1735856"/>
            <a:ext cx="1841969" cy="1176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96" name="Овал 95"/>
          <p:cNvSpPr/>
          <p:nvPr/>
        </p:nvSpPr>
        <p:spPr>
          <a:xfrm>
            <a:off x="4390958" y="1669289"/>
            <a:ext cx="1010777" cy="937042"/>
          </a:xfrm>
          <a:prstGeom prst="ellipse">
            <a:avLst/>
          </a:prstGeom>
          <a:solidFill>
            <a:srgbClr val="F9633B">
              <a:alpha val="45000"/>
            </a:srgbClr>
          </a:solidFill>
          <a:ln w="19050">
            <a:solidFill>
              <a:srgbClr val="211F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Наука</a:t>
            </a:r>
            <a:endParaRPr lang="ru-RU" sz="1600" dirty="0">
              <a:solidFill>
                <a:schemeClr val="tx1"/>
              </a:solidFill>
              <a:latin typeface="Calleo-Trial" pitchFamily="2" charset="0"/>
            </a:endParaRPr>
          </a:p>
        </p:txBody>
      </p:sp>
      <p:pic>
        <p:nvPicPr>
          <p:cNvPr id="15371" name="Picture 11" descr="https://photron.com/wp-content/uploads/2023/04/01_Nova_std-Transparen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9769" y="5339212"/>
            <a:ext cx="1279534" cy="1023627"/>
          </a:xfrm>
          <a:prstGeom prst="rect">
            <a:avLst/>
          </a:prstGeom>
          <a:noFill/>
        </p:spPr>
      </p:pic>
      <p:pic>
        <p:nvPicPr>
          <p:cNvPr id="15373" name="Picture 13" descr="https://www.guzik.com/wp-content/uploads/2016/03/Guzik_ADP7000_Digitizers_f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2605" y="5744088"/>
            <a:ext cx="1475560" cy="980406"/>
          </a:xfrm>
          <a:prstGeom prst="rect">
            <a:avLst/>
          </a:prstGeom>
          <a:noFill/>
        </p:spPr>
      </p:pic>
      <p:sp>
        <p:nvSpPr>
          <p:cNvPr id="98" name="Овал 97"/>
          <p:cNvSpPr/>
          <p:nvPr/>
        </p:nvSpPr>
        <p:spPr>
          <a:xfrm>
            <a:off x="4921868" y="4705351"/>
            <a:ext cx="1681680" cy="1244100"/>
          </a:xfrm>
          <a:prstGeom prst="ellipse">
            <a:avLst/>
          </a:prstGeom>
          <a:solidFill>
            <a:srgbClr val="F9633B">
              <a:alpha val="45000"/>
            </a:srgbClr>
          </a:solidFill>
          <a:ln w="19050">
            <a:solidFill>
              <a:srgbClr val="211F1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Испытания </a:t>
            </a:r>
            <a:r>
              <a:rPr lang="ru-RU" sz="1600" dirty="0" err="1" smtClean="0">
                <a:solidFill>
                  <a:schemeClr val="tx1"/>
                </a:solidFill>
                <a:latin typeface="Calleo-Trial" pitchFamily="2" charset="0"/>
              </a:rPr>
              <a:t>авионики</a:t>
            </a:r>
            <a:r>
              <a:rPr lang="en-US" sz="1600" dirty="0" smtClean="0">
                <a:solidFill>
                  <a:schemeClr val="tx1"/>
                </a:solidFill>
                <a:latin typeface="Calleo-Trial" pitchFamily="2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Calleo-Trial" pitchFamily="2" charset="0"/>
              </a:rPr>
              <a:t>медицина* и др.</a:t>
            </a:r>
            <a:endParaRPr lang="ru-RU" sz="1600" dirty="0">
              <a:solidFill>
                <a:schemeClr val="tx1"/>
              </a:solidFill>
              <a:latin typeface="Calleo-Trial" pitchFamily="2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86693"/>
            <a:ext cx="12192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/>
          <p:nvPr/>
        </p:nvSpPr>
        <p:spPr>
          <a:xfrm>
            <a:off x="859645" y="6622071"/>
            <a:ext cx="9857040" cy="293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F9633B"/>
                </a:solidFill>
                <a:latin typeface="Arial Unicode" pitchFamily="34" charset="-128"/>
                <a:ea typeface="Arial Unicode" pitchFamily="34" charset="-128"/>
                <a:cs typeface="Arial Unicode" pitchFamily="34" charset="-128"/>
              </a:rPr>
              <a:t>*</a:t>
            </a:r>
            <a:r>
              <a:rPr lang="ru-RU" sz="1100" dirty="0" smtClean="0">
                <a:solidFill>
                  <a:srgbClr val="F9633B"/>
                </a:solidFill>
                <a:latin typeface="Calleo-Trial" pitchFamily="2" charset="0"/>
              </a:rPr>
              <a:t>Возможно потребует замены источника сигнала – сенсора на антенну или установка рентгеновского </a:t>
            </a:r>
            <a:r>
              <a:rPr lang="ru-RU" sz="1100" dirty="0" err="1" smtClean="0">
                <a:solidFill>
                  <a:srgbClr val="F9633B"/>
                </a:solidFill>
                <a:latin typeface="Calleo-Trial" pitchFamily="2" charset="0"/>
              </a:rPr>
              <a:t>люменофора</a:t>
            </a:r>
            <a:endParaRPr lang="ru-RU" sz="1100" u="sng" dirty="0">
              <a:solidFill>
                <a:srgbClr val="F9633B"/>
              </a:solidFill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endParaRPr lang="ru-RU" sz="1100" dirty="0">
              <a:solidFill>
                <a:srgbClr val="F9633B"/>
              </a:solidFill>
              <a:latin typeface="Calleo-T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Решение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4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20" name="Заголовок 1"/>
          <p:cNvSpPr txBox="1"/>
          <p:nvPr/>
        </p:nvSpPr>
        <p:spPr>
          <a:xfrm>
            <a:off x="1" y="3714745"/>
            <a:ext cx="5424616" cy="969549"/>
          </a:xfrm>
          <a:prstGeom prst="rect">
            <a:avLst/>
          </a:prstGeom>
          <a:solidFill>
            <a:srgbClr val="F8633A"/>
          </a:solidFill>
          <a:ln>
            <a:solidFill>
              <a:srgbClr val="F8633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1600" dirty="0" smtClean="0">
              <a:solidFill>
                <a:schemeClr val="bg1"/>
              </a:solidFill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chemeClr val="bg1"/>
                </a:solidFill>
                <a:latin typeface="Calleo-Trial" pitchFamily="2" charset="0"/>
              </a:rPr>
              <a:t>В приборе реализован режим коррелированной двойной выборки, </a:t>
            </a:r>
            <a:r>
              <a:rPr lang="ru-RU" sz="1600" dirty="0" err="1" smtClean="0">
                <a:solidFill>
                  <a:schemeClr val="bg1"/>
                </a:solidFill>
                <a:latin typeface="Calleo-Trial" pitchFamily="2" charset="0"/>
              </a:rPr>
              <a:t>минимизирующий</a:t>
            </a:r>
            <a:r>
              <a:rPr lang="ru-RU" sz="1600" dirty="0" smtClean="0">
                <a:solidFill>
                  <a:schemeClr val="bg1"/>
                </a:solidFill>
                <a:latin typeface="Calleo-Trial" pitchFamily="2" charset="0"/>
              </a:rPr>
              <a:t> уровень помех</a:t>
            </a:r>
            <a:endParaRPr lang="ru-RU" sz="1600" dirty="0">
              <a:solidFill>
                <a:schemeClr val="bg1"/>
              </a:solidFill>
              <a:latin typeface="Calleo-Trial" pitchFamily="2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5895417" y="1738229"/>
            <a:ext cx="4737059" cy="992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Прибор имеет аппаратную реализацию протокола </a:t>
            </a:r>
            <a:r>
              <a:rPr lang="en-US" sz="1600" dirty="0" err="1" smtClean="0">
                <a:solidFill>
                  <a:srgbClr val="211F1F"/>
                </a:solidFill>
                <a:latin typeface="Calleo-Trial" pitchFamily="2" charset="0"/>
              </a:rPr>
              <a:t>GigEVision</a:t>
            </a: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, что позволяет его встраивать в сторонние комплексы обработки изображений.</a:t>
            </a: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8450" y="355284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120</a:t>
            </a:r>
            <a:r>
              <a:rPr lang="en-US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4x812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7339" y="4135805"/>
            <a:ext cx="23257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Максимальное разрешение видеокамеры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2215" y="3557459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700</a:t>
            </a:r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000</a:t>
            </a:r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к/с</a:t>
            </a:r>
            <a:r>
              <a:rPr lang="en-US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sz="3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1853" y="4158405"/>
            <a:ext cx="2325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Максимальная кадровая частота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7256" y="5066468"/>
            <a:ext cx="23257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12 </a:t>
            </a:r>
            <a:r>
              <a:rPr lang="ru-RU" sz="1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Гб.</a:t>
            </a:r>
            <a:endParaRPr lang="ru-RU" sz="12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7339" y="5569406"/>
            <a:ext cx="1888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Объем ОЗУ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51853" y="5557831"/>
            <a:ext cx="188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Минимальное время экспозиции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17128" y="5066468"/>
            <a:ext cx="23257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en-US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 </a:t>
            </a:r>
            <a:r>
              <a:rPr lang="ru-RU" sz="1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мкс</a:t>
            </a:r>
            <a:endParaRPr lang="ru-RU" sz="16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Заголовок 1"/>
          <p:cNvSpPr txBox="1"/>
          <p:nvPr/>
        </p:nvSpPr>
        <p:spPr>
          <a:xfrm>
            <a:off x="430741" y="4969870"/>
            <a:ext cx="3190796" cy="1647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Многопроцессорная архитектура позволяет производить аппаратную фильтрацию несжатого </a:t>
            </a:r>
            <a:r>
              <a:rPr lang="ru-RU" sz="1600" dirty="0" err="1" smtClean="0">
                <a:solidFill>
                  <a:srgbClr val="211F1F"/>
                </a:solidFill>
                <a:latin typeface="Calleo-Trial" pitchFamily="2" charset="0"/>
              </a:rPr>
              <a:t>видеопотока</a:t>
            </a: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 с выделением необходимых элементов </a:t>
            </a:r>
            <a:r>
              <a:rPr lang="en-US" sz="1600" dirty="0" smtClean="0">
                <a:solidFill>
                  <a:srgbClr val="211F1F"/>
                </a:solidFill>
                <a:latin typeface="Calleo-Trial" pitchFamily="2" charset="0"/>
              </a:rPr>
              <a:t>“</a:t>
            </a: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на лету</a:t>
            </a:r>
            <a:r>
              <a:rPr lang="en-US" sz="1600" dirty="0" smtClean="0">
                <a:solidFill>
                  <a:srgbClr val="211F1F"/>
                </a:solidFill>
                <a:latin typeface="Calleo-Trial" pitchFamily="2" charset="0"/>
              </a:rPr>
              <a:t>”</a:t>
            </a: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02713" y="3144346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727" y="1359741"/>
            <a:ext cx="1688123" cy="1465145"/>
          </a:xfrm>
          <a:prstGeom prst="rect">
            <a:avLst/>
          </a:prstGeom>
          <a:noFill/>
          <a:ln w="9525">
            <a:noFill/>
            <a:rou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537" y="5066468"/>
            <a:ext cx="1803079" cy="1282648"/>
          </a:xfrm>
          <a:prstGeom prst="rect">
            <a:avLst/>
          </a:prstGeom>
          <a:noFill/>
          <a:ln w="9525">
            <a:noFill/>
            <a:round/>
          </a:ln>
        </p:spPr>
      </p:pic>
      <p:sp>
        <p:nvSpPr>
          <p:cNvPr id="24" name="Заголовок 1"/>
          <p:cNvSpPr txBox="1"/>
          <p:nvPr/>
        </p:nvSpPr>
        <p:spPr>
          <a:xfrm>
            <a:off x="1081765" y="3265000"/>
            <a:ext cx="3548766" cy="449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Уникальная характеристика прибора</a:t>
            </a: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031A80D2-9312-594B-8E2F-3CE0FD0482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41767" y="4997054"/>
            <a:ext cx="3713654" cy="8237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/>
          <p:nvPr/>
        </p:nvSpPr>
        <p:spPr>
          <a:xfrm>
            <a:off x="1723603" y="1738229"/>
            <a:ext cx="3949762" cy="1086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Высокоскоростная видеокамера -</a:t>
            </a:r>
            <a:r>
              <a:rPr lang="en-US" sz="1600" dirty="0" smtClean="0">
                <a:latin typeface="Calleo-Trial" pitchFamily="2" charset="0"/>
              </a:rPr>
              <a:t> HSDC-HS,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Программное обеспечение - </a:t>
            </a:r>
            <a:r>
              <a:rPr lang="en-US" sz="1600" dirty="0" smtClean="0">
                <a:latin typeface="Calleo-Trial" pitchFamily="2" charset="0"/>
              </a:rPr>
              <a:t>ELKA TOOL</a:t>
            </a: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8839" y="1065212"/>
            <a:ext cx="5534526" cy="1588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031A80D2-9312-594B-8E2F-3CE0FD04827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33747" y="2919616"/>
            <a:ext cx="3713654" cy="8237"/>
          </a:xfrm>
          <a:prstGeom prst="line">
            <a:avLst/>
          </a:prstGeom>
          <a:ln cap="rnd">
            <a:solidFill>
              <a:srgbClr val="211F1F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38839" y="3148039"/>
            <a:ext cx="5534526" cy="1588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61F0049-121A-834A-A257-2A4C5950EE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1013" y="1738229"/>
            <a:ext cx="727112" cy="62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Сравнение с конкурентами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5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2614335" y="2212622"/>
            <a:ext cx="6754746" cy="6296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Сравнение </a:t>
            </a:r>
            <a:r>
              <a:rPr lang="ru-RU" sz="1600" dirty="0" smtClean="0">
                <a:latin typeface="Calleo-Trial" pitchFamily="2" charset="0"/>
              </a:rPr>
              <a:t>высокоскоростны</a:t>
            </a:r>
            <a:r>
              <a:rPr lang="ru-RU" sz="1600" dirty="0" smtClean="0">
                <a:latin typeface="Calleo-Trial" pitchFamily="2" charset="0"/>
              </a:rPr>
              <a:t>х</a:t>
            </a:r>
            <a:r>
              <a:rPr lang="ru-RU" sz="1600" dirty="0" smtClean="0">
                <a:latin typeface="Calleo-Trial" pitchFamily="2" charset="0"/>
              </a:rPr>
              <a:t> видеокамерам </a:t>
            </a:r>
            <a:r>
              <a:rPr lang="ru-RU" sz="1600" dirty="0" smtClean="0">
                <a:latin typeface="Calleo-Trial" pitchFamily="2" charset="0"/>
              </a:rPr>
              <a:t>для научных </a:t>
            </a:r>
            <a:r>
              <a:rPr lang="ru-RU" sz="1600" dirty="0" smtClean="0">
                <a:latin typeface="Calleo-Trial" pitchFamily="2" charset="0"/>
              </a:rPr>
              <a:t>исследований</a:t>
            </a: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02713" y="2842230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08548" y="3217333"/>
          <a:ext cx="11818685" cy="24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627"/>
                <a:gridCol w="990600"/>
                <a:gridCol w="1362075"/>
                <a:gridCol w="1914525"/>
                <a:gridCol w="1343025"/>
                <a:gridCol w="1419225"/>
                <a:gridCol w="1133475"/>
                <a:gridCol w="1321133"/>
              </a:tblGrid>
              <a:tr h="387836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Прибор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Кадровая частота, к/с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Минимальный</a:t>
                      </a:r>
                      <a:r>
                        <a:rPr lang="ru-RU" baseline="0" dirty="0" smtClean="0"/>
                        <a:t> период экспозиции, мкс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Энергопотребление , Вт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Масса, кг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Стоимость, </a:t>
                      </a:r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solidFill>
                      <a:srgbClr val="F8633A"/>
                    </a:solidFill>
                  </a:tcPr>
                </a:tc>
              </a:tr>
              <a:tr h="387836">
                <a:tc>
                  <a:txBody>
                    <a:bodyPr/>
                    <a:lstStyle/>
                    <a:p>
                      <a:r>
                        <a:rPr lang="en-US" dirty="0" smtClean="0"/>
                        <a:t>HSDC-HS </a:t>
                      </a:r>
                      <a:r>
                        <a:rPr lang="en-US" dirty="0" smtClean="0"/>
                        <a:t>(rev.2)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 </a:t>
                      </a:r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74x812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35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libri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smtClean="0"/>
                        <a:t>900 000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78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Evercam</a:t>
                      </a:r>
                      <a:r>
                        <a:rPr lang="en-US" dirty="0" smtClean="0"/>
                        <a:t> HS 6000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1280x800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5 100 000</a:t>
                      </a:r>
                      <a:endParaRPr lang="ru-RU" dirty="0"/>
                    </a:p>
                  </a:txBody>
                  <a:tcPr/>
                </a:tc>
              </a:tr>
              <a:tr h="3878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Photron</a:t>
                      </a:r>
                      <a:r>
                        <a:rPr lang="en-US" dirty="0" smtClean="0"/>
                        <a:t> SA-</a:t>
                      </a:r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Япония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1024х1024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6 400 </a:t>
                      </a:r>
                      <a:r>
                        <a:rPr lang="ru-RU" dirty="0" smtClean="0"/>
                        <a:t>000</a:t>
                      </a:r>
                      <a:endParaRPr lang="ru-RU" dirty="0"/>
                    </a:p>
                  </a:txBody>
                  <a:tcPr/>
                </a:tc>
              </a:tr>
              <a:tr h="38783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Fantom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800 000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1024х1024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7 000 000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logo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0739" y="4059202"/>
            <a:ext cx="650240" cy="3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Текущий статус проекта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6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2321529" y="1556059"/>
            <a:ext cx="3753969" cy="23245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Разработана, изготовлена, </a:t>
            </a:r>
            <a:r>
              <a:rPr lang="ru-RU" sz="1600" dirty="0" smtClean="0">
                <a:latin typeface="Calleo-Trial" pitchFamily="2" charset="0"/>
              </a:rPr>
              <a:t>испытана</a:t>
            </a:r>
            <a:r>
              <a:rPr lang="ru-RU" sz="1600" dirty="0" smtClean="0">
                <a:latin typeface="Constantia" pitchFamily="18" charset="0"/>
              </a:rPr>
              <a:t>*</a:t>
            </a:r>
            <a:r>
              <a:rPr lang="ru-RU" sz="1600" dirty="0" smtClean="0">
                <a:latin typeface="Calleo-Trial" pitchFamily="2" charset="0"/>
              </a:rPr>
              <a:t> первая модель прибора </a:t>
            </a:r>
            <a:r>
              <a:rPr lang="en-US" sz="1600" dirty="0" smtClean="0">
                <a:latin typeface="Calleo-Trial" pitchFamily="2" charset="0"/>
              </a:rPr>
              <a:t>HSDC-</a:t>
            </a:r>
            <a:r>
              <a:rPr lang="ru-RU" sz="1600" dirty="0" smtClean="0">
                <a:solidFill>
                  <a:schemeClr val="bg1"/>
                </a:solidFill>
                <a:highlight>
                  <a:srgbClr val="F9633B"/>
                </a:highlight>
                <a:latin typeface="Calleo-Trial" pitchFamily="2" charset="0"/>
              </a:rPr>
              <a:t>4</a:t>
            </a:r>
            <a:r>
              <a:rPr lang="en-US" sz="1600" dirty="0" smtClean="0">
                <a:solidFill>
                  <a:schemeClr val="bg1"/>
                </a:solidFill>
                <a:highlight>
                  <a:srgbClr val="F9633B"/>
                </a:highlight>
                <a:latin typeface="Calleo-Trial" pitchFamily="2" charset="0"/>
              </a:rPr>
              <a:t>M</a:t>
            </a:r>
            <a:r>
              <a:rPr lang="en-US" sz="1600" dirty="0" smtClean="0">
                <a:latin typeface="Calleo-Trial" pitchFamily="2" charset="0"/>
              </a:rPr>
              <a:t> </a:t>
            </a:r>
            <a:r>
              <a:rPr lang="ru-RU" sz="1600" dirty="0" smtClean="0">
                <a:latin typeface="Calleo-Trial" pitchFamily="2" charset="0"/>
              </a:rPr>
              <a:t>с кадровой частотой более </a:t>
            </a:r>
            <a:r>
              <a:rPr lang="ru-RU" sz="1600" dirty="0" smtClean="0">
                <a:latin typeface="Calleo-Trial" pitchFamily="2" charset="0"/>
              </a:rPr>
              <a:t>100 </a:t>
            </a:r>
            <a:r>
              <a:rPr lang="ru-RU" sz="1600" dirty="0" smtClean="0">
                <a:latin typeface="Calleo-Trial" pitchFamily="2" charset="0"/>
              </a:rPr>
              <a:t>000 к/с.</a:t>
            </a:r>
          </a:p>
          <a:p>
            <a:pPr>
              <a:lnSpc>
                <a:spcPct val="10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Разработано программное обеспечение </a:t>
            </a:r>
            <a:r>
              <a:rPr lang="en-US" sz="1600" dirty="0" smtClean="0">
                <a:latin typeface="Calleo-Trial" pitchFamily="2" charset="0"/>
              </a:rPr>
              <a:t>ELKA TOOL </a:t>
            </a:r>
            <a:r>
              <a:rPr lang="ru-RU" sz="1600" dirty="0" smtClean="0">
                <a:latin typeface="Calleo-Trial" pitchFamily="2" charset="0"/>
              </a:rPr>
              <a:t>под ОС </a:t>
            </a:r>
            <a:r>
              <a:rPr lang="en-US" sz="1600" dirty="0" smtClean="0">
                <a:latin typeface="Calleo-Trial" pitchFamily="2" charset="0"/>
              </a:rPr>
              <a:t>Windows. </a:t>
            </a:r>
          </a:p>
          <a:p>
            <a:pPr>
              <a:lnSpc>
                <a:spcPct val="100000"/>
              </a:lnSpc>
            </a:pPr>
            <a:endParaRPr lang="en-US" sz="1600" dirty="0" smtClean="0">
              <a:latin typeface="Calleo-Trial" pitchFamily="2" charset="0"/>
            </a:endParaRPr>
          </a:p>
          <a:p>
            <a:pPr>
              <a:lnSpc>
                <a:spcPct val="100000"/>
              </a:lnSpc>
            </a:pPr>
            <a:r>
              <a:rPr lang="ru-RU" sz="1600" dirty="0" smtClean="0">
                <a:latin typeface="Calleo-Trial" pitchFamily="2" charset="0"/>
              </a:rPr>
              <a:t>Изготовлен прибор </a:t>
            </a:r>
            <a:r>
              <a:rPr lang="en-US" sz="1600" dirty="0" smtClean="0">
                <a:latin typeface="Calleo-Trial" pitchFamily="2" charset="0"/>
              </a:rPr>
              <a:t>HSDC-</a:t>
            </a:r>
            <a:r>
              <a:rPr lang="en-US" sz="1600" dirty="0" smtClean="0">
                <a:solidFill>
                  <a:schemeClr val="bg1"/>
                </a:solidFill>
                <a:highlight>
                  <a:srgbClr val="F9633B"/>
                </a:highlight>
                <a:latin typeface="Calleo-Trial" pitchFamily="2" charset="0"/>
              </a:rPr>
              <a:t>HS</a:t>
            </a:r>
            <a:r>
              <a:rPr lang="en-US" sz="1600" dirty="0" smtClean="0">
                <a:latin typeface="Calleo-Trial" pitchFamily="2" charset="0"/>
              </a:rPr>
              <a:t> rev.1</a:t>
            </a:r>
            <a:r>
              <a:rPr lang="ru-RU" sz="1600" dirty="0" smtClean="0">
                <a:latin typeface="Calleo-Trial" pitchFamily="2" charset="0"/>
              </a:rPr>
              <a:t>, требуется доработка с целью минимизации помех</a:t>
            </a:r>
            <a:r>
              <a:rPr lang="en-US" sz="1600" dirty="0" smtClean="0">
                <a:latin typeface="Calleo-Trial" pitchFamily="2" charset="0"/>
              </a:rPr>
              <a:t>(rev.2)</a:t>
            </a:r>
            <a:r>
              <a:rPr lang="ru-RU" sz="1600" dirty="0" smtClean="0">
                <a:latin typeface="Calleo-Trial" pitchFamily="2" charset="0"/>
              </a:rPr>
              <a:t>. Требуется доработка </a:t>
            </a:r>
            <a:r>
              <a:rPr lang="en-US" sz="1600" dirty="0" smtClean="0">
                <a:latin typeface="Calleo-Trial" pitchFamily="2" charset="0"/>
              </a:rPr>
              <a:t>ELKA TOOL </a:t>
            </a:r>
            <a:r>
              <a:rPr lang="ru-RU" sz="1600" dirty="0" smtClean="0">
                <a:latin typeface="Calleo-Trial" pitchFamily="2" charset="0"/>
              </a:rPr>
              <a:t>под новые требования.</a:t>
            </a: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5744607"/>
            <a:ext cx="121920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/>
          <p:nvPr/>
        </p:nvSpPr>
        <p:spPr>
          <a:xfrm>
            <a:off x="1557237" y="5846736"/>
            <a:ext cx="9857040" cy="5693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dirty="0" smtClean="0">
                <a:solidFill>
                  <a:srgbClr val="F9633B"/>
                </a:solidFill>
                <a:latin typeface="Constantia" pitchFamily="18" charset="0"/>
              </a:rPr>
              <a:t>*</a:t>
            </a:r>
            <a:r>
              <a:rPr lang="ru-RU" sz="1100" dirty="0" smtClean="0">
                <a:solidFill>
                  <a:srgbClr val="F9633B"/>
                </a:solidFill>
                <a:latin typeface="Calleo-Trial" pitchFamily="2" charset="0"/>
              </a:rPr>
              <a:t>Самсонов А. Н., </a:t>
            </a:r>
            <a:r>
              <a:rPr lang="ru-RU" sz="1100" dirty="0" err="1" smtClean="0">
                <a:solidFill>
                  <a:srgbClr val="F9633B"/>
                </a:solidFill>
                <a:latin typeface="Calleo-Trial" pitchFamily="2" charset="0"/>
              </a:rPr>
              <a:t>Царькова</a:t>
            </a:r>
            <a:r>
              <a:rPr lang="ru-RU" sz="1100" dirty="0" smtClean="0">
                <a:solidFill>
                  <a:srgbClr val="F9633B"/>
                </a:solidFill>
                <a:latin typeface="Calleo-Trial" pitchFamily="2" charset="0"/>
              </a:rPr>
              <a:t> А. В., Быковский Ф. А. Разработка и тестирование специального прибора для</a:t>
            </a:r>
            <a:br>
              <a:rPr lang="ru-RU" sz="1100" dirty="0" smtClean="0">
                <a:solidFill>
                  <a:srgbClr val="F9633B"/>
                </a:solidFill>
                <a:latin typeface="Calleo-Trial" pitchFamily="2" charset="0"/>
              </a:rPr>
            </a:br>
            <a:r>
              <a:rPr lang="ru-RU" sz="1100" dirty="0" err="1" smtClean="0">
                <a:solidFill>
                  <a:srgbClr val="F9633B"/>
                </a:solidFill>
                <a:latin typeface="Calleo-Trial" pitchFamily="2" charset="0"/>
              </a:rPr>
              <a:t>видеорегистрации</a:t>
            </a:r>
            <a:r>
              <a:rPr lang="ru-RU" sz="1100" dirty="0" smtClean="0">
                <a:solidFill>
                  <a:srgbClr val="F9633B"/>
                </a:solidFill>
                <a:latin typeface="Calleo-Trial" pitchFamily="2" charset="0"/>
              </a:rPr>
              <a:t> детонационных волн // Горение и взрыв. – 2022. – Т. 15, № 1. – С. 57–66 </a:t>
            </a:r>
            <a:endParaRPr lang="ru-RU" sz="1100" dirty="0">
              <a:solidFill>
                <a:srgbClr val="F9633B"/>
              </a:solidFill>
              <a:latin typeface="Calleo-Trial" pitchFamily="2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6485757" y="1469557"/>
            <a:ext cx="3252603" cy="17163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dirty="0" smtClean="0">
                <a:latin typeface="Calleo-Trial" pitchFamily="2" charset="0"/>
              </a:rPr>
              <a:t>HSDC-4M</a:t>
            </a:r>
            <a:endParaRPr lang="ru-RU" sz="1100" dirty="0">
              <a:latin typeface="Calleo-Trial" pitchFamily="2" charset="0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6485757" y="3353212"/>
            <a:ext cx="3252603" cy="17597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100" dirty="0" smtClean="0">
                <a:latin typeface="Calleo-Trial" pitchFamily="2" charset="0"/>
              </a:rPr>
              <a:t>HSDC</a:t>
            </a:r>
            <a:r>
              <a:rPr lang="ru-RU" sz="1100" dirty="0" smtClean="0">
                <a:latin typeface="Calleo-Trial" pitchFamily="2" charset="0"/>
              </a:rPr>
              <a:t>-</a:t>
            </a:r>
            <a:r>
              <a:rPr lang="en-US" sz="1100" dirty="0" smtClean="0">
                <a:latin typeface="Calleo-Trial" pitchFamily="2" charset="0"/>
              </a:rPr>
              <a:t>HD</a:t>
            </a:r>
            <a:endParaRPr lang="ru-RU" sz="1100" dirty="0">
              <a:latin typeface="Calleo-Trial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686951">
            <a:off x="1887861" y="1622113"/>
            <a:ext cx="314309" cy="314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686951">
            <a:off x="1902112" y="2280934"/>
            <a:ext cx="306594" cy="3065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924826" y="3185897"/>
            <a:ext cx="296340" cy="29794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8093" y="1709419"/>
            <a:ext cx="2085191" cy="11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8093" y="3612934"/>
            <a:ext cx="2197350" cy="132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8" y="1009650"/>
            <a:ext cx="1105852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5"/>
            <a:ext cx="7168282" cy="604746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Дорожная карта проекта</a:t>
            </a:r>
            <a:endParaRPr lang="ru-RU" sz="2000" b="1" dirty="0">
              <a:latin typeface="Calleo-Trial SemiBold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530969" y="1913632"/>
            <a:ext cx="117035" cy="24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dirty="0">
              <a:latin typeface="Calleo-Trial" pitchFamily="2" charset="0"/>
            </a:endParaRPr>
          </a:p>
        </p:txBody>
      </p:sp>
      <p:sp>
        <p:nvSpPr>
          <p:cNvPr id="15368" name="AutoShape 8" descr="https://photron.com/wp-content/uploads/2021/04/Combusti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45960" y="3385517"/>
            <a:ext cx="1408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Разработка печатной платы (ПП) 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HSDC-HS rev.2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9332" y="3490693"/>
            <a:ext cx="1387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Альфа-версия ПО 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ELKA TOOL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6330" y="1330799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ноябрь 2023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3921" y="960246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апрель 2024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3839" y="3308318"/>
            <a:ext cx="151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Перераспределение потоков данных с 4-8 на 1 сетевой процессор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7403" y="3395142"/>
            <a:ext cx="1592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Добавление в ПО 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ELKA TOOL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регулировки времени экспозиции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3644" y="3395142"/>
            <a:ext cx="17421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Старт продаж комплекса 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HSDC-HS rev.2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(6 Гб)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+ 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 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ELKA TOOL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0273" y="1663218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август 2024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35439" y="1690435"/>
            <a:ext cx="88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декабрь 2024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5100" y="1262636"/>
            <a:ext cx="111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февраль 2025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5855" y="4330065"/>
            <a:ext cx="14082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….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8196" y="4330065"/>
            <a:ext cx="1408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Поставку в ТПУ для опытной эксплуатации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21707" y="5113288"/>
            <a:ext cx="140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Исследование рынка потребителей, обратной связи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43839" y="5187315"/>
            <a:ext cx="1408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Запуск рекламной компании </a:t>
            </a:r>
            <a:r>
              <a:rPr lang="ru-RU" sz="11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Яндекс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1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Директ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50300" y="4330065"/>
            <a:ext cx="1408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Опытная эксплуатация БПЛА с HSDC-HS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97403" y="5136059"/>
            <a:ext cx="140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Прямые продажи на профильных мероприятиях, выставках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2653" y="4189363"/>
            <a:ext cx="1408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Сбор обратной связи, доработка ценностного предложения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196306" y="3432634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Продукт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96306" y="4265065"/>
            <a:ext cx="100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Проверка </a:t>
            </a:r>
            <a:r>
              <a:rPr lang="en-US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MVP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-193328" y="5279134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Продажи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6330" y="5292090"/>
            <a:ext cx="1408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Исследование рынка</a:t>
            </a:r>
            <a:r>
              <a:rPr lang="en-US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конкурентов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304027" y="6172744"/>
            <a:ext cx="100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Команда</a:t>
            </a:r>
            <a:endParaRPr lang="ru-RU" sz="14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1707" y="6248311"/>
            <a:ext cx="1408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Поиск программиста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92653" y="6136184"/>
            <a:ext cx="14082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Поиск техника сервисного обслуживания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avatars.mds.yandex.net/i?id=7a44868c55225e69e0838ec91e1a7db29405b022-9146954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566" y="1241138"/>
            <a:ext cx="1184836" cy="887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Финансы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8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862820" y="2283856"/>
            <a:ext cx="4893936" cy="30106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Разработка печатной платы (ПП) </a:t>
            </a:r>
            <a:r>
              <a:rPr lang="en-US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HSDC-HS rev.2</a:t>
            </a: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- 600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Изготовление ПП и монтаж - 200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Разработка </a:t>
            </a:r>
            <a:r>
              <a:rPr lang="ru-RU" sz="16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альфа-версии</a:t>
            </a: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ПО </a:t>
            </a:r>
            <a:r>
              <a:rPr lang="en-US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ELKA TOOL</a:t>
            </a: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900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Добавление в ПО </a:t>
            </a:r>
            <a:r>
              <a:rPr lang="en-US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ELKA TOOL</a:t>
            </a: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регулировки времени экспозиции - 200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Перераспределение потоков данных с 4-8 на 1 сетевой процессор 900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Расходы на рекламу </a:t>
            </a:r>
            <a:r>
              <a:rPr lang="ru-RU" sz="16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Яндекс-директ</a:t>
            </a:r>
            <a:r>
              <a:rPr lang="ru-RU" sz="16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и продвижение продукта – 900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Расходы на доводку продукта и гарантийное обслуживание первых образцов - 1500 т.р.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Поправка на инфляцию – 20%</a:t>
            </a:r>
          </a:p>
          <a:p>
            <a:pPr>
              <a:lnSpc>
                <a:spcPct val="11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Итого: 7320 т.р.</a:t>
            </a:r>
            <a:endParaRPr lang="ru-RU" sz="1600" dirty="0">
              <a:latin typeface="Calleo-Trial" pitchFamily="2" charset="0"/>
            </a:endParaRPr>
          </a:p>
        </p:txBody>
      </p:sp>
      <p:sp>
        <p:nvSpPr>
          <p:cNvPr id="12" name="Заголовок 1"/>
          <p:cNvSpPr txBox="1"/>
          <p:nvPr/>
        </p:nvSpPr>
        <p:spPr>
          <a:xfrm>
            <a:off x="6536972" y="1624562"/>
            <a:ext cx="5715360" cy="16150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Имеющееся оборудование позволяет осуществлять роботизированный поверхностный монтаж печатных плат.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В безвозмездном пользовании имеется лабораторное и производственное помещение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Большая часть электронных компонентов – в наличии</a:t>
            </a:r>
          </a:p>
          <a:p>
            <a:pPr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Изготовлен корпус устройства</a:t>
            </a: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0701" y="3705242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1900 </a:t>
            </a:r>
            <a:r>
              <a:rPr lang="ru-RU" sz="1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т.р.</a:t>
            </a:r>
            <a:endParaRPr lang="ru-RU" sz="1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9590" y="4288205"/>
            <a:ext cx="2325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стоимость одного прибора 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4466" y="3709859"/>
            <a:ext cx="1590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200 </a:t>
            </a:r>
            <a:r>
              <a:rPr lang="ru-RU" sz="1600" dirty="0" smtClean="0">
                <a:solidFill>
                  <a:srgbClr val="F05A1E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т.р.</a:t>
            </a:r>
            <a:endParaRPr lang="ru-RU" sz="1600" dirty="0">
              <a:solidFill>
                <a:srgbClr val="F05A1E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4104" y="4310805"/>
            <a:ext cx="2325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норма прибыли с одного прибора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9507" y="5218868"/>
            <a:ext cx="2325758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37 </a:t>
            </a:r>
            <a:r>
              <a:rPr lang="ru-RU" sz="1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шт.</a:t>
            </a:r>
            <a:endParaRPr lang="ru-RU" sz="16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9590" y="5721806"/>
            <a:ext cx="1888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кол-во приборов для </a:t>
            </a:r>
            <a:r>
              <a:rPr lang="ru-RU" sz="1100" dirty="0" err="1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окупания</a:t>
            </a:r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затрат в 2023-2024 г.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74104" y="5710231"/>
            <a:ext cx="23257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темпы прироста рынка видеокамер</a:t>
            </a:r>
            <a:endParaRPr lang="ru-RU" sz="1100" dirty="0"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9379" y="5218868"/>
            <a:ext cx="2325758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20% </a:t>
            </a:r>
            <a:r>
              <a:rPr lang="ru-RU" sz="1600" dirty="0" smtClean="0">
                <a:solidFill>
                  <a:srgbClr val="F7583B"/>
                </a:solidFill>
                <a:latin typeface="Calleo-Trial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в год</a:t>
            </a:r>
            <a:endParaRPr lang="ru-RU" sz="1600" dirty="0">
              <a:solidFill>
                <a:srgbClr val="F7583B"/>
              </a:solidFill>
              <a:latin typeface="Calleo-Trial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92800" y="3430096"/>
            <a:ext cx="6299200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1"/>
          <p:cNvSpPr txBox="1"/>
          <p:nvPr/>
        </p:nvSpPr>
        <p:spPr>
          <a:xfrm>
            <a:off x="7646687" y="1222088"/>
            <a:ext cx="3338899" cy="314920"/>
          </a:xfrm>
          <a:prstGeom prst="rect">
            <a:avLst/>
          </a:prstGeom>
          <a:ln>
            <a:solidFill>
              <a:srgbClr val="F8633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Производственные возможности</a:t>
            </a: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  <p:sp>
        <p:nvSpPr>
          <p:cNvPr id="20" name="Заголовок 1"/>
          <p:cNvSpPr txBox="1"/>
          <p:nvPr/>
        </p:nvSpPr>
        <p:spPr>
          <a:xfrm>
            <a:off x="1005695" y="1823677"/>
            <a:ext cx="3899680" cy="314920"/>
          </a:xfrm>
          <a:prstGeom prst="rect">
            <a:avLst/>
          </a:prstGeom>
          <a:ln>
            <a:solidFill>
              <a:srgbClr val="F8633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 smtClean="0">
                <a:solidFill>
                  <a:srgbClr val="211F1F"/>
                </a:solidFill>
                <a:latin typeface="Calleo-Trial" pitchFamily="2" charset="0"/>
              </a:rPr>
              <a:t>Смета в соответствии с дорожной картой</a:t>
            </a:r>
            <a:endParaRPr lang="ru-RU" sz="1600" dirty="0">
              <a:solidFill>
                <a:srgbClr val="211F1F"/>
              </a:solidFill>
              <a:latin typeface="Calleo-Tria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39346" y="365126"/>
            <a:ext cx="4685270" cy="45042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latin typeface="Calleo-Trial SemiBold" pitchFamily="2" charset="0"/>
              </a:rPr>
              <a:t>Запрос/Предложение</a:t>
            </a:r>
            <a:endParaRPr lang="ru-RU" sz="2000" b="1" dirty="0">
              <a:latin typeface="Calleo-Trial SemiBold" pitchFamily="2" charset="0"/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>
          <a:xfrm>
            <a:off x="11331893" y="6252519"/>
            <a:ext cx="591066" cy="365125"/>
          </a:xfrm>
        </p:spPr>
        <p:txBody>
          <a:bodyPr/>
          <a:lstStyle/>
          <a:p>
            <a:fld id="{E874710E-ECD1-44D7-A66B-98F8BBEF131C}" type="slidenum">
              <a:rPr lang="ru-RU" sz="1000" smtClean="0">
                <a:latin typeface="Calleo-Trial" pitchFamily="2" charset="0"/>
              </a:rPr>
              <a:pPr/>
              <a:t>9</a:t>
            </a:fld>
            <a:endParaRPr lang="ru-RU" sz="1000" dirty="0">
              <a:latin typeface="Calleo-Trial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40147" y="240227"/>
            <a:ext cx="1279609" cy="630255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>
          <a:xfrm>
            <a:off x="1049868" y="1556058"/>
            <a:ext cx="4063046" cy="42749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Кооперация в области сбыта комплексов видеосъемки с БПЛА</a:t>
            </a:r>
          </a:p>
          <a:p>
            <a:pPr>
              <a:lnSpc>
                <a:spcPct val="11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Кооперация  с разработчиками и </a:t>
            </a:r>
            <a:r>
              <a:rPr lang="ru-RU" sz="1600" dirty="0" err="1" smtClean="0">
                <a:latin typeface="Calleo-Trial" pitchFamily="2" charset="0"/>
              </a:rPr>
              <a:t>эксплуатантами</a:t>
            </a:r>
            <a:r>
              <a:rPr lang="ru-RU" sz="1600" dirty="0" smtClean="0">
                <a:latin typeface="Calleo-Trial" pitchFamily="2" charset="0"/>
              </a:rPr>
              <a:t> БПЛА для интеграции высокоскоростного анализатора сигнала в их изделия.</a:t>
            </a:r>
          </a:p>
          <a:p>
            <a:pPr>
              <a:lnSpc>
                <a:spcPct val="11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Кооперация с разработчиками </a:t>
            </a:r>
            <a:r>
              <a:rPr lang="ru-RU" sz="1600" dirty="0" err="1" smtClean="0">
                <a:latin typeface="Calleo-Trial" pitchFamily="2" charset="0"/>
              </a:rPr>
              <a:t>томографических</a:t>
            </a:r>
            <a:r>
              <a:rPr lang="ru-RU" sz="1600" dirty="0" smtClean="0">
                <a:latin typeface="Calleo-Trial" pitchFamily="2" charset="0"/>
              </a:rPr>
              <a:t> комплексов для интеграции высокоскоростного анализатора сигнала в их изделия.</a:t>
            </a:r>
          </a:p>
          <a:p>
            <a:pPr>
              <a:lnSpc>
                <a:spcPct val="110000"/>
              </a:lnSpc>
            </a:pPr>
            <a:endParaRPr lang="ru-RU" sz="1600" dirty="0" smtClean="0">
              <a:latin typeface="Calleo-Trial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Calleo-Trial" pitchFamily="2" charset="0"/>
              </a:rPr>
              <a:t>Предложение своих производственных возможностей по поверхностному монтажу печатных плат в г. Новосибирск и опыта поставки ЭКБ из Китая</a:t>
            </a:r>
            <a:endParaRPr lang="ru-RU" sz="1600" dirty="0">
              <a:latin typeface="Calleo-Trial" pitchFamily="2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702713" y="3144346"/>
            <a:ext cx="6489287" cy="0"/>
          </a:xfrm>
          <a:prstGeom prst="line">
            <a:avLst/>
          </a:prstGeom>
          <a:ln cap="rnd">
            <a:solidFill>
              <a:srgbClr val="81837D">
                <a:alpha val="7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rcRect l="-2234" t="-1" r="16218" b="-11379"/>
          <a:stretch/>
        </p:blipFill>
        <p:spPr>
          <a:xfrm>
            <a:off x="7573466" y="1124630"/>
            <a:ext cx="2866681" cy="169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рхи 2023">
  <a:themeElements>
    <a:clrScheme name="Архи 2025">
      <a:dk1>
        <a:srgbClr val="211E1E"/>
      </a:dk1>
      <a:lt1>
        <a:srgbClr val="FFFFFF"/>
      </a:lt1>
      <a:dk2>
        <a:srgbClr val="F8633A"/>
      </a:dk2>
      <a:lt2>
        <a:srgbClr val="E7E6E6"/>
      </a:lt2>
      <a:accent1>
        <a:srgbClr val="F8633A"/>
      </a:accent1>
      <a:accent2>
        <a:srgbClr val="80837D"/>
      </a:accent2>
      <a:accent3>
        <a:srgbClr val="FEFEFE"/>
      </a:accent3>
      <a:accent4>
        <a:srgbClr val="211E1E"/>
      </a:accent4>
      <a:accent5>
        <a:srgbClr val="F76339"/>
      </a:accent5>
      <a:accent6>
        <a:srgbClr val="817D79"/>
      </a:accent6>
      <a:hlink>
        <a:srgbClr val="F8633A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Архи 2023" id="{7B8F6B7E-5808-8247-8D63-AC903D2AEEF8}" vid="{C26D26CF-877B-DA47-88CF-6504CCD6EFB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</TotalTime>
  <Words>786</Words>
  <Application>Microsoft Office PowerPoint</Application>
  <PresentationFormat>Произвольный</PresentationFormat>
  <Paragraphs>179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Архи 2023</vt:lpstr>
      <vt:lpstr>Высокоскоростная видеокамера</vt:lpstr>
      <vt:lpstr>Целевая аудитория и проблема</vt:lpstr>
      <vt:lpstr>Область применения продукта</vt:lpstr>
      <vt:lpstr>Решение</vt:lpstr>
      <vt:lpstr>Сравнение с конкурентами</vt:lpstr>
      <vt:lpstr>Текущий статус проекта</vt:lpstr>
      <vt:lpstr>Дорожная карта проекта</vt:lpstr>
      <vt:lpstr>Финансы</vt:lpstr>
      <vt:lpstr>Запрос/Предложение</vt:lpstr>
      <vt:lpstr>Команда проекта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Архипелаг презентация</dc:title>
  <dc:creator>Microsoft Office User</dc:creator>
  <cp:lastModifiedBy>Route</cp:lastModifiedBy>
  <cp:revision>110</cp:revision>
  <dcterms:created xsi:type="dcterms:W3CDTF">2023-07-06T08:04:04Z</dcterms:created>
  <dcterms:modified xsi:type="dcterms:W3CDTF">2023-08-04T17:01:27Z</dcterms:modified>
</cp:coreProperties>
</file>