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VPoIciETl8s4XfKfeZgWhbqrh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37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140cd6d6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5140cd6d6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23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140cd6d6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5140cd6d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963877" y="4678078"/>
            <a:ext cx="7653000" cy="1072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dirty="0">
                <a:solidFill>
                  <a:srgbClr val="00746C"/>
                </a:solidFill>
                <a:latin typeface="Roboto"/>
                <a:ea typeface="Roboto"/>
                <a:cs typeface="Roboto"/>
                <a:sym typeface="Roboto"/>
              </a:rPr>
              <a:t>Платформа для простой генерации патентов с использованием механизмов ИИ</a:t>
            </a:r>
            <a:endParaRPr sz="2700" b="1" dirty="0"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46" y="1859270"/>
            <a:ext cx="9718799" cy="26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10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>
            <a:off x="-1172" y="978552"/>
            <a:ext cx="6273600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8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34540" y="118302"/>
            <a:ext cx="6762900" cy="6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 dirty="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Задел стартапа</a:t>
            </a:r>
            <a:endParaRPr sz="3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386439-BB75-80A9-28BA-32A44B889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7" y="1479480"/>
            <a:ext cx="6077001" cy="4915039"/>
          </a:xfrm>
          <a:prstGeom prst="rect">
            <a:avLst/>
          </a:prstGeom>
          <a:ln w="28575">
            <a:solidFill>
              <a:srgbClr val="38938C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3230F-8E44-A9E5-045D-D71EE1E5D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725" b="8839"/>
          <a:stretch/>
        </p:blipFill>
        <p:spPr>
          <a:xfrm>
            <a:off x="6622363" y="1479480"/>
            <a:ext cx="3598731" cy="4916175"/>
          </a:xfrm>
          <a:prstGeom prst="rect">
            <a:avLst/>
          </a:prstGeom>
          <a:ln w="28575">
            <a:solidFill>
              <a:srgbClr val="38938C"/>
            </a:solidFill>
          </a:ln>
        </p:spPr>
      </p:pic>
    </p:spTree>
    <p:extLst>
      <p:ext uri="{BB962C8B-B14F-4D97-AF65-F5344CB8AC3E}">
        <p14:creationId xmlns:p14="http://schemas.microsoft.com/office/powerpoint/2010/main" val="6120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11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8238897" cy="59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Стейкхолдеры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" name="Google Shape;191;p9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 l="5514" r="3867"/>
          <a:stretch/>
        </p:blipFill>
        <p:spPr>
          <a:xfrm>
            <a:off x="351325" y="1584287"/>
            <a:ext cx="3307250" cy="216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561" y="4166084"/>
            <a:ext cx="3969456" cy="202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4960" y="1469610"/>
            <a:ext cx="2587295" cy="239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6471" y="4166070"/>
            <a:ext cx="3457779" cy="168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6699" y="4252722"/>
            <a:ext cx="3307239" cy="130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8622" y="1787147"/>
            <a:ext cx="3123341" cy="175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12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765" cy="59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Команда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" name="Google Shape;206;p10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10"/>
          <p:cNvSpPr txBox="1"/>
          <p:nvPr/>
        </p:nvSpPr>
        <p:spPr>
          <a:xfrm>
            <a:off x="0" y="4125247"/>
            <a:ext cx="2223853" cy="158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Дауддин Дауди Руководство, CEO</a:t>
            </a: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l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+7-985-455-76-12</a:t>
            </a: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@daudi_dauddin</a:t>
            </a:r>
          </a:p>
        </p:txBody>
      </p:sp>
      <p:sp>
        <p:nvSpPr>
          <p:cNvPr id="208" name="Google Shape;208;p10"/>
          <p:cNvSpPr txBox="1"/>
          <p:nvPr/>
        </p:nvSpPr>
        <p:spPr>
          <a:xfrm>
            <a:off x="4446603" y="4142017"/>
            <a:ext cx="2381151" cy="15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Вадим Санников </a:t>
            </a: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ML , CTO</a:t>
            </a:r>
          </a:p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+7-923-535-15-82</a:t>
            </a:r>
            <a:endParaRPr lang="en-US" sz="1600" b="1" dirty="0">
              <a:solidFill>
                <a:srgbClr val="00746C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rygek</a:t>
            </a:r>
            <a:endParaRPr sz="1600" b="1" dirty="0">
              <a:solidFill>
                <a:srgbClr val="00746C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6597407" y="4112423"/>
            <a:ext cx="2009321" cy="159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Борис Козак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ML</a:t>
            </a: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+7-963-323-36-03</a:t>
            </a:r>
            <a:endParaRPr lang="en-US" sz="1600" b="1" dirty="0">
              <a:solidFill>
                <a:srgbClr val="00746C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R="3387" algn="ctr">
              <a:lnSpc>
                <a:spcPct val="118400"/>
              </a:lnSpc>
              <a:spcBef>
                <a:spcPts val="67"/>
              </a:spcBef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OverFitter</a:t>
            </a:r>
          </a:p>
        </p:txBody>
      </p:sp>
      <p:sp>
        <p:nvSpPr>
          <p:cNvPr id="210" name="Google Shape;210;p10"/>
          <p:cNvSpPr txBox="1"/>
          <p:nvPr/>
        </p:nvSpPr>
        <p:spPr>
          <a:xfrm>
            <a:off x="8206622" y="4151063"/>
            <a:ext cx="2398500" cy="159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Глеб Панькин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Back-</a:t>
            </a:r>
            <a:r>
              <a:rPr lang="ru-RU" sz="1600" b="1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end</a:t>
            </a: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+7-963-323-36-03</a:t>
            </a:r>
            <a:endParaRPr lang="en-US" sz="1600" b="1" dirty="0">
              <a:solidFill>
                <a:srgbClr val="00746C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R="3387" algn="ctr">
              <a:lnSpc>
                <a:spcPct val="118400"/>
              </a:lnSpc>
              <a:spcBef>
                <a:spcPts val="67"/>
              </a:spcBef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MrDjeb</a:t>
            </a:r>
          </a:p>
        </p:txBody>
      </p:sp>
      <p:pic>
        <p:nvPicPr>
          <p:cNvPr id="211" name="Google Shape;211;p10" descr="Изображение выглядит как текст, человек, в помещении, ноутбу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444" y="1972739"/>
            <a:ext cx="1920456" cy="1920456"/>
          </a:xfrm>
          <a:prstGeom prst="rect">
            <a:avLst/>
          </a:prstGeom>
          <a:noFill/>
          <a:ln w="28575" cap="flat" cmpd="sng">
            <a:solidFill>
              <a:srgbClr val="00746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2483" y="1972741"/>
            <a:ext cx="1440341" cy="1920454"/>
          </a:xfrm>
          <a:prstGeom prst="rect">
            <a:avLst/>
          </a:prstGeom>
          <a:noFill/>
          <a:ln w="38100" cap="flat" cmpd="sng">
            <a:solidFill>
              <a:srgbClr val="00746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3" name="Google Shape;213;p10" descr="Изображение выглядит как стена, человек, в помещении, позирование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t="8940" b="11346"/>
          <a:stretch/>
        </p:blipFill>
        <p:spPr>
          <a:xfrm>
            <a:off x="6894643" y="1959915"/>
            <a:ext cx="1354743" cy="1920453"/>
          </a:xfrm>
          <a:prstGeom prst="rect">
            <a:avLst/>
          </a:prstGeom>
          <a:noFill/>
          <a:ln w="38100" cap="flat" cmpd="sng">
            <a:solidFill>
              <a:srgbClr val="00746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2301557" y="4142017"/>
            <a:ext cx="2223853" cy="15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algn="ctr">
              <a:lnSpc>
                <a:spcPct val="118400"/>
              </a:lnSpc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Артем Санников</a:t>
            </a:r>
          </a:p>
          <a:p>
            <a:pPr marL="8467" marR="3387" algn="ctr">
              <a:lnSpc>
                <a:spcPct val="118400"/>
              </a:lnSpc>
            </a:pPr>
            <a:r>
              <a:rPr lang="en-US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Back-end</a:t>
            </a: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, СOО</a:t>
            </a:r>
          </a:p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+7-906-929-81-77</a:t>
            </a: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@artem_sann</a:t>
            </a: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674" y="1959915"/>
            <a:ext cx="1920456" cy="1920456"/>
          </a:xfrm>
          <a:prstGeom prst="rect">
            <a:avLst/>
          </a:prstGeom>
          <a:noFill/>
          <a:ln w="28575" cap="flat" cmpd="sng">
            <a:solidFill>
              <a:srgbClr val="00746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8">
            <a:alphaModFix/>
          </a:blip>
          <a:srcRect l="14748" t="12903" r="28242" b="40664"/>
          <a:stretch/>
        </p:blipFill>
        <p:spPr>
          <a:xfrm>
            <a:off x="4676951" y="1959917"/>
            <a:ext cx="1920456" cy="1920451"/>
          </a:xfrm>
          <a:prstGeom prst="rect">
            <a:avLst/>
          </a:prstGeom>
          <a:noFill/>
          <a:ln w="28575">
            <a:solidFill>
              <a:srgbClr val="38938C"/>
            </a:solidFill>
          </a:ln>
        </p:spPr>
      </p:pic>
      <p:sp>
        <p:nvSpPr>
          <p:cNvPr id="2" name="Google Shape;210;p10">
            <a:extLst>
              <a:ext uri="{FF2B5EF4-FFF2-40B4-BE49-F238E27FC236}">
                <a16:creationId xmlns:a16="http://schemas.microsoft.com/office/drawing/2014/main" id="{1B647AE1-2813-2204-78FA-35D2EA40E730}"/>
              </a:ext>
            </a:extLst>
          </p:cNvPr>
          <p:cNvSpPr txBox="1"/>
          <p:nvPr/>
        </p:nvSpPr>
        <p:spPr>
          <a:xfrm>
            <a:off x="10230540" y="4163887"/>
            <a:ext cx="2071997" cy="158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ctr" rtl="0">
              <a:lnSpc>
                <a:spcPct val="11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Вячеслав Рашевский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467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Back-</a:t>
            </a:r>
            <a:r>
              <a:rPr lang="ru-RU" sz="1600" b="1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end</a:t>
            </a: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L="0" marR="3387" lvl="0" indent="0" algn="ctr" rtl="0">
              <a:lnSpc>
                <a:spcPct val="118400"/>
              </a:lnSpc>
              <a:spcBef>
                <a:spcPts val="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b="1" dirty="0">
              <a:solidFill>
                <a:srgbClr val="00746C"/>
              </a:solidFill>
              <a:latin typeface="Roboto" panose="02000000000000000000" pitchFamily="2" charset="0"/>
              <a:ea typeface="Roboto" panose="02000000000000000000" pitchFamily="2" charset="0"/>
              <a:cs typeface="Century Gothic"/>
              <a:sym typeface="Century Gothic"/>
            </a:endParaRPr>
          </a:p>
          <a:p>
            <a:pPr marR="3387" algn="ctr">
              <a:lnSpc>
                <a:spcPct val="118400"/>
              </a:lnSpc>
              <a:spcBef>
                <a:spcPts val="67"/>
              </a:spcBef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rgbClr val="00746C"/>
                </a:solidFill>
                <a:latin typeface="Roboto" panose="02000000000000000000" pitchFamily="2" charset="0"/>
                <a:ea typeface="Roboto" panose="02000000000000000000" pitchFamily="2" charset="0"/>
                <a:cs typeface="Century Gothic"/>
                <a:sym typeface="Century Gothic"/>
              </a:rPr>
              <a:t>TG: rashevskiivv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15E48A-E7D5-F59D-B806-A41596BF31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78" r="5068"/>
          <a:stretch/>
        </p:blipFill>
        <p:spPr>
          <a:xfrm>
            <a:off x="10535921" y="1968961"/>
            <a:ext cx="1402080" cy="1911407"/>
          </a:xfrm>
          <a:prstGeom prst="rect">
            <a:avLst/>
          </a:prstGeom>
          <a:ln w="28575">
            <a:solidFill>
              <a:srgbClr val="38938C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765" cy="59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Проблема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2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1308450" y="1400413"/>
            <a:ext cx="104301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Студент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Проблема сбора и оформления списка документов, необходимых для патентной заявки, проблема проведения патентного поиска и выявления актуальности разработки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308450" y="2983888"/>
            <a:ext cx="106632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Патентный поверенный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Проблема быстрого и качественного анализа патентных заявок на предмет похожих разработок, и проблема улучшения текста заявки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417175" y="4921800"/>
            <a:ext cx="10321500" cy="823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PatentCore</a:t>
            </a:r>
            <a:r>
              <a:rPr lang="ru-RU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решает одновременно проблему быстрого и качественного </a:t>
            </a:r>
            <a:r>
              <a:rPr lang="ru-RU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анализа патентных заявок</a:t>
            </a:r>
            <a:r>
              <a:rPr lang="ru-RU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и за счет ИИ позволяет </a:t>
            </a:r>
            <a:r>
              <a:rPr lang="ru-RU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улучшить анализируемую заявку</a:t>
            </a:r>
            <a:endParaRPr sz="19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850" y="1553679"/>
            <a:ext cx="820500" cy="90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451" y="3282826"/>
            <a:ext cx="820500" cy="82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450" y="4924561"/>
            <a:ext cx="820500" cy="817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765" cy="59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Продукт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34550" y="1456138"/>
            <a:ext cx="39903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467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Онлайн платформа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3387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3387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latin typeface="Roboto"/>
                <a:ea typeface="Roboto"/>
                <a:cs typeface="Roboto"/>
                <a:sym typeface="Roboto"/>
              </a:rPr>
              <a:t>Сайт PatentCore.ru позволяет в режиме онлайн провести анализ текста патентной заявки, проверить ее уникальность и улучшить текст за счет искусственного интеллекта.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300" y="1456152"/>
            <a:ext cx="7762350" cy="461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Цифровая технология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29277"/>
            <a:ext cx="11887201" cy="379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9734350" y="5263750"/>
            <a:ext cx="201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Поддерживается 71 язык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817400" y="5206875"/>
            <a:ext cx="4168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Разработаны модели для поиска именованных сущностей, 3 видов анализа текста и выявления сходства.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5847300" y="51253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Модели требуют больших вычислительных средств для дообучения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280" y="5294447"/>
            <a:ext cx="402073" cy="4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405" y="5357722"/>
            <a:ext cx="402073" cy="45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43" y="5357722"/>
            <a:ext cx="402073" cy="45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140cd6d62_0_4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4" name="Google Shape;134;g25140cd6d62_0_4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Преимущества платформы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" name="Google Shape;135;g25140cd6d62_0_4"/>
          <p:cNvCxnSpPr/>
          <p:nvPr/>
        </p:nvCxnSpPr>
        <p:spPr>
          <a:xfrm>
            <a:off x="-1172" y="978552"/>
            <a:ext cx="6273600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g25140cd6d62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8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5140cd6d62_0_4"/>
          <p:cNvSpPr txBox="1"/>
          <p:nvPr/>
        </p:nvSpPr>
        <p:spPr>
          <a:xfrm>
            <a:off x="287525" y="1554100"/>
            <a:ext cx="4107600" cy="4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3387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ru-RU" sz="2100">
                <a:latin typeface="Roboto"/>
                <a:ea typeface="Roboto"/>
                <a:cs typeface="Roboto"/>
                <a:sym typeface="Roboto"/>
              </a:rPr>
              <a:t>Личный кабинет позволяет сохранять черновик заявки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marR="338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marR="3387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ru-RU" sz="2100">
                <a:latin typeface="Roboto"/>
                <a:ea typeface="Roboto"/>
                <a:cs typeface="Roboto"/>
                <a:sym typeface="Roboto"/>
              </a:rPr>
              <a:t>Быстрый поиск похожих по смыслу патентов уменьшает время патентного поиска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marR="3387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  <a:p>
            <a:pPr marL="457200" marR="3387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ru-RU" sz="2100">
                <a:latin typeface="Roboto"/>
                <a:ea typeface="Roboto"/>
                <a:cs typeface="Roboto"/>
                <a:sym typeface="Roboto"/>
              </a:rPr>
              <a:t>Возможность вызова специалиста в сфере IP онлайн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g25140cd6d6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883" y="1311350"/>
            <a:ext cx="7304592" cy="49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468" cy="4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34540" y="157045"/>
            <a:ext cx="6762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Конкуренты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6"/>
          <p:cNvCxnSpPr/>
          <p:nvPr/>
        </p:nvCxnSpPr>
        <p:spPr>
          <a:xfrm>
            <a:off x="-1172" y="978552"/>
            <a:ext cx="6273525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9" cy="9357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6"/>
          <p:cNvCxnSpPr/>
          <p:nvPr/>
        </p:nvCxnSpPr>
        <p:spPr>
          <a:xfrm rot="10800000" flipH="1">
            <a:off x="6874431" y="1155088"/>
            <a:ext cx="19800" cy="5440800"/>
          </a:xfrm>
          <a:prstGeom prst="straightConnector1">
            <a:avLst/>
          </a:prstGeom>
          <a:noFill/>
          <a:ln w="38100" cap="flat" cmpd="sng">
            <a:solidFill>
              <a:srgbClr val="00746C"/>
            </a:solidFill>
            <a:prstDash val="lgDash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 l="495" r="495"/>
          <a:stretch/>
        </p:blipFill>
        <p:spPr>
          <a:xfrm>
            <a:off x="313900" y="3517205"/>
            <a:ext cx="2182675" cy="263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1813" y="3714450"/>
            <a:ext cx="4970901" cy="269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3412" y="3598450"/>
            <a:ext cx="466925" cy="5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912" y="1310752"/>
            <a:ext cx="20764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8">
            <a:alphaModFix/>
          </a:blip>
          <a:srcRect b="12816"/>
          <a:stretch/>
        </p:blipFill>
        <p:spPr>
          <a:xfrm>
            <a:off x="216725" y="1746302"/>
            <a:ext cx="5913925" cy="15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 l="377" r="377"/>
          <a:stretch/>
        </p:blipFill>
        <p:spPr>
          <a:xfrm>
            <a:off x="2909850" y="3546988"/>
            <a:ext cx="3611974" cy="256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47721" y="1237850"/>
            <a:ext cx="466938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47713" y="3644588"/>
            <a:ext cx="466925" cy="55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00794" y="1283790"/>
            <a:ext cx="4992968" cy="212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>
            <a:off x="-1172" y="978552"/>
            <a:ext cx="6273600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8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34540" y="157045"/>
            <a:ext cx="6762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Обзор рынка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75" y="1237839"/>
            <a:ext cx="11057146" cy="499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>
            <a:off x="-1172" y="978552"/>
            <a:ext cx="6273600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8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34540" y="118302"/>
            <a:ext cx="6762900" cy="6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en-US" sz="3600" dirty="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Road Map</a:t>
            </a:r>
            <a:endParaRPr sz="3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6F829FB0-B41B-2AFF-4146-28C4F1D344D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44477" y="3713413"/>
            <a:ext cx="10485067" cy="86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85BAFE5B-25FB-6210-5193-2515C1C1EF34}"/>
              </a:ext>
            </a:extLst>
          </p:cNvPr>
          <p:cNvSpPr/>
          <p:nvPr/>
        </p:nvSpPr>
        <p:spPr>
          <a:xfrm>
            <a:off x="844477" y="3543632"/>
            <a:ext cx="327057" cy="339561"/>
          </a:xfrm>
          <a:prstGeom prst="ellipse">
            <a:avLst/>
          </a:prstGeom>
          <a:solidFill>
            <a:srgbClr val="00746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4C35827-04A2-FFBF-D48C-EAF0262DF62A}"/>
              </a:ext>
            </a:extLst>
          </p:cNvPr>
          <p:cNvSpPr/>
          <p:nvPr/>
        </p:nvSpPr>
        <p:spPr>
          <a:xfrm>
            <a:off x="2355125" y="3546288"/>
            <a:ext cx="327057" cy="339561"/>
          </a:xfrm>
          <a:prstGeom prst="ellipse">
            <a:avLst/>
          </a:prstGeom>
          <a:solidFill>
            <a:srgbClr val="3893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C03BA3-9E4E-55B0-3227-F209588BD87B}"/>
              </a:ext>
            </a:extLst>
          </p:cNvPr>
          <p:cNvSpPr/>
          <p:nvPr/>
        </p:nvSpPr>
        <p:spPr>
          <a:xfrm>
            <a:off x="4000439" y="3543632"/>
            <a:ext cx="327057" cy="339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46C7727-9018-B163-AB4C-78A17AEC163D}"/>
              </a:ext>
            </a:extLst>
          </p:cNvPr>
          <p:cNvSpPr/>
          <p:nvPr/>
        </p:nvSpPr>
        <p:spPr>
          <a:xfrm>
            <a:off x="5696673" y="3543632"/>
            <a:ext cx="327057" cy="339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2C76FCF-FD88-AEAC-D406-107EFDC93DAF}"/>
              </a:ext>
            </a:extLst>
          </p:cNvPr>
          <p:cNvSpPr/>
          <p:nvPr/>
        </p:nvSpPr>
        <p:spPr>
          <a:xfrm>
            <a:off x="7645996" y="3554465"/>
            <a:ext cx="327057" cy="339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EB7B3-D162-7691-9F4C-14262B001093}"/>
              </a:ext>
            </a:extLst>
          </p:cNvPr>
          <p:cNvSpPr txBox="1"/>
          <p:nvPr/>
        </p:nvSpPr>
        <p:spPr>
          <a:xfrm>
            <a:off x="1236306" y="1747458"/>
            <a:ext cx="2502029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06.2023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Подано заявление на ЭВМ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«Антиплагиат патентов»</a:t>
            </a:r>
            <a:endParaRPr lang="ru-RU" spc="-120" dirty="0">
              <a:latin typeface="Roboto" panose="02000000000000000000" pitchFamily="2" charset="0"/>
              <a:ea typeface="Roboto" panose="02000000000000000000" pitchFamily="2" charset="0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5224E-DA84-B571-F5FA-31EDB0EC35E0}"/>
              </a:ext>
            </a:extLst>
          </p:cNvPr>
          <p:cNvSpPr txBox="1"/>
          <p:nvPr/>
        </p:nvSpPr>
        <p:spPr>
          <a:xfrm>
            <a:off x="2528982" y="4474378"/>
            <a:ext cx="3269972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07.2023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Привлечены инвестиции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 Добавлены специалисты по </a:t>
            </a:r>
            <a:r>
              <a:rPr lang="en-US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IP</a:t>
            </a:r>
            <a:endParaRPr lang="ru-RU" sz="1600" spc="-120" dirty="0">
              <a:latin typeface="Roboto" panose="02000000000000000000" pitchFamily="2" charset="0"/>
              <a:ea typeface="Roboto" panose="02000000000000000000" pitchFamily="2" charset="0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FB57A-DB5D-4977-6592-C1A0E883536A}"/>
              </a:ext>
            </a:extLst>
          </p:cNvPr>
          <p:cNvSpPr txBox="1"/>
          <p:nvPr/>
        </p:nvSpPr>
        <p:spPr>
          <a:xfrm>
            <a:off x="4412052" y="1782796"/>
            <a:ext cx="2896297" cy="11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08.2023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Разработан свой ИИ для доработки текстов для патентов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6D7CAB4-1288-40B3-2000-E2BC1B5C290B}"/>
              </a:ext>
            </a:extLst>
          </p:cNvPr>
          <p:cNvCxnSpPr>
            <a:cxnSpLocks/>
          </p:cNvCxnSpPr>
          <p:nvPr/>
        </p:nvCxnSpPr>
        <p:spPr>
          <a:xfrm flipH="1" flipV="1">
            <a:off x="2518653" y="3052309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453791-1AFB-C1B6-3493-427777807EB3}"/>
              </a:ext>
            </a:extLst>
          </p:cNvPr>
          <p:cNvCxnSpPr>
            <a:cxnSpLocks/>
          </p:cNvCxnSpPr>
          <p:nvPr/>
        </p:nvCxnSpPr>
        <p:spPr>
          <a:xfrm flipH="1" flipV="1">
            <a:off x="4163968" y="3978925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8DE8165-0B4A-1EE6-E219-4C18A9415BE0}"/>
              </a:ext>
            </a:extLst>
          </p:cNvPr>
          <p:cNvCxnSpPr>
            <a:cxnSpLocks/>
          </p:cNvCxnSpPr>
          <p:nvPr/>
        </p:nvCxnSpPr>
        <p:spPr>
          <a:xfrm flipH="1" flipV="1">
            <a:off x="7808690" y="3973261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6DE10A-DA1B-3A38-6047-A832C874AFBC}"/>
              </a:ext>
            </a:extLst>
          </p:cNvPr>
          <p:cNvSpPr txBox="1"/>
          <p:nvPr/>
        </p:nvSpPr>
        <p:spPr>
          <a:xfrm>
            <a:off x="134540" y="4413383"/>
            <a:ext cx="1695236" cy="1404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05.2022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Разработан 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Сайт, подана заявка на грант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146191F-9BEB-FAE7-4786-667D07B99A74}"/>
              </a:ext>
            </a:extLst>
          </p:cNvPr>
          <p:cNvCxnSpPr>
            <a:cxnSpLocks/>
          </p:cNvCxnSpPr>
          <p:nvPr/>
        </p:nvCxnSpPr>
        <p:spPr>
          <a:xfrm flipH="1" flipV="1">
            <a:off x="1008005" y="3999144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EDA1CB9-5D79-96C1-FC62-665342E04E94}"/>
              </a:ext>
            </a:extLst>
          </p:cNvPr>
          <p:cNvCxnSpPr>
            <a:cxnSpLocks/>
          </p:cNvCxnSpPr>
          <p:nvPr/>
        </p:nvCxnSpPr>
        <p:spPr>
          <a:xfrm flipH="1" flipV="1">
            <a:off x="5860201" y="3035965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19FB973-5BF0-07E3-FA4A-236FC4977083}"/>
              </a:ext>
            </a:extLst>
          </p:cNvPr>
          <p:cNvSpPr txBox="1"/>
          <p:nvPr/>
        </p:nvSpPr>
        <p:spPr>
          <a:xfrm>
            <a:off x="6367220" y="4480789"/>
            <a:ext cx="2832701" cy="11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10.2023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Выступление на акселераторах, маркетинг в вузах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B068601-BEC8-0814-44DF-7EDD4C1BA98A}"/>
              </a:ext>
            </a:extLst>
          </p:cNvPr>
          <p:cNvSpPr/>
          <p:nvPr/>
        </p:nvSpPr>
        <p:spPr>
          <a:xfrm>
            <a:off x="9456772" y="3552234"/>
            <a:ext cx="327057" cy="339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57B8B6-EF42-B001-098B-32B41C990D4B}"/>
              </a:ext>
            </a:extLst>
          </p:cNvPr>
          <p:cNvSpPr txBox="1"/>
          <p:nvPr/>
        </p:nvSpPr>
        <p:spPr>
          <a:xfrm>
            <a:off x="7770876" y="1741828"/>
            <a:ext cx="3409462" cy="110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2400" b="1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12.2024</a:t>
            </a:r>
          </a:p>
          <a:p>
            <a:pPr marL="8467" marR="3387" algn="ctr">
              <a:lnSpc>
                <a:spcPct val="118400"/>
              </a:lnSpc>
              <a:spcBef>
                <a:spcPts val="67"/>
              </a:spcBef>
              <a:tabLst>
                <a:tab pos="3264063" algn="l"/>
              </a:tabLst>
            </a:pPr>
            <a:r>
              <a:rPr lang="ru-RU" sz="1600" spc="-120" dirty="0">
                <a:latin typeface="Roboto" panose="02000000000000000000" pitchFamily="2" charset="0"/>
                <a:ea typeface="Roboto" panose="02000000000000000000" pitchFamily="2" charset="0"/>
                <a:cs typeface="Trebuchet MS"/>
              </a:rPr>
              <a:t>Разработка функционала для формирования зарубежных патентов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C582E5F-508F-FF03-10DE-A08369A63A5E}"/>
              </a:ext>
            </a:extLst>
          </p:cNvPr>
          <p:cNvCxnSpPr>
            <a:cxnSpLocks/>
          </p:cNvCxnSpPr>
          <p:nvPr/>
        </p:nvCxnSpPr>
        <p:spPr>
          <a:xfrm flipH="1" flipV="1">
            <a:off x="9620300" y="3044567"/>
            <a:ext cx="833" cy="41423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5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140cd6d62_0_25"/>
          <p:cNvSpPr txBox="1">
            <a:spLocks noGrp="1"/>
          </p:cNvSpPr>
          <p:nvPr>
            <p:ph type="sldNum" idx="12"/>
          </p:nvPr>
        </p:nvSpPr>
        <p:spPr>
          <a:xfrm>
            <a:off x="11515058" y="6380252"/>
            <a:ext cx="694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00746C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fld>
            <a:endParaRPr sz="2400" b="1">
              <a:solidFill>
                <a:srgbClr val="00746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74" name="Google Shape;174;g25140cd6d62_0_25"/>
          <p:cNvCxnSpPr/>
          <p:nvPr/>
        </p:nvCxnSpPr>
        <p:spPr>
          <a:xfrm>
            <a:off x="-1172" y="978552"/>
            <a:ext cx="6273600" cy="0"/>
          </a:xfrm>
          <a:prstGeom prst="straightConnector1">
            <a:avLst/>
          </a:prstGeom>
          <a:noFill/>
          <a:ln w="57150" cap="flat" cmpd="sng">
            <a:solidFill>
              <a:srgbClr val="00746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5" name="Google Shape;175;g25140cd6d62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6961" y="42793"/>
            <a:ext cx="820498" cy="9357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5140cd6d62_0_25"/>
          <p:cNvSpPr txBox="1"/>
          <p:nvPr/>
        </p:nvSpPr>
        <p:spPr>
          <a:xfrm>
            <a:off x="134540" y="157045"/>
            <a:ext cx="6762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25" rIns="0" bIns="0" anchor="ctr" anchorCtr="0">
            <a:spAutoFit/>
          </a:bodyPr>
          <a:lstStyle/>
          <a:p>
            <a:pPr marL="8467" marR="3387" lvl="0" indent="0" algn="l" rtl="0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3600"/>
              <a:buFont typeface="Roboto"/>
              <a:buNone/>
            </a:pPr>
            <a:r>
              <a:rPr lang="ru-RU" sz="3600">
                <a:solidFill>
                  <a:srgbClr val="181818"/>
                </a:solidFill>
                <a:latin typeface="Roboto"/>
                <a:ea typeface="Roboto"/>
                <a:cs typeface="Roboto"/>
                <a:sym typeface="Roboto"/>
              </a:rPr>
              <a:t>Реализация гранта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g25140cd6d62_0_25"/>
          <p:cNvSpPr txBox="1"/>
          <p:nvPr/>
        </p:nvSpPr>
        <p:spPr>
          <a:xfrm>
            <a:off x="134550" y="1646900"/>
            <a:ext cx="627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highlight>
                  <a:srgbClr val="00746C"/>
                </a:highlight>
                <a:latin typeface="Roboto"/>
                <a:ea typeface="Roboto"/>
                <a:cs typeface="Roboto"/>
                <a:sym typeface="Roboto"/>
              </a:rPr>
              <a:t>Планируемое разделение бюджета</a:t>
            </a:r>
            <a:endParaRPr/>
          </a:p>
        </p:txBody>
      </p:sp>
      <p:sp>
        <p:nvSpPr>
          <p:cNvPr id="178" name="Google Shape;178;g25140cd6d62_0_25"/>
          <p:cNvSpPr txBox="1"/>
          <p:nvPr/>
        </p:nvSpPr>
        <p:spPr>
          <a:xfrm>
            <a:off x="208626" y="3334350"/>
            <a:ext cx="58539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400 000</a:t>
            </a: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Min Конфигурация Сервера ML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120 000</a:t>
            </a: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Веб Сервер Min Конфигурация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150 000</a:t>
            </a: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Зарплата разработчиков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100 000</a:t>
            </a: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Зарплата IP - специалистов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Остальные расходы в заявке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25140cd6d62_0_25"/>
          <p:cNvSpPr/>
          <p:nvPr/>
        </p:nvSpPr>
        <p:spPr>
          <a:xfrm>
            <a:off x="222985" y="2367481"/>
            <a:ext cx="4544100" cy="76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Сервисы + Отладка и базы данных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1 000 000 рублей </a:t>
            </a:r>
            <a:endParaRPr sz="2000" b="1">
              <a:solidFill>
                <a:srgbClr val="007E7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" name="Google Shape;180;g25140cd6d62_0_25"/>
          <p:cNvCxnSpPr/>
          <p:nvPr/>
        </p:nvCxnSpPr>
        <p:spPr>
          <a:xfrm>
            <a:off x="6519245" y="1486063"/>
            <a:ext cx="0" cy="5232300"/>
          </a:xfrm>
          <a:prstGeom prst="straightConnector1">
            <a:avLst/>
          </a:prstGeom>
          <a:noFill/>
          <a:ln w="38100" cap="flat" cmpd="sng">
            <a:solidFill>
              <a:srgbClr val="00746C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g25140cd6d62_0_25"/>
          <p:cNvSpPr txBox="1"/>
          <p:nvPr/>
        </p:nvSpPr>
        <p:spPr>
          <a:xfrm>
            <a:off x="6864953" y="1646906"/>
            <a:ext cx="508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highlight>
                  <a:srgbClr val="00746C"/>
                </a:highlight>
                <a:latin typeface="Roboto"/>
                <a:ea typeface="Roboto"/>
                <a:cs typeface="Roboto"/>
                <a:sym typeface="Roboto"/>
              </a:rPr>
              <a:t>На деньги гранта получится:</a:t>
            </a:r>
            <a:endParaRPr/>
          </a:p>
        </p:txBody>
      </p:sp>
      <p:sp>
        <p:nvSpPr>
          <p:cNvPr id="182" name="Google Shape;182;g25140cd6d62_0_25"/>
          <p:cNvSpPr txBox="1"/>
          <p:nvPr/>
        </p:nvSpPr>
        <p:spPr>
          <a:xfrm>
            <a:off x="6864950" y="5978875"/>
            <a:ext cx="4304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lt1"/>
                </a:solidFill>
                <a:highlight>
                  <a:srgbClr val="00746C"/>
                </a:highlight>
                <a:latin typeface="Roboto"/>
                <a:ea typeface="Roboto"/>
                <a:cs typeface="Roboto"/>
                <a:sym typeface="Roboto"/>
              </a:rPr>
              <a:t>Одобрение патента 99,9%</a:t>
            </a:r>
            <a:endParaRPr sz="2700"/>
          </a:p>
        </p:txBody>
      </p:sp>
      <p:sp>
        <p:nvSpPr>
          <p:cNvPr id="184" name="Google Shape;184;g25140cd6d62_0_25"/>
          <p:cNvSpPr txBox="1"/>
          <p:nvPr/>
        </p:nvSpPr>
        <p:spPr>
          <a:xfrm>
            <a:off x="6726325" y="2489138"/>
            <a:ext cx="50841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Доработать текущую платформу для работы с большей базой данных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Разработать собственный ИИ для улучшения текста под формат качественных заявок на патент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Внедрить систему, позволяющую подключать IP специалистов для Online помощи заявителю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361</Words>
  <Application>Microsoft Office PowerPoint</Application>
  <PresentationFormat>Широкоэкранный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Medium</vt:lpstr>
      <vt:lpstr>Roboto</vt:lpstr>
      <vt:lpstr>Тема Office</vt:lpstr>
      <vt:lpstr>Презентация PowerPoint</vt:lpstr>
      <vt:lpstr>Проблема</vt:lpstr>
      <vt:lpstr>Продукт</vt:lpstr>
      <vt:lpstr>Цифровая технология</vt:lpstr>
      <vt:lpstr>Преимущества платформы</vt:lpstr>
      <vt:lpstr>Конкуренты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Стейкхолдеры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Daud Silver</dc:creator>
  <cp:lastModifiedBy>Дауди Дауддин Ильясович</cp:lastModifiedBy>
  <cp:revision>6</cp:revision>
  <dcterms:created xsi:type="dcterms:W3CDTF">2023-04-17T22:48:20Z</dcterms:created>
  <dcterms:modified xsi:type="dcterms:W3CDTF">2023-06-22T12:46:33Z</dcterms:modified>
</cp:coreProperties>
</file>