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Raleway SemiBold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jiPIIlztQ/T6aOk8YgMVnggz8+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CD7C28-80DB-4D9A-B00F-608C56ECEC2E}">
  <a:tblStyle styleId="{EFCD7C28-80DB-4D9A-B00F-608C56ECEC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SemiBold-regular.fntdata"/><Relationship Id="rId22" Type="http://schemas.openxmlformats.org/officeDocument/2006/relationships/font" Target="fonts/RalewaySemiBold-italic.fntdata"/><Relationship Id="rId21" Type="http://schemas.openxmlformats.org/officeDocument/2006/relationships/font" Target="fonts/RalewaySemiBold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Raleway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23913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indent="-3048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indent="-3048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indent="-3048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indent="-3048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indent="-3048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indent="-3048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indent="-3048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/>
        </p:txBody>
      </p:sp>
      <p:sp>
        <p:nvSpPr>
          <p:cNvPr id="52" name="Google Shape;52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indent="-3048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indent="-3048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indent="-3048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indent="-3048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indent="-3048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indent="-3048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indent="-3048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300" lIns="58300" spcFirstLastPara="1" rIns="58300" wrap="square" tIns="583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54" name="Google Shape;5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title"/>
          </p:nvPr>
        </p:nvSpPr>
        <p:spPr>
          <a:xfrm>
            <a:off x="432332" y="445031"/>
            <a:ext cx="79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432332" y="1152469"/>
            <a:ext cx="84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  <p15:guide id="2" pos="27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ctrTitle"/>
          </p:nvPr>
        </p:nvSpPr>
        <p:spPr>
          <a:xfrm>
            <a:off x="441819" y="1465988"/>
            <a:ext cx="38136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None/>
              <a:defRPr sz="3000">
                <a:solidFill>
                  <a:srgbClr val="9900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9" name="Google Shape;19;p19"/>
          <p:cNvSpPr txBox="1"/>
          <p:nvPr>
            <p:ph idx="1" type="subTitle"/>
          </p:nvPr>
        </p:nvSpPr>
        <p:spPr>
          <a:xfrm>
            <a:off x="441819" y="2812219"/>
            <a:ext cx="4269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sz="17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-106904" y="4724286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19"/>
          <p:cNvSpPr txBox="1"/>
          <p:nvPr/>
        </p:nvSpPr>
        <p:spPr>
          <a:xfrm>
            <a:off x="545478" y="3499856"/>
            <a:ext cx="4044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923">
          <p15:clr>
            <a:srgbClr val="E46962"/>
          </p15:clr>
        </p15:guide>
        <p15:guide id="3" pos="2968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ш макет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>
            <p:ph type="title"/>
          </p:nvPr>
        </p:nvSpPr>
        <p:spPr>
          <a:xfrm>
            <a:off x="432332" y="1957500"/>
            <a:ext cx="61818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b="0" sz="3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4" name="Google Shape;24;p20"/>
          <p:cNvSpPr/>
          <p:nvPr/>
        </p:nvSpPr>
        <p:spPr>
          <a:xfrm>
            <a:off x="432332" y="1258838"/>
            <a:ext cx="1038900" cy="515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" name="Google Shape;25;p20"/>
          <p:cNvSpPr txBox="1"/>
          <p:nvPr>
            <p:ph idx="2" type="title"/>
          </p:nvPr>
        </p:nvSpPr>
        <p:spPr>
          <a:xfrm>
            <a:off x="432332" y="1221750"/>
            <a:ext cx="61818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 SemiBold"/>
              <a:buNone/>
              <a:defRPr b="0" sz="22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72">
          <p15:clr>
            <a:srgbClr val="E46962"/>
          </p15:clr>
        </p15:guide>
        <p15:guide id="2" orient="horz" pos="793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300" lIns="58300" spcFirstLastPara="1" rIns="58300" wrap="square" tIns="583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35" name="Google Shape;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4"/>
          <p:cNvPicPr preferRelativeResize="0"/>
          <p:nvPr/>
        </p:nvPicPr>
        <p:blipFill rotWithShape="1">
          <a:blip r:embed="rId2">
            <a:alphaModFix/>
          </a:blip>
          <a:srcRect b="4320" l="0" r="2181" t="1754"/>
          <a:stretch/>
        </p:blipFill>
        <p:spPr>
          <a:xfrm>
            <a:off x="5397690" y="0"/>
            <a:ext cx="3746309" cy="51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4"/>
          <p:cNvPicPr preferRelativeResize="0"/>
          <p:nvPr/>
        </p:nvPicPr>
        <p:blipFill rotWithShape="1">
          <a:blip r:embed="rId3">
            <a:alphaModFix amt="32000"/>
          </a:blip>
          <a:srcRect b="0" l="0" r="0" t="0"/>
          <a:stretch/>
        </p:blipFill>
        <p:spPr>
          <a:xfrm>
            <a:off x="132603" y="4283434"/>
            <a:ext cx="1314430" cy="7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4"/>
          <p:cNvSpPr txBox="1"/>
          <p:nvPr>
            <p:ph type="title"/>
          </p:nvPr>
        </p:nvSpPr>
        <p:spPr>
          <a:xfrm>
            <a:off x="311700" y="154338"/>
            <a:ext cx="64848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42" name="Google Shape;4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391827" y="-157074"/>
            <a:ext cx="1277952" cy="18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5"/>
          <p:cNvSpPr txBox="1"/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48" name="Google Shape;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"/>
              <a:buNone/>
              <a:defRPr b="1" i="0" sz="2700" u="none" cap="none" strike="noStrike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497" y="4393987"/>
            <a:ext cx="512349" cy="379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-=Tanya=-\2035 Работа\-=Айдентика 2035=-\лого университета\Univer20_35_RGB_white.emf" id="60" name="Google Shape;6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817" y="4395438"/>
            <a:ext cx="750522" cy="37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774" y="252487"/>
            <a:ext cx="1086643" cy="37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2402" y="1319274"/>
            <a:ext cx="756788" cy="59367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5594513" y="1026"/>
            <a:ext cx="1674000" cy="1121100"/>
          </a:xfrm>
          <a:prstGeom prst="rect">
            <a:avLst/>
          </a:prstGeom>
          <a:solidFill>
            <a:srgbClr val="FFCE3E"/>
          </a:solidFill>
          <a:ln>
            <a:noFill/>
          </a:ln>
        </p:spPr>
        <p:txBody>
          <a:bodyPr anchorCtr="0" anchor="ctr" bIns="109600" lIns="109600" spcFirstLastPara="1" rIns="109600" wrap="square" tIns="109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8"/>
              <a:buFont typeface="Arial"/>
              <a:buNone/>
            </a:pPr>
            <a:r>
              <a:t/>
            </a:r>
            <a:endParaRPr b="0" i="0" sz="125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7269557" y="-17076"/>
            <a:ext cx="1863300" cy="11391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anchorCtr="0" anchor="ctr" bIns="121975" lIns="121975" spcFirstLastPara="1" rIns="121975" wrap="square" tIns="121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61790" y="189809"/>
            <a:ext cx="1086651" cy="7487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7" name="Google Shape;67;p1" title="putp_technologies_logo_violet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89733" y="277075"/>
            <a:ext cx="1550833" cy="59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83850" y="227243"/>
            <a:ext cx="13906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31412" y="654088"/>
            <a:ext cx="625792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62238" y="2481150"/>
            <a:ext cx="2943225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/>
        </p:nvSpPr>
        <p:spPr>
          <a:xfrm>
            <a:off x="456825" y="3109338"/>
            <a:ext cx="6082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Автоматизированный робот работает круглосуточно, без перерывов, находя и собирая мусор с помощью искусственного интеллекта.</a:t>
            </a:r>
            <a:endParaRPr sz="16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>
            <p:ph type="title"/>
          </p:nvPr>
        </p:nvSpPr>
        <p:spPr>
          <a:xfrm>
            <a:off x="456818" y="125788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АКТУАЛЬНОСТЬ ИДЕИ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7440246" y="31261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835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80" name="Google Shape;80;p2" title="putp_technologies_logo_violet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/>
          <p:nvPr/>
        </p:nvSpPr>
        <p:spPr>
          <a:xfrm>
            <a:off x="456825" y="2206150"/>
            <a:ext cx="4774800" cy="18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3C84FF"/>
                </a:solidFill>
                <a:latin typeface="Calibri"/>
                <a:ea typeface="Calibri"/>
                <a:cs typeface="Calibri"/>
                <a:sym typeface="Calibri"/>
              </a:rPr>
              <a:t>Проект «ЭКО-БОЙ» родился на стыке экологической необходимости</a:t>
            </a:r>
            <a:endParaRPr sz="1900">
              <a:solidFill>
                <a:srgbClr val="3C84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3C84FF"/>
                </a:solidFill>
                <a:latin typeface="Calibri"/>
                <a:ea typeface="Calibri"/>
                <a:cs typeface="Calibri"/>
                <a:sym typeface="Calibri"/>
              </a:rPr>
              <a:t>и технической возможности , чтобы города стали чище, умнее и экономически эффективнее</a:t>
            </a:r>
            <a:endParaRPr sz="1900">
              <a:solidFill>
                <a:srgbClr val="3C84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>
            <p:ph type="title"/>
          </p:nvPr>
        </p:nvSpPr>
        <p:spPr>
          <a:xfrm>
            <a:off x="139317" y="74353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ЦЕЛЕВАЯ АУДИТОРИЯ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89" name="Google Shape;89;p3" title="putp_technologies_logo_violet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 txBox="1"/>
          <p:nvPr/>
        </p:nvSpPr>
        <p:spPr>
          <a:xfrm>
            <a:off x="139325" y="1323125"/>
            <a:ext cx="596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4A8EF2"/>
                </a:solidFill>
                <a:latin typeface="Calibri"/>
                <a:ea typeface="Calibri"/>
                <a:cs typeface="Calibri"/>
                <a:sym typeface="Calibri"/>
              </a:rPr>
              <a:t>Основные сервисные компаний и организаций, которые могут предоставить помощь на разных этапах изобретения и внедрения робота  </a:t>
            </a:r>
            <a:endParaRPr/>
          </a:p>
        </p:txBody>
      </p:sp>
      <p:pic>
        <p:nvPicPr>
          <p:cNvPr id="91" name="Google Shape;9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325" y="2515225"/>
            <a:ext cx="2819400" cy="20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8425" y="2929074"/>
            <a:ext cx="2819402" cy="153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7">
            <a:alphaModFix/>
          </a:blip>
          <a:srcRect b="10808" l="0" r="0" t="12262"/>
          <a:stretch/>
        </p:blipFill>
        <p:spPr>
          <a:xfrm>
            <a:off x="5940600" y="1072700"/>
            <a:ext cx="3000202" cy="144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8">
            <a:alphaModFix/>
          </a:blip>
          <a:srcRect b="7837" l="0" r="0" t="3408"/>
          <a:stretch/>
        </p:blipFill>
        <p:spPr>
          <a:xfrm>
            <a:off x="6070225" y="2929075"/>
            <a:ext cx="2763600" cy="153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type="title"/>
          </p:nvPr>
        </p:nvSpPr>
        <p:spPr>
          <a:xfrm>
            <a:off x="152392" y="82608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ПРОБЛЕМА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02" name="Google Shape;102;p4" title="putp_technologies_logo_violet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1100" y="1270000"/>
            <a:ext cx="6836049" cy="37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5006400" y="4757500"/>
            <a:ext cx="829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ru" sz="800"/>
              <a:t>В голосований участвовало 150 голосов через онлайн- голосования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1170132" y="565156"/>
            <a:ext cx="7976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500">
                <a:solidFill>
                  <a:schemeClr val="dk1"/>
                </a:solidFill>
              </a:rPr>
              <a:t>ЦЕННОСТЬ, ЦЕННОСТНОЕ ПРЕДЛОЖЕНИЕ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12" name="Google Shape;112;p5" title="putp_technologies_logo_violet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0" y="864300"/>
            <a:ext cx="78360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Мы компания”GREEN SWEEP AI”</a:t>
            </a:r>
            <a:endParaRPr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Мы готовы помочь:</a:t>
            </a:r>
            <a:endParaRPr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* облегчить процесс уборки в общественных пространствах и водоёмах;</a:t>
            </a:r>
            <a:endParaRPr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* увеличить процент перерабатываемого мусора;</a:t>
            </a:r>
            <a:endParaRPr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* решить проблемы «</a:t>
            </a:r>
            <a:r>
              <a:rPr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престижного</a:t>
            </a:r>
            <a:r>
              <a:rPr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» труда.</a:t>
            </a:r>
            <a:endParaRPr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В ситуациях, связанных с производственными задачами и обращением с отходами, когда ручная сортировка мусора становится неэффективной и опасной, а также в условиях дефицита кадров и необходимости работы в особых условиях, мы предлагаем решение — робота-мусорщика «Эко-бой».</a:t>
            </a:r>
            <a:endParaRPr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С помощью  устройства мы стремимся решить проблему загрязнения окружающей среды в городах и достичь следующих результатов:</a:t>
            </a:r>
            <a:endParaRPr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* улучшение здоровья населения;</a:t>
            </a:r>
            <a:endParaRPr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*экономические выгоды и рост благосостояния;</a:t>
            </a:r>
            <a:endParaRPr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*безопасность продовольствия и водных ресурсов;</a:t>
            </a:r>
            <a:endParaRPr>
              <a:solidFill>
                <a:srgbClr val="4A86E8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* сохранение биоразнообразия и устойчивости экосистем;</a:t>
            </a:r>
            <a:endParaRPr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* глобальная стабильность и борьба с изменением климата.</a:t>
            </a:r>
            <a:endParaRPr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20" name="Google Shape;120;p6" title="putp_technologies_logo_violet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1825" y="1806874"/>
            <a:ext cx="2134950" cy="3501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-56225" y="693475"/>
            <a:ext cx="86130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Описание устройства: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Бак для мусора 50 л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 колеса для преодоления препятствий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ИИ-управление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Мощный насос для сбора мусора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Основные функции: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GPS и лазерная навигация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Сбор мусора разного размера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Автономная работа от аккумулятора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Сортировка отходов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Производство: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3D-прин</a:t>
            </a:r>
            <a:r>
              <a:rPr lang="ru"/>
              <a:t>т</a:t>
            </a:r>
            <a:r>
              <a:rPr lang="ru"/>
              <a:t>еры и ЧПУ-станки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Паяльное и лазерное оборудование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Чистая зона для сборки электроники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Зона тестирования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CAD/CAM системы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Среда разработки(Python/C++/ROS)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ERP-система управления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 txBox="1"/>
          <p:nvPr>
            <p:ph type="title"/>
          </p:nvPr>
        </p:nvSpPr>
        <p:spPr>
          <a:xfrm>
            <a:off x="-8" y="29443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РЕШЕНИЕ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164718" y="725044"/>
            <a:ext cx="1568400" cy="51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 txBox="1"/>
          <p:nvPr>
            <p:ph type="title"/>
          </p:nvPr>
        </p:nvSpPr>
        <p:spPr>
          <a:xfrm>
            <a:off x="88517" y="690556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lt1"/>
                </a:solidFill>
              </a:rPr>
              <a:t>РЫНОК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8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32" name="Google Shape;132;p8" title="putp_technologies_logo_violet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/>
        </p:nvSpPr>
        <p:spPr>
          <a:xfrm>
            <a:off x="0" y="1623550"/>
            <a:ext cx="62103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Мы работаем на рынке B2G,B2B, В2С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Команда: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· CEO : Стратегия, продажи, финансы.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· CTO: Ведущий инженер-робототехник.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·  инженер-разработчик: Механика, электроника, встроенные системы.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· 1 Software Engineer: Компьютерное зрение, UI/UX нашего ПО.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· 1 маркетолог/аналитик: Исследование рынка, привлечение клиентов.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Стоимость решения: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Используется метод подписки: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</a:rPr>
              <a:t>•</a:t>
            </a: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Покупка  самого робота(4200$) или ежемесячный платеж 350$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</a:rPr>
              <a:t>•</a:t>
            </a: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Ежемесячная  подписка (обновление ПО, Тех. Поддержка, доступ к библиотеке сценариев)-24$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5803900" y="725050"/>
            <a:ext cx="3301500" cy="4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Прогноза продаж: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Целевое количество продаж компаниям: 18-22 компаниям и 30 частных секторов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Воронка продаж: охват 1000 компаний по всему миру(звонки, рассылка, реклама)→500 заинтересованных компаний → 382 переговоров → 350 покупок в год.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Выручка: (Рассчитываем по 15 клиентам)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350$+24$=378$ *15 =5670долларов в месяц(при ежемесячном платеже робота )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24$*15=360долларов в месяц(ежемесячный платеж подписки)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9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41" name="Google Shape;141;p9" title="putp_technologies_logo_violet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2" name="Google Shape;142;p9"/>
          <p:cNvGraphicFramePr/>
          <p:nvPr/>
        </p:nvGraphicFramePr>
        <p:xfrm>
          <a:off x="197075" y="82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{EFCD7C28-80DB-4D9A-B00F-608C56ECEC2E}</a:tableStyleId>
              </a:tblPr>
              <a:tblGrid>
                <a:gridCol w="2026700"/>
                <a:gridCol w="2026700"/>
                <a:gridCol w="2026700"/>
                <a:gridCol w="2026700"/>
                <a:gridCol w="2026700"/>
              </a:tblGrid>
              <a:tr h="73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Качества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Эко-Бой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 Робот”Пиксель”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/>
                        <a:t>Platga- Bot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(робот для очистки песка)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/>
                        <a:t>GREEN BIE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35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Объем бака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50-150 л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50л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10л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600 л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54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Время работы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10-14 ч без подзарядки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9ч без подзарядки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5ч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10 ч без подзарядки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35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Размерность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2 место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4 место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1 место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3 место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54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Места прохождения уборки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 Асфальт, трава, тротуар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асфальт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песок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асфальт, трава, тротуар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54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Способ зарядки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Зарядка от станций, смешанная батарея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Зарядка от станций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зарядка от станций, сменная батарея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Зарядка от станций, сменная батарея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54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Способ навигаций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Глонасс, GPS, лазер, ИИ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2"/>
                          </a:solidFill>
                        </a:rPr>
                        <a:t>GPS,Глонасс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GPS, лазер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Глонасс,GPS, лазер, ИИ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35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2"/>
                          </a:solidFill>
                        </a:rPr>
                        <a:t>Тип двигателей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2"/>
                          </a:solidFill>
                        </a:rPr>
                        <a:t>электродвигатель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2"/>
                          </a:solidFill>
                        </a:rPr>
                        <a:t>электродвигатель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электродвигатель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электродвигатель</a:t>
                      </a:r>
                      <a:endParaRPr sz="1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3" name="Google Shape;143;p9"/>
          <p:cNvSpPr/>
          <p:nvPr/>
        </p:nvSpPr>
        <p:spPr>
          <a:xfrm>
            <a:off x="91676" y="72288"/>
            <a:ext cx="2846700" cy="51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 txBox="1"/>
          <p:nvPr>
            <p:ph type="title"/>
          </p:nvPr>
        </p:nvSpPr>
        <p:spPr>
          <a:xfrm>
            <a:off x="91675" y="37788"/>
            <a:ext cx="2846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lt1"/>
                </a:solidFill>
              </a:rPr>
              <a:t>КОНКУРЕНТЫ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/>
          <p:nvPr/>
        </p:nvSpPr>
        <p:spPr>
          <a:xfrm>
            <a:off x="132226" y="638475"/>
            <a:ext cx="3954900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 txBox="1"/>
          <p:nvPr>
            <p:ph type="title"/>
          </p:nvPr>
        </p:nvSpPr>
        <p:spPr>
          <a:xfrm>
            <a:off x="132226" y="638475"/>
            <a:ext cx="460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lt1"/>
                </a:solidFill>
              </a:rPr>
              <a:t>БИЗНЕС-МОДЕЛЬ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 b="0" l="25406" r="0" t="0"/>
          <a:stretch/>
        </p:blipFill>
        <p:spPr>
          <a:xfrm>
            <a:off x="0" y="0"/>
            <a:ext cx="9144000" cy="6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  <p:pic>
        <p:nvPicPr>
          <p:cNvPr id="153" name="Google Shape;153;p10" title="putp_technologies_logo_violet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375" y="135488"/>
            <a:ext cx="1003602" cy="3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 txBox="1"/>
          <p:nvPr/>
        </p:nvSpPr>
        <p:spPr>
          <a:xfrm>
            <a:off x="76200" y="1233075"/>
            <a:ext cx="96366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Бизнес-модель "Эко-Бой"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Продукт: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Робот-мусорщик«ЭКО-БОЙ» с ИИ и компьютерным зрением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Автономная работа по заданным маршрутам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GPS и лазерная навигация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Мониторинг заполненности баков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Аналитика собранных отходов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Клиенты: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Муниципалитеты- для создания "умных городов"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Управляющие компании- содержание территорий ЖК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Крупные коммерческие объекты- ТЦ, стадионы, аэропорты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Выгоды: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Сокращение расходов на персонал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Работа 24/7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Оптимизация маршрутов сбора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Повышение эффективности сортировки</a:t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8F00FF"/>
      </a:dk1>
      <a:lt1>
        <a:srgbClr val="FFFFFF"/>
      </a:lt1>
      <a:dk2>
        <a:srgbClr val="000000"/>
      </a:dk2>
      <a:lt2>
        <a:srgbClr val="000000"/>
      </a:lt2>
      <a:accent1>
        <a:srgbClr val="FBB3C1"/>
      </a:accent1>
      <a:accent2>
        <a:srgbClr val="FCAF17"/>
      </a:accent2>
      <a:accent3>
        <a:srgbClr val="FD493D"/>
      </a:accent3>
      <a:accent4>
        <a:srgbClr val="DBE6F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