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Raleway"/>
      <p:regular r:id="rId15"/>
      <p:bold r:id="rId16"/>
      <p:italic r:id="rId17"/>
      <p:boldItalic r:id="rId18"/>
    </p:embeddedFont>
    <p:embeddedFont>
      <p:font typeface="Roboto"/>
      <p:regular r:id="rId19"/>
      <p:bold r:id="rId20"/>
      <p:italic r:id="rId21"/>
      <p:boldItalic r:id="rId22"/>
    </p:embeddedFont>
    <p:embeddedFont>
      <p:font typeface="Lato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.fntdata"/><Relationship Id="rId22" Type="http://schemas.openxmlformats.org/officeDocument/2006/relationships/font" Target="fonts/Roboto-boldItalic.fntdata"/><Relationship Id="rId21" Type="http://schemas.openxmlformats.org/officeDocument/2006/relationships/font" Target="fonts/Roboto-italic.fntdata"/><Relationship Id="rId24" Type="http://schemas.openxmlformats.org/officeDocument/2006/relationships/font" Target="fonts/Lato-bold.fntdata"/><Relationship Id="rId23" Type="http://schemas.openxmlformats.org/officeDocument/2006/relationships/font" Target="fonts/Lato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Lato-boldItalic.fntdata"/><Relationship Id="rId25" Type="http://schemas.openxmlformats.org/officeDocument/2006/relationships/font" Target="fonts/La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font" Target="fonts/Raleway-regular.fntdata"/><Relationship Id="rId14" Type="http://schemas.openxmlformats.org/officeDocument/2006/relationships/slide" Target="slides/slide9.xml"/><Relationship Id="rId17" Type="http://schemas.openxmlformats.org/officeDocument/2006/relationships/font" Target="fonts/Raleway-italic.fntdata"/><Relationship Id="rId16" Type="http://schemas.openxmlformats.org/officeDocument/2006/relationships/font" Target="fonts/Raleway-bold.fntdata"/><Relationship Id="rId19" Type="http://schemas.openxmlformats.org/officeDocument/2006/relationships/font" Target="fonts/Roboto-regular.fntdata"/><Relationship Id="rId18" Type="http://schemas.openxmlformats.org/officeDocument/2006/relationships/font" Target="fonts/Raleway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cb9a0b074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cb9a0b074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d5b15f0a3_5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d5b15f0a3_5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723630543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723630543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9cdbca9bde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29cdbca9bde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d251bb473_0_6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d251bb473_0_6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d251bb473_0_6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d251bb473_0_6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e965474a9_3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e965474a9_3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cb9a0b074_1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cb9a0b074_1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d814cf7d3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d814cf7d3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Google Shape;11;p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" name="Google Shape;12;p2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" name="Google Shape;13;p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" name="Google Shape;14;p2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" name="Google Shape;62;p1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3" name="Google Shape;63;p11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4" name="Google Shape;64;p11"/>
          <p:cNvSpPr txBox="1"/>
          <p:nvPr>
            <p:ph hasCustomPrompt="1" type="title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5" name="Google Shape;65;p11"/>
          <p:cNvSpPr txBox="1"/>
          <p:nvPr>
            <p:ph idx="1" type="body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6" name="Google Shape;66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Google Shape;18;p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" name="Google Shape;19;p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0" name="Google Shape;20;p3"/>
          <p:cNvSpPr txBox="1"/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1" name="Google Shape;21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Google Shape;23;p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" name="Google Shape;24;p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5" name="Google Shape;25;p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6" name="Google Shape;26;p4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Google Shape;30;p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" name="Google Shape;31;p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2" name="Google Shape;32;p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3" name="Google Shape;33;p5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" type="body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5"/>
          <p:cNvSpPr txBox="1"/>
          <p:nvPr>
            <p:ph idx="2" type="body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6" name="Google Shape;36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Google Shape;41;p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7"/>
          <p:cNvSpPr txBox="1"/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3" name="Google Shape;43;p7"/>
          <p:cNvSpPr txBox="1"/>
          <p:nvPr>
            <p:ph idx="1" type="body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4" name="Google Shape;44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rgbClr val="353535"/>
        </a:solid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Google Shape;46;p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7" name="Google Shape;47;p8"/>
          <p:cNvSpPr txBox="1"/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" name="Google Shape;48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1" name="Google Shape;5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2" name="Google Shape;52;p9"/>
          <p:cNvSpPr txBox="1"/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3" name="Google Shape;53;p9"/>
          <p:cNvSpPr txBox="1"/>
          <p:nvPr>
            <p:ph idx="1" type="subTitle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4" name="Google Shape;5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5" name="Google Shape;55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7" name="Google Shape;57;p10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8" name="Google Shape;58;p1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9" name="Google Shape;59;p10"/>
          <p:cNvSpPr txBox="1"/>
          <p:nvPr>
            <p:ph idx="1" type="body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60" name="Google Shape;60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wiss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pic>
        <p:nvPicPr>
          <p:cNvPr descr="Screen Shot 2015-11-20 at 9.47.21 AM.png" id="9" name="Google Shape;9;p1"/>
          <p:cNvPicPr preferRelativeResize="0"/>
          <p:nvPr/>
        </p:nvPicPr>
        <p:blipFill rotWithShape="1">
          <a:blip r:embed="rId1">
            <a:alphaModFix/>
          </a:blip>
          <a:srcRect b="0" l="4413" r="4404" t="0"/>
          <a:stretch/>
        </p:blipFill>
        <p:spPr>
          <a:xfrm>
            <a:off x="0" y="0"/>
            <a:ext cx="9144000" cy="514350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Relationship Id="rId4" Type="http://schemas.openxmlformats.org/officeDocument/2006/relationships/image" Target="../media/image5.png"/><Relationship Id="rId5" Type="http://schemas.openxmlformats.org/officeDocument/2006/relationships/image" Target="../media/image1.png"/><Relationship Id="rId6" Type="http://schemas.openxmlformats.org/officeDocument/2006/relationships/image" Target="../media/image3.png"/><Relationship Id="rId7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9.png"/><Relationship Id="rId5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m.vk.com/away.php?to=https%3A%2F%2Fwww.grandviewresearch.com%2Findustry-analysis%2Fsmart-irrigation-market" TargetMode="External"/><Relationship Id="rId4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Relationship Id="rId4" Type="http://schemas.openxmlformats.org/officeDocument/2006/relationships/image" Target="../media/image6.png"/><Relationship Id="rId5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3"/>
          <p:cNvSpPr/>
          <p:nvPr/>
        </p:nvSpPr>
        <p:spPr>
          <a:xfrm>
            <a:off x="-13575" y="-5825"/>
            <a:ext cx="24942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4" name="Google Shape;74;p13"/>
          <p:cNvSpPr txBox="1"/>
          <p:nvPr>
            <p:ph type="ctrTitle"/>
          </p:nvPr>
        </p:nvSpPr>
        <p:spPr>
          <a:xfrm>
            <a:off x="2356425" y="591400"/>
            <a:ext cx="6346800" cy="15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" sz="3700"/>
              <a:t>Разработка основ работы</a:t>
            </a:r>
            <a:r>
              <a:rPr lang="ru" sz="3700"/>
              <a:t> </a:t>
            </a:r>
            <a:r>
              <a:rPr lang="ru" sz="3700"/>
              <a:t>технологии дистанционного полива растений в системе Умный дом - </a:t>
            </a:r>
            <a:r>
              <a:rPr lang="ru" sz="3700">
                <a:solidFill>
                  <a:schemeClr val="lt2"/>
                </a:solidFill>
              </a:rPr>
              <a:t>«Flowek»</a:t>
            </a:r>
            <a:endParaRPr sz="3700">
              <a:solidFill>
                <a:schemeClr val="lt2"/>
              </a:solidFill>
            </a:endParaRPr>
          </a:p>
        </p:txBody>
      </p:sp>
      <p:sp>
        <p:nvSpPr>
          <p:cNvPr id="75" name="Google Shape;75;p13"/>
          <p:cNvSpPr txBox="1"/>
          <p:nvPr>
            <p:ph idx="1" type="subTitle"/>
          </p:nvPr>
        </p:nvSpPr>
        <p:spPr>
          <a:xfrm>
            <a:off x="79725" y="3655750"/>
            <a:ext cx="8623500" cy="100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/>
              <a:t>Выполнили: Братчук Ксения, </a:t>
            </a:r>
            <a:endParaRPr sz="2400"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/>
              <a:t>Краско Ксения, Никерова Полина</a:t>
            </a:r>
            <a:endParaRPr b="1" sz="2400"/>
          </a:p>
        </p:txBody>
      </p:sp>
      <p:pic>
        <p:nvPicPr>
          <p:cNvPr id="76" name="Google Shape;7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5800" y="-5825"/>
            <a:ext cx="1495425" cy="149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886350" y="2414825"/>
            <a:ext cx="1886350" cy="188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1162050" y="1409700"/>
            <a:ext cx="1162050" cy="116205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3"/>
          <p:cNvSpPr txBox="1"/>
          <p:nvPr>
            <p:ph idx="1" type="subTitle"/>
          </p:nvPr>
        </p:nvSpPr>
        <p:spPr>
          <a:xfrm>
            <a:off x="2480625" y="-528850"/>
            <a:ext cx="6700200" cy="100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latin typeface="Raleway"/>
                <a:ea typeface="Raleway"/>
                <a:cs typeface="Raleway"/>
                <a:sym typeface="Raleway"/>
              </a:rPr>
              <a:t>ТЕХНОЛОГИИ БУДУЩЕГО АКСЕЛЕРАТОР    </a:t>
            </a:r>
            <a:endParaRPr b="1" sz="240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80" name="Google Shape;8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2025" y="1489600"/>
            <a:ext cx="2082999" cy="1663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34600" y="3164600"/>
            <a:ext cx="2928475" cy="159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/>
          <p:nvPr>
            <p:ph idx="4294967295" type="title"/>
          </p:nvPr>
        </p:nvSpPr>
        <p:spPr>
          <a:xfrm>
            <a:off x="51725" y="61900"/>
            <a:ext cx="5971200" cy="7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ru" sz="3600">
                <a:solidFill>
                  <a:schemeClr val="dk1"/>
                </a:solidFill>
              </a:rPr>
              <a:t>Актуальность </a:t>
            </a:r>
            <a:endParaRPr sz="2400"/>
          </a:p>
        </p:txBody>
      </p:sp>
      <p:sp>
        <p:nvSpPr>
          <p:cNvPr id="87" name="Google Shape;87;p14"/>
          <p:cNvSpPr txBox="1"/>
          <p:nvPr>
            <p:ph idx="4294967295" type="title"/>
          </p:nvPr>
        </p:nvSpPr>
        <p:spPr>
          <a:xfrm>
            <a:off x="240325" y="1630950"/>
            <a:ext cx="3416100" cy="176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0" lang="ru" sz="1200">
                <a:solidFill>
                  <a:schemeClr val="lt1"/>
                </a:solidFill>
              </a:rPr>
              <a:t>Основная проблема, которую решает система Flowek, это необходимость в регулярном и точном поливе растений, когда владелец находится вдали от дома. </a:t>
            </a:r>
            <a:endParaRPr b="0" sz="12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b="0" sz="1200">
              <a:solidFill>
                <a:schemeClr val="lt1"/>
              </a:solidFill>
            </a:endParaRPr>
          </a:p>
        </p:txBody>
      </p:sp>
      <p:pic>
        <p:nvPicPr>
          <p:cNvPr descr="Книга с названием Made To Stick, стоящая вполоборота" id="88" name="Google Shape;8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93176" y="630650"/>
            <a:ext cx="1572275" cy="205135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4"/>
          <p:cNvSpPr txBox="1"/>
          <p:nvPr>
            <p:ph idx="4294967295" type="title"/>
          </p:nvPr>
        </p:nvSpPr>
        <p:spPr>
          <a:xfrm>
            <a:off x="109975" y="680125"/>
            <a:ext cx="3676800" cy="7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ru" sz="2400">
                <a:solidFill>
                  <a:schemeClr val="dk1"/>
                </a:solidFill>
              </a:rPr>
              <a:t>Проблемы, которые решает проект:</a:t>
            </a:r>
            <a:endParaRPr sz="1200"/>
          </a:p>
        </p:txBody>
      </p:sp>
      <p:sp>
        <p:nvSpPr>
          <p:cNvPr id="90" name="Google Shape;90;p14"/>
          <p:cNvSpPr txBox="1"/>
          <p:nvPr>
            <p:ph idx="4294967295" type="title"/>
          </p:nvPr>
        </p:nvSpPr>
        <p:spPr>
          <a:xfrm>
            <a:off x="3786775" y="777400"/>
            <a:ext cx="5971200" cy="7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ru" sz="2400">
                <a:solidFill>
                  <a:schemeClr val="dk1"/>
                </a:solidFill>
              </a:rPr>
              <a:t>Целевая аудитория</a:t>
            </a:r>
            <a:endParaRPr sz="1200"/>
          </a:p>
        </p:txBody>
      </p:sp>
      <p:sp>
        <p:nvSpPr>
          <p:cNvPr id="91" name="Google Shape;91;p14"/>
          <p:cNvSpPr txBox="1"/>
          <p:nvPr>
            <p:ph idx="4294967295" type="title"/>
          </p:nvPr>
        </p:nvSpPr>
        <p:spPr>
          <a:xfrm>
            <a:off x="3864425" y="1448125"/>
            <a:ext cx="5068800" cy="176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ru" sz="1200">
                <a:solidFill>
                  <a:schemeClr val="lt1"/>
                </a:solidFill>
              </a:rPr>
              <a:t>- Демографические данные: возраст 25-60 лет, как мужчины, так и женщины, имеющие участок земли или сад, любители растений и садоводства;</a:t>
            </a:r>
            <a:endParaRPr b="0" sz="12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ru" sz="1200">
                <a:solidFill>
                  <a:schemeClr val="lt1"/>
                </a:solidFill>
              </a:rPr>
              <a:t>- Вкусы: интерес к садоводству, дизайну ландшафта, уходу за растениями;</a:t>
            </a:r>
            <a:endParaRPr b="0" sz="12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ru" sz="1200">
                <a:solidFill>
                  <a:schemeClr val="lt1"/>
                </a:solidFill>
              </a:rPr>
              <a:t>- Уровень образования: разный уровень образования – от среднего до высшего;</a:t>
            </a:r>
            <a:endParaRPr b="0" sz="12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ru" sz="1200">
                <a:solidFill>
                  <a:schemeClr val="lt1"/>
                </a:solidFill>
              </a:rPr>
              <a:t>- Уровень потребления: средний и высокий;</a:t>
            </a:r>
            <a:endParaRPr b="0" sz="12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ru" sz="1200">
                <a:solidFill>
                  <a:schemeClr val="lt1"/>
                </a:solidFill>
              </a:rPr>
              <a:t>- Географическое расположение: города и сельские поселения с наличием участков для озеленения;</a:t>
            </a:r>
            <a:endParaRPr b="0" sz="12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ru" sz="1200">
                <a:solidFill>
                  <a:schemeClr val="lt1"/>
                </a:solidFill>
              </a:rPr>
              <a:t>- Сектор рынка: B2C – прямая продажа конечным потребителям.</a:t>
            </a:r>
            <a:endParaRPr b="0" sz="12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b="0" sz="1200">
              <a:solidFill>
                <a:schemeClr val="lt1"/>
              </a:solidFill>
            </a:endParaRPr>
          </a:p>
        </p:txBody>
      </p:sp>
      <p:sp>
        <p:nvSpPr>
          <p:cNvPr id="92" name="Google Shape;92;p14"/>
          <p:cNvSpPr/>
          <p:nvPr/>
        </p:nvSpPr>
        <p:spPr>
          <a:xfrm>
            <a:off x="894775" y="3213325"/>
            <a:ext cx="1773900" cy="1487700"/>
          </a:xfrm>
          <a:prstGeom prst="sun">
            <a:avLst>
              <a:gd fmla="val 250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4700" y="162737"/>
            <a:ext cx="4254600" cy="48180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Кусок клейкой ленты, который удерживает заметку на слайде" id="98" name="Google Shape;98;p15"/>
          <p:cNvPicPr preferRelativeResize="0"/>
          <p:nvPr/>
        </p:nvPicPr>
        <p:blipFill rotWithShape="1">
          <a:blip r:embed="rId4">
            <a:alphaModFix/>
          </a:blip>
          <a:srcRect b="10011" l="9244" r="2118" t="5926"/>
          <a:stretch/>
        </p:blipFill>
        <p:spPr>
          <a:xfrm rot="154828">
            <a:off x="3536000" y="147301"/>
            <a:ext cx="2072000" cy="73605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5"/>
          <p:cNvSpPr txBox="1"/>
          <p:nvPr/>
        </p:nvSpPr>
        <p:spPr>
          <a:xfrm>
            <a:off x="2855550" y="687397"/>
            <a:ext cx="3432900" cy="76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  <a:t>Решение</a:t>
            </a:r>
            <a:endParaRPr b="1" sz="3000">
              <a:solidFill>
                <a:schemeClr val="lt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0" name="Google Shape;100;p15"/>
          <p:cNvSpPr txBox="1"/>
          <p:nvPr>
            <p:ph idx="4294967295" type="body"/>
          </p:nvPr>
        </p:nvSpPr>
        <p:spPr>
          <a:xfrm>
            <a:off x="2855550" y="1377480"/>
            <a:ext cx="3432900" cy="332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200">
                <a:latin typeface="Raleway"/>
                <a:ea typeface="Raleway"/>
                <a:cs typeface="Raleway"/>
                <a:sym typeface="Raleway"/>
              </a:rPr>
              <a:t>Flowek - </a:t>
            </a:r>
            <a:r>
              <a:rPr lang="ru" sz="1200">
                <a:latin typeface="Raleway"/>
                <a:ea typeface="Raleway"/>
                <a:cs typeface="Raleway"/>
                <a:sym typeface="Raleway"/>
              </a:rPr>
              <a:t>это технология дистанционного полива растений в системе Умный дом, которая позволяет автоматизировать и оптимизировать процесс полива растений, обеспечивая им оптимальные условия для роста и развития.</a:t>
            </a:r>
            <a:endParaRPr sz="12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Raleway"/>
              <a:ea typeface="Raleway"/>
              <a:cs typeface="Raleway"/>
              <a:sym typeface="Raleway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➔"/>
            </a:pPr>
            <a:r>
              <a:rPr b="1" lang="ru" sz="1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Датчики влажности почвы</a:t>
            </a:r>
            <a:endParaRPr b="1" sz="14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➔"/>
            </a:pPr>
            <a:r>
              <a:rPr b="1" lang="ru" sz="1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Беспроводная технология</a:t>
            </a:r>
            <a:endParaRPr b="1" sz="14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➔"/>
            </a:pPr>
            <a:r>
              <a:rPr b="1" lang="ru" sz="1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Уникальные алгоритмы управления</a:t>
            </a:r>
            <a:endParaRPr b="1" sz="14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01" name="Google Shape;101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1495425" cy="1495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/>
          <p:nvPr/>
        </p:nvSpPr>
        <p:spPr>
          <a:xfrm>
            <a:off x="440025" y="822375"/>
            <a:ext cx="4184100" cy="374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sz="1150">
                <a:solidFill>
                  <a:srgbClr val="E1E3E6"/>
                </a:solidFill>
                <a:latin typeface="Raleway"/>
                <a:ea typeface="Raleway"/>
                <a:cs typeface="Raleway"/>
                <a:sym typeface="Raleway"/>
              </a:rPr>
              <a:t>Объем рынка в дистанционном поливе растений является относительно новым сегментом рынка, связанным с развитием технологий интернета вещей (IoT) и умного дома. </a:t>
            </a:r>
            <a:endParaRPr sz="1150">
              <a:solidFill>
                <a:srgbClr val="E1E3E6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sz="1150">
                <a:solidFill>
                  <a:srgbClr val="E1E3E6"/>
                </a:solidFill>
                <a:latin typeface="Raleway"/>
                <a:ea typeface="Raleway"/>
                <a:cs typeface="Raleway"/>
                <a:sym typeface="Raleway"/>
              </a:rPr>
              <a:t>Согласно отчету компании Grand View Research, объем мирового рынка систем дистанционного полива растений оценивается в 2,09 миллиарда долларов в 2020 году и ожидается, что он достигнет 6,66 миллиарда долларов к 2025 году. Источник: </a:t>
            </a:r>
            <a:r>
              <a:rPr lang="ru" sz="1150">
                <a:solidFill>
                  <a:schemeClr val="hlink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3"/>
              </a:rPr>
              <a:t>https://www.grandviewresearch.com/industry-analysis/s..</a:t>
            </a:r>
            <a:endParaRPr sz="1150">
              <a:solidFill>
                <a:schemeClr val="hlink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150">
                <a:solidFill>
                  <a:srgbClr val="E1E3E6"/>
                </a:solidFill>
                <a:latin typeface="Raleway"/>
                <a:ea typeface="Raleway"/>
                <a:cs typeface="Raleway"/>
                <a:sym typeface="Raleway"/>
              </a:rPr>
              <a:t>Крупные компании, такие как Rachio, Rain Bird Corporation, Hunter Industries, The Toro Company, Netafim и Galcon, активно работают над разработкой и предложением инновационных систем дистанционного полива растений для сельского хозяйства, ландшафтного дизайна и домашнего использования.</a:t>
            </a:r>
            <a:endParaRPr sz="18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7" name="Google Shape;107;p16"/>
          <p:cNvSpPr txBox="1"/>
          <p:nvPr/>
        </p:nvSpPr>
        <p:spPr>
          <a:xfrm>
            <a:off x="440025" y="194775"/>
            <a:ext cx="8115600" cy="4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РЫНОК, ЕГО ОБЪЕМ И ДИНАМИКА</a:t>
            </a:r>
            <a:endParaRPr b="1" sz="3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08" name="Google Shape;10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80475" y="822375"/>
            <a:ext cx="3784499" cy="3784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/>
          <p:nvPr/>
        </p:nvSpPr>
        <p:spPr>
          <a:xfrm>
            <a:off x="739925" y="-3"/>
            <a:ext cx="3432900" cy="76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Конкуренты</a:t>
            </a:r>
            <a:endParaRPr b="1" sz="3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14" name="Google Shape;11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48575" y="0"/>
            <a:ext cx="1495425" cy="1495425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7"/>
          <p:cNvSpPr txBox="1"/>
          <p:nvPr>
            <p:ph idx="4294967295" type="body"/>
          </p:nvPr>
        </p:nvSpPr>
        <p:spPr>
          <a:xfrm>
            <a:off x="128525" y="863150"/>
            <a:ext cx="7617900" cy="332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Char char="➔"/>
            </a:pPr>
            <a:r>
              <a:rPr lang="ru" sz="1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1. </a:t>
            </a:r>
            <a:r>
              <a:rPr b="1" lang="ru" sz="1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Rachio:</a:t>
            </a:r>
            <a:r>
              <a:rPr lang="ru" sz="1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предлагает умную систему полива, основанную на погодной информации и настройках пользователей. Позволяет отслеживать и контролировать полив через мобильное приложение.</a:t>
            </a:r>
            <a:endParaRPr sz="12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Char char="➔"/>
            </a:pPr>
            <a:r>
              <a:rPr lang="ru" sz="1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2. </a:t>
            </a:r>
            <a:r>
              <a:rPr b="1" lang="ru" sz="1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RainMachine:</a:t>
            </a:r>
            <a:r>
              <a:rPr lang="ru" sz="1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обеспечивает автоматическое управление поливом на основе данных о погоде и настройках полива, доступных через веб-интерфейс и приложение.</a:t>
            </a:r>
            <a:endParaRPr sz="12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Char char="➔"/>
            </a:pPr>
            <a:r>
              <a:rPr lang="ru" sz="1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3. </a:t>
            </a:r>
            <a:r>
              <a:rPr b="1" lang="ru" sz="1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Orbit B-Hyve:</a:t>
            </a:r>
            <a:r>
              <a:rPr lang="ru" sz="1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предлагает Wi-Fi приводы для кранов полива, которые могут быть интегрированы с умными системами полива и синхронизированы с погодными данными.</a:t>
            </a:r>
            <a:endParaRPr sz="12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Char char="➔"/>
            </a:pPr>
            <a:r>
              <a:rPr lang="ru" sz="1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4. </a:t>
            </a:r>
            <a:r>
              <a:rPr b="1" lang="ru" sz="1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Hunter Industries:</a:t>
            </a:r>
            <a:r>
              <a:rPr lang="ru" sz="1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предлагает широкий спектр поливных систем, включая умные контроллеры и гидроиндексные системы, которые позволяют пользователям легко управлять поливом.</a:t>
            </a:r>
            <a:endParaRPr sz="12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Char char="➔"/>
            </a:pPr>
            <a:r>
              <a:rPr lang="ru" sz="1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5. </a:t>
            </a:r>
            <a:r>
              <a:rPr b="1" lang="ru" sz="1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Netro: </a:t>
            </a:r>
            <a:r>
              <a:rPr lang="ru" sz="1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предлагает автоматическую систему полива с использованием искусственного интеллекта для оптимизации режимов полива на основе данных о погоде и потребности растений.</a:t>
            </a:r>
            <a:endParaRPr sz="12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8"/>
          <p:cNvSpPr txBox="1"/>
          <p:nvPr>
            <p:ph type="title"/>
          </p:nvPr>
        </p:nvSpPr>
        <p:spPr>
          <a:xfrm>
            <a:off x="122125" y="822375"/>
            <a:ext cx="8707500" cy="40053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0" lang="ru" sz="1150"/>
              <a:t>Для расчета технологии дистанционного полива растений в системе умного дома на одну единицу продукции необходимо учесть следующие параметры:</a:t>
            </a:r>
            <a:endParaRPr b="0" sz="11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0" lang="ru" sz="1150"/>
              <a:t>1. Площадь выделенной для выращивания растений зоны (в квадратных метрах).</a:t>
            </a:r>
            <a:endParaRPr b="0" sz="115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0" lang="ru" sz="1150"/>
              <a:t>2. Вид растений, которые будут выращиваться (разные растения могут требовать разный уровень полива).</a:t>
            </a:r>
            <a:endParaRPr b="0" sz="115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0" lang="ru" sz="1150"/>
              <a:t>3. Количество растений на одну единицу продукции.</a:t>
            </a:r>
            <a:endParaRPr b="0" sz="115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0" lang="ru" sz="1150"/>
              <a:t>4. Тип используемой системы полива (капельный полив, спринклерная система и т.д.).</a:t>
            </a:r>
            <a:endParaRPr b="0" sz="115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0" lang="ru" sz="1150"/>
              <a:t>5. Продолжительность и частота полива в зависимости от потребностей растений.</a:t>
            </a:r>
            <a:endParaRPr b="0" sz="115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b="0" sz="11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0" lang="ru" sz="1150"/>
              <a:t>Определение объема воды для полива:</a:t>
            </a:r>
            <a:endParaRPr b="0" sz="115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0" lang="ru" sz="1150"/>
              <a:t>1. Определяем общую потребность воды для полива всех растений в системе. Для этого </a:t>
            </a:r>
            <a:endParaRPr b="0" sz="115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0" lang="ru" sz="1150"/>
              <a:t> умножаем коэффициент потребности воды на общую площадь выделенной для выращивания</a:t>
            </a:r>
            <a:endParaRPr b="0" sz="115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0" lang="ru" sz="1150"/>
              <a:t> растений зоны. </a:t>
            </a:r>
            <a:endParaRPr b="0" sz="115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0" lang="ru" sz="1150"/>
              <a:t>2. Нужно знать потребность воды для полива одной единицы продукции, разделив общую </a:t>
            </a:r>
            <a:endParaRPr b="0" sz="115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0" lang="ru" sz="1150"/>
              <a:t> потребность воды на количество растений на одну единицу продукции.</a:t>
            </a:r>
            <a:endParaRPr b="0" sz="115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b="0" sz="11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0" lang="ru" sz="1150"/>
              <a:t>Определение частоты и продолжительности полива:</a:t>
            </a:r>
            <a:endParaRPr b="0" sz="11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0" lang="ru" sz="1150"/>
              <a:t>1. Нужно знать частоту полива в зависимости от типа растений и их потребностей в воде. </a:t>
            </a:r>
            <a:endParaRPr b="0" sz="115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0" lang="ru" sz="1150"/>
              <a:t>2. Определяем продолжительность полива каждый раз, когда происходит полив. </a:t>
            </a:r>
            <a:endParaRPr/>
          </a:p>
        </p:txBody>
      </p:sp>
      <p:grpSp>
        <p:nvGrpSpPr>
          <p:cNvPr id="121" name="Google Shape;121;p18"/>
          <p:cNvGrpSpPr/>
          <p:nvPr/>
        </p:nvGrpSpPr>
        <p:grpSpPr>
          <a:xfrm>
            <a:off x="6796100" y="2736730"/>
            <a:ext cx="2212050" cy="2310007"/>
            <a:chOff x="6803275" y="395363"/>
            <a:chExt cx="2212050" cy="2537076"/>
          </a:xfrm>
        </p:grpSpPr>
        <p:pic>
          <p:nvPicPr>
            <p:cNvPr id="122" name="Google Shape;122;p1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803275" y="427445"/>
              <a:ext cx="2212050" cy="25049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Кусок клейкой ленты, который удерживает заметку на слайде" id="123" name="Google Shape;123;p18"/>
            <p:cNvPicPr preferRelativeResize="0"/>
            <p:nvPr/>
          </p:nvPicPr>
          <p:blipFill rotWithShape="1">
            <a:blip r:embed="rId4">
              <a:alphaModFix/>
            </a:blip>
            <a:srcRect b="10011" l="9244" r="2118" t="5926"/>
            <a:stretch/>
          </p:blipFill>
          <p:spPr>
            <a:xfrm rot="154826">
              <a:off x="7370663" y="419419"/>
              <a:ext cx="1077273" cy="3826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4" name="Google Shape;124;p18"/>
            <p:cNvSpPr txBox="1"/>
            <p:nvPr/>
          </p:nvSpPr>
          <p:spPr>
            <a:xfrm>
              <a:off x="6944800" y="684231"/>
              <a:ext cx="1929000" cy="200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00"/>
                <a:buFont typeface="Arial"/>
                <a:buNone/>
              </a:pPr>
              <a:r>
                <a:rPr lang="ru" sz="1150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На основе этих данных можно разработать систему дистанционного полива растений в системе умного дома, которая будет автоматически управлять поливом растений в соответствии с их потребностями в воде.</a:t>
              </a:r>
              <a:endParaRPr b="1" sz="4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800"/>
                </a:spcAft>
                <a:buNone/>
              </a:pPr>
              <a:r>
                <a:t/>
              </a:r>
              <a:endParaRPr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sp>
        <p:nvSpPr>
          <p:cNvPr id="125" name="Google Shape;125;p18"/>
          <p:cNvSpPr txBox="1"/>
          <p:nvPr/>
        </p:nvSpPr>
        <p:spPr>
          <a:xfrm>
            <a:off x="829600" y="151500"/>
            <a:ext cx="78270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Бизнес-Модель и ЮНИТ-ЭКОНОМИКА</a:t>
            </a:r>
            <a:endParaRPr b="1" sz="3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19"/>
          <p:cNvPicPr preferRelativeResize="0"/>
          <p:nvPr/>
        </p:nvPicPr>
        <p:blipFill rotWithShape="1">
          <a:blip r:embed="rId3">
            <a:alphaModFix/>
          </a:blip>
          <a:srcRect b="14093" l="2132" r="6751" t="6554"/>
          <a:stretch/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9"/>
          <p:cNvSpPr txBox="1"/>
          <p:nvPr>
            <p:ph type="title"/>
          </p:nvPr>
        </p:nvSpPr>
        <p:spPr>
          <a:xfrm>
            <a:off x="303175" y="943900"/>
            <a:ext cx="8430000" cy="34137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Char char="➔"/>
            </a:pPr>
            <a:r>
              <a:rPr b="0" lang="ru" sz="1200"/>
              <a:t>1. Исследование и разработка:</a:t>
            </a:r>
            <a:endParaRPr b="0" sz="1200"/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ru" sz="1200"/>
              <a:t>- Изучение существующих систем автополива и анализ их преимуществ и недостатков.</a:t>
            </a:r>
            <a:endParaRPr b="0" sz="1200"/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ru" sz="1200"/>
              <a:t>- Исследование потребностей растений в воде и разработка оптимальных параметров полива.</a:t>
            </a:r>
            <a:endParaRPr b="0" sz="1200"/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ru" sz="1200"/>
              <a:t>- Разработка электронной системы управления поливом.</a:t>
            </a:r>
            <a:endParaRPr b="0" sz="1200"/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ru" sz="1200"/>
              <a:t>- Разработка и изготовление прототипа системы автополива.</a:t>
            </a:r>
            <a:endParaRPr b="0" sz="1200"/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200"/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Char char="➔"/>
            </a:pPr>
            <a:r>
              <a:rPr b="0" lang="ru" sz="1200"/>
              <a:t>2. Тестирование:</a:t>
            </a:r>
            <a:endParaRPr b="0" sz="1200"/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ru" sz="1200"/>
              <a:t>- Проведение тестов прототипа системы на различных типах цветов.</a:t>
            </a:r>
            <a:endParaRPr b="0" sz="1200"/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ru" sz="1200"/>
              <a:t>- Анализ результатов тестирования и внесение необходимых улучшений в систему.</a:t>
            </a:r>
            <a:endParaRPr b="0" sz="1200"/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200"/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Char char="➔"/>
            </a:pPr>
            <a:r>
              <a:rPr b="0" lang="ru" sz="1200"/>
              <a:t>3. Производство и массовое внедрение:</a:t>
            </a:r>
            <a:endParaRPr b="0" sz="1200"/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ru" sz="1200"/>
              <a:t>- Оптимизация проектирования системы для массового производства.</a:t>
            </a:r>
            <a:endParaRPr b="0" sz="1200"/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ru" sz="1200"/>
              <a:t>- Выпуск и запуск в производство необходимых компонентов.</a:t>
            </a:r>
            <a:endParaRPr b="0" sz="1200"/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ru" sz="1200"/>
              <a:t>- Сборка и тестирование готовой системы автополива.</a:t>
            </a:r>
            <a:endParaRPr b="0" sz="1200"/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ru" sz="1200"/>
              <a:t>- Внедрение системы на рынок через розничные магазины или интернет-платформы.</a:t>
            </a:r>
            <a:endParaRPr b="0" sz="1200"/>
          </a:p>
        </p:txBody>
      </p:sp>
      <p:grpSp>
        <p:nvGrpSpPr>
          <p:cNvPr id="132" name="Google Shape;132;p19"/>
          <p:cNvGrpSpPr/>
          <p:nvPr/>
        </p:nvGrpSpPr>
        <p:grpSpPr>
          <a:xfrm>
            <a:off x="5599025" y="57224"/>
            <a:ext cx="2212050" cy="988945"/>
            <a:chOff x="5436525" y="-4860826"/>
            <a:chExt cx="2212050" cy="2576720"/>
          </a:xfrm>
        </p:grpSpPr>
        <p:pic>
          <p:nvPicPr>
            <p:cNvPr id="133" name="Google Shape;133;p1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436525" y="-4789099"/>
              <a:ext cx="2212050" cy="25049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Кусок клейкой ленты, который удерживает заметку на слайде" id="134" name="Google Shape;134;p19"/>
            <p:cNvPicPr preferRelativeResize="0"/>
            <p:nvPr/>
          </p:nvPicPr>
          <p:blipFill rotWithShape="1">
            <a:blip r:embed="rId5">
              <a:alphaModFix/>
            </a:blip>
            <a:srcRect b="10011" l="9244" r="2118" t="5926"/>
            <a:stretch/>
          </p:blipFill>
          <p:spPr>
            <a:xfrm rot="154826">
              <a:off x="6056088" y="-4836770"/>
              <a:ext cx="1077273" cy="3826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5" name="Google Shape;135;p19"/>
            <p:cNvSpPr txBox="1"/>
            <p:nvPr/>
          </p:nvSpPr>
          <p:spPr>
            <a:xfrm>
              <a:off x="5578050" y="-4430046"/>
              <a:ext cx="1929000" cy="200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800"/>
                </a:spcAft>
                <a:buNone/>
              </a:pPr>
              <a:r>
                <a:rPr b="1" lang="ru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  <a:t>План дальнейшего развития</a:t>
              </a:r>
              <a:endParaRPr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2675" y="246200"/>
            <a:ext cx="5529525" cy="48180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Кусок клейкой ленты, который удерживает заметку на слайде" id="141" name="Google Shape;141;p20"/>
          <p:cNvPicPr preferRelativeResize="0"/>
          <p:nvPr/>
        </p:nvPicPr>
        <p:blipFill rotWithShape="1">
          <a:blip r:embed="rId4">
            <a:alphaModFix/>
          </a:blip>
          <a:srcRect b="10011" l="9244" r="2118" t="5926"/>
          <a:stretch/>
        </p:blipFill>
        <p:spPr>
          <a:xfrm rot="154828">
            <a:off x="3431437" y="46276"/>
            <a:ext cx="2072000" cy="73605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0"/>
          <p:cNvSpPr txBox="1"/>
          <p:nvPr/>
        </p:nvSpPr>
        <p:spPr>
          <a:xfrm>
            <a:off x="3064225" y="395272"/>
            <a:ext cx="3432900" cy="76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  <a:t>Необходимые ресурсы</a:t>
            </a:r>
            <a:endParaRPr b="1" sz="1800">
              <a:solidFill>
                <a:schemeClr val="lt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43" name="Google Shape;143;p20"/>
          <p:cNvSpPr txBox="1"/>
          <p:nvPr>
            <p:ph idx="4294967295" type="body"/>
          </p:nvPr>
        </p:nvSpPr>
        <p:spPr>
          <a:xfrm>
            <a:off x="2433000" y="1085350"/>
            <a:ext cx="4329900" cy="332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3048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1. Финансовые ресурсы:</a:t>
            </a:r>
            <a:br>
              <a:rPr b="1" lang="ru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ru" sz="1000">
                <a:latin typeface="Roboto"/>
                <a:ea typeface="Roboto"/>
                <a:cs typeface="Roboto"/>
                <a:sym typeface="Roboto"/>
              </a:rPr>
              <a:t>-</a:t>
            </a:r>
            <a:r>
              <a:rPr lang="ru" sz="900">
                <a:latin typeface="Roboto"/>
                <a:ea typeface="Roboto"/>
                <a:cs typeface="Roboto"/>
                <a:sym typeface="Roboto"/>
              </a:rPr>
              <a:t> Капитал для исследований, разработки и создания прототипа.</a:t>
            </a:r>
            <a:br>
              <a:rPr lang="ru" sz="900">
                <a:latin typeface="Roboto"/>
                <a:ea typeface="Roboto"/>
                <a:cs typeface="Roboto"/>
                <a:sym typeface="Roboto"/>
              </a:rPr>
            </a:br>
            <a:r>
              <a:rPr lang="ru" sz="900">
                <a:latin typeface="Roboto"/>
                <a:ea typeface="Roboto"/>
                <a:cs typeface="Roboto"/>
                <a:sym typeface="Roboto"/>
              </a:rPr>
              <a:t>-- Инвестиции в производство и массовое внедрение системы.</a:t>
            </a:r>
            <a:br>
              <a:rPr lang="ru" sz="900">
                <a:latin typeface="Roboto"/>
                <a:ea typeface="Roboto"/>
                <a:cs typeface="Roboto"/>
                <a:sym typeface="Roboto"/>
              </a:rPr>
            </a:br>
            <a:endParaRPr sz="900"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30480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b="1" lang="ru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2. Человеческие ресурсы:</a:t>
            </a:r>
            <a:br>
              <a:rPr lang="ru" sz="900">
                <a:latin typeface="Roboto"/>
                <a:ea typeface="Roboto"/>
                <a:cs typeface="Roboto"/>
                <a:sym typeface="Roboto"/>
              </a:rPr>
            </a:br>
            <a:r>
              <a:rPr lang="ru" sz="900">
                <a:latin typeface="Roboto"/>
                <a:ea typeface="Roboto"/>
                <a:cs typeface="Roboto"/>
                <a:sym typeface="Roboto"/>
              </a:rPr>
              <a:t>- Инженеры и разработчики, специализирующиеся на электронных системах и автоматизации.</a:t>
            </a:r>
            <a:br>
              <a:rPr lang="ru" sz="900">
                <a:latin typeface="Roboto"/>
                <a:ea typeface="Roboto"/>
                <a:cs typeface="Roboto"/>
                <a:sym typeface="Roboto"/>
              </a:rPr>
            </a:br>
            <a:r>
              <a:rPr lang="ru" sz="900">
                <a:latin typeface="Roboto"/>
                <a:ea typeface="Roboto"/>
                <a:cs typeface="Roboto"/>
                <a:sym typeface="Roboto"/>
              </a:rPr>
              <a:t>- Маркетологи и специалисты по продвижению товаров.</a:t>
            </a:r>
            <a:br>
              <a:rPr lang="ru" sz="900">
                <a:latin typeface="Roboto"/>
                <a:ea typeface="Roboto"/>
                <a:cs typeface="Roboto"/>
                <a:sym typeface="Roboto"/>
              </a:rPr>
            </a:br>
            <a:r>
              <a:rPr lang="ru" sz="900">
                <a:latin typeface="Roboto"/>
                <a:ea typeface="Roboto"/>
                <a:cs typeface="Roboto"/>
                <a:sym typeface="Roboto"/>
              </a:rPr>
              <a:t>- Специалисты, знакомые с потребностями растений и садоводством.</a:t>
            </a:r>
            <a:br>
              <a:rPr lang="ru" sz="900">
                <a:latin typeface="Roboto"/>
                <a:ea typeface="Roboto"/>
                <a:cs typeface="Roboto"/>
                <a:sym typeface="Roboto"/>
              </a:rPr>
            </a:br>
            <a:br>
              <a:rPr lang="ru" sz="900">
                <a:latin typeface="Roboto"/>
                <a:ea typeface="Roboto"/>
                <a:cs typeface="Roboto"/>
                <a:sym typeface="Roboto"/>
              </a:rPr>
            </a:br>
            <a:r>
              <a:rPr b="1" lang="ru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3. Материальные ресурсы:</a:t>
            </a:r>
            <a:br>
              <a:rPr b="1" lang="ru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ru" sz="900">
                <a:latin typeface="Roboto"/>
                <a:ea typeface="Roboto"/>
                <a:cs typeface="Roboto"/>
                <a:sym typeface="Roboto"/>
              </a:rPr>
              <a:t>- Компьютеры и программное обеспечение для разработки и тестирования системы.</a:t>
            </a:r>
            <a:br>
              <a:rPr lang="ru" sz="900">
                <a:latin typeface="Roboto"/>
                <a:ea typeface="Roboto"/>
                <a:cs typeface="Roboto"/>
                <a:sym typeface="Roboto"/>
              </a:rPr>
            </a:br>
            <a:r>
              <a:rPr lang="ru" sz="900">
                <a:latin typeface="Roboto"/>
                <a:ea typeface="Roboto"/>
                <a:cs typeface="Roboto"/>
                <a:sym typeface="Roboto"/>
              </a:rPr>
              <a:t>- Различные компоненты и материалы для сборки системы.</a:t>
            </a:r>
            <a:br>
              <a:rPr lang="ru" sz="900">
                <a:latin typeface="Roboto"/>
                <a:ea typeface="Roboto"/>
                <a:cs typeface="Roboto"/>
                <a:sym typeface="Roboto"/>
              </a:rPr>
            </a:br>
            <a:r>
              <a:rPr lang="ru" sz="900">
                <a:latin typeface="Roboto"/>
                <a:ea typeface="Roboto"/>
                <a:cs typeface="Roboto"/>
                <a:sym typeface="Roboto"/>
              </a:rPr>
              <a:t>- Инструменты и оборудование для производства и сборки систем.</a:t>
            </a:r>
            <a:br>
              <a:rPr lang="ru" sz="900">
                <a:latin typeface="Roboto"/>
                <a:ea typeface="Roboto"/>
                <a:cs typeface="Roboto"/>
                <a:sym typeface="Roboto"/>
              </a:rPr>
            </a:br>
            <a:br>
              <a:rPr lang="ru" sz="900">
                <a:latin typeface="Roboto"/>
                <a:ea typeface="Roboto"/>
                <a:cs typeface="Roboto"/>
                <a:sym typeface="Roboto"/>
              </a:rPr>
            </a:br>
            <a:r>
              <a:rPr b="1" lang="ru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4. Временные ресурсы:</a:t>
            </a:r>
            <a:br>
              <a:rPr b="1" lang="ru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ru" sz="900">
                <a:latin typeface="Roboto"/>
                <a:ea typeface="Roboto"/>
                <a:cs typeface="Roboto"/>
                <a:sym typeface="Roboto"/>
              </a:rPr>
              <a:t>- Время для исследования, разработки и тестирования системы.</a:t>
            </a:r>
            <a:br>
              <a:rPr lang="ru" sz="900">
                <a:latin typeface="Roboto"/>
                <a:ea typeface="Roboto"/>
                <a:cs typeface="Roboto"/>
                <a:sym typeface="Roboto"/>
              </a:rPr>
            </a:br>
            <a:r>
              <a:rPr lang="ru" sz="900">
                <a:latin typeface="Roboto"/>
                <a:ea typeface="Roboto"/>
                <a:cs typeface="Roboto"/>
                <a:sym typeface="Roboto"/>
              </a:rPr>
              <a:t>- Сроки для организации производства и внедрения на рынок. 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  <a:p>
            <a:pPr indent="-228600" lvl="0" marL="495300" marR="304800" rtl="0" algn="l">
              <a:spcBef>
                <a:spcPts val="300"/>
              </a:spcBef>
              <a:spcAft>
                <a:spcPts val="0"/>
              </a:spcAft>
              <a:buSzPts val="1000"/>
              <a:buFont typeface="Roboto"/>
              <a:buNone/>
            </a:pPr>
            <a:r>
              <a:t/>
            </a:r>
            <a:endParaRPr sz="10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000"/>
              </a:spcAft>
              <a:buNone/>
            </a:pPr>
            <a:r>
              <a:t/>
            </a:r>
            <a:endParaRPr sz="1200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1"/>
          <p:cNvSpPr txBox="1"/>
          <p:nvPr>
            <p:ph type="title"/>
          </p:nvPr>
        </p:nvSpPr>
        <p:spPr>
          <a:xfrm>
            <a:off x="6958475" y="858225"/>
            <a:ext cx="1857900" cy="84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600"/>
          </a:p>
        </p:txBody>
      </p:sp>
      <p:grpSp>
        <p:nvGrpSpPr>
          <p:cNvPr id="149" name="Google Shape;149;p21"/>
          <p:cNvGrpSpPr/>
          <p:nvPr/>
        </p:nvGrpSpPr>
        <p:grpSpPr>
          <a:xfrm>
            <a:off x="6781388" y="2464035"/>
            <a:ext cx="2212050" cy="2537076"/>
            <a:chOff x="6803275" y="395363"/>
            <a:chExt cx="2212050" cy="2537076"/>
          </a:xfrm>
        </p:grpSpPr>
        <p:pic>
          <p:nvPicPr>
            <p:cNvPr id="150" name="Google Shape;150;p2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803275" y="427445"/>
              <a:ext cx="2212050" cy="25049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Кусок клейкой ленты, который удерживает заметку на слайде" id="151" name="Google Shape;151;p21"/>
            <p:cNvPicPr preferRelativeResize="0"/>
            <p:nvPr/>
          </p:nvPicPr>
          <p:blipFill rotWithShape="1">
            <a:blip r:embed="rId4">
              <a:alphaModFix/>
            </a:blip>
            <a:srcRect b="10011" l="9244" r="2118" t="5926"/>
            <a:stretch/>
          </p:blipFill>
          <p:spPr>
            <a:xfrm rot="154826">
              <a:off x="7370663" y="419419"/>
              <a:ext cx="1077273" cy="3826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2" name="Google Shape;152;p21"/>
            <p:cNvSpPr txBox="1"/>
            <p:nvPr/>
          </p:nvSpPr>
          <p:spPr>
            <a:xfrm>
              <a:off x="6909250" y="928431"/>
              <a:ext cx="1929000" cy="200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6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Наши текущие результаты:</a:t>
              </a:r>
              <a:endParaRPr b="1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800"/>
                </a:spcBef>
                <a:spcAft>
                  <a:spcPts val="0"/>
                </a:spcAft>
                <a:buNone/>
              </a:pPr>
              <a:r>
                <a:rPr lang="ru" sz="1200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разработали прототип проекта</a:t>
              </a:r>
              <a:endParaRPr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800"/>
                </a:spcBef>
                <a:spcAft>
                  <a:spcPts val="800"/>
                </a:spcAft>
                <a:buNone/>
              </a:pPr>
              <a:r>
                <a:t/>
              </a:r>
              <a:endParaRPr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53" name="Google Shape;153;p21"/>
          <p:cNvSpPr txBox="1"/>
          <p:nvPr/>
        </p:nvSpPr>
        <p:spPr>
          <a:xfrm>
            <a:off x="231600" y="0"/>
            <a:ext cx="6488700" cy="495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hlink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28600" lvl="0" marL="495300" marR="30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boto"/>
              <a:buNone/>
            </a:pPr>
            <a:r>
              <a:rPr b="1" lang="ru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Прототип состоит из нес</a:t>
            </a:r>
            <a:r>
              <a:rPr b="1" lang="ru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кольких основных компонентов:</a:t>
            </a:r>
            <a:br>
              <a:rPr b="1" lang="ru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br>
              <a:rPr lang="ru"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1" lang="ru"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1. Резервуар с водой</a:t>
            </a:r>
            <a:r>
              <a:rPr lang="ru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: </a:t>
            </a:r>
            <a:r>
              <a:rPr lang="ru"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это емкость, в которой хранится вода для полива. Резервуар может быть разного размера, в зависимости от количества растений, которые нужно поливать.</a:t>
            </a:r>
            <a:br>
              <a:rPr lang="ru"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</a:br>
            <a:br>
              <a:rPr lang="ru"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1" lang="ru"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2. Помпа</a:t>
            </a:r>
            <a:r>
              <a:rPr lang="ru"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: это устройство, которое перекачивает воду из резервуара в систему полива. Помпа может работать на электричестве или другом источнике энергии.</a:t>
            </a:r>
            <a:br>
              <a:rPr lang="ru"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</a:br>
            <a:br>
              <a:rPr lang="ru"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1" lang="ru"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3. Трубки и форсунки: </a:t>
            </a:r>
            <a:r>
              <a:rPr lang="ru"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это элементы, которые располагаются рядом с растениями и по которым проходит вода для полива. Трубки обеспечивают равномерное распределение воды по всей системе полива, а форсунки распыляют воду на растения.</a:t>
            </a:r>
            <a:br>
              <a:rPr lang="ru"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</a:br>
            <a:br>
              <a:rPr lang="ru"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1" lang="ru"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4. Контролле</a:t>
            </a:r>
            <a:r>
              <a:rPr b="1" lang="ru"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р</a:t>
            </a:r>
            <a:r>
              <a:rPr lang="ru"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: это устройство, которое управляет работой системы полива и определяет, когда и сколько воды должно быть подано на растения. </a:t>
            </a:r>
            <a:endParaRPr sz="11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28600" lvl="0" marL="495300" marR="30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boto"/>
              <a:buNone/>
            </a:pPr>
            <a:br>
              <a:rPr lang="ru"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1" lang="ru"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5. Датчики:</a:t>
            </a:r>
            <a:r>
              <a:rPr lang="ru"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это устройства, которые мониторят влажность почвы, температуру воздуха и другие параметры окружающей среды. Датчики предупреждают контроллер о необходимости полива или его прекращении.</a:t>
            </a:r>
            <a:br>
              <a:rPr lang="ru"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</a:br>
            <a:br>
              <a:rPr lang="ru"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