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5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85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57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22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18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70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6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3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9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>
                <a:solidFill>
                  <a:srgbClr val="8E01FF"/>
                </a:solidFill>
                <a:latin typeface="Raleway SemiBold"/>
              </a:rPr>
              <a:t>ЦЕЛЕВАЯ АУДИТОРИЯ, ПРОБЛЕМА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388345" y="1023003"/>
            <a:ext cx="3871404" cy="41816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400" dirty="0"/>
              <a:t>Производители электронных приборов</a:t>
            </a:r>
          </a:p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400" dirty="0"/>
              <a:t>Крупные и средние компании, занимающиеся производством электронных устройств и оборудования, заинтересованы в внедрении более экологичных и энергоэффективных технологий.</a:t>
            </a:r>
          </a:p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400" dirty="0"/>
              <a:t>Отраслевые регуляторы</a:t>
            </a:r>
          </a:p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400" dirty="0"/>
              <a:t>Государственные органы, отвечающие за экологический контроль и соблюдение промышленных стандартов, будут заинтересованы в поддержке проектов, направленных на снижение вредных выбросов и повышение устойчивости производства.</a:t>
            </a:r>
          </a:p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endParaRPr dirty="0"/>
          </a:p>
        </p:txBody>
      </p:sp>
      <p:sp>
        <p:nvSpPr>
          <p:cNvPr id="2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4" name="Google Shape;151;p27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1" y="222979"/>
            <a:ext cx="515925" cy="48852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07;p25">
            <a:extLst>
              <a:ext uri="{FF2B5EF4-FFF2-40B4-BE49-F238E27FC236}">
                <a16:creationId xmlns:a16="http://schemas.microsoft.com/office/drawing/2014/main" xmlns="" id="{E06C4279-5609-4C74-B438-662001F524E4}"/>
              </a:ext>
            </a:extLst>
          </p:cNvPr>
          <p:cNvSpPr txBox="1">
            <a:spLocks/>
          </p:cNvSpPr>
          <p:nvPr/>
        </p:nvSpPr>
        <p:spPr bwMode="auto">
          <a:xfrm>
            <a:off x="4572000" y="1023004"/>
            <a:ext cx="3871404" cy="42195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0" indent="0" algn="ctr" defTabSz="914358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35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35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35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35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83" indent="-228589" algn="l" defTabSz="91435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19" indent="-228589" algn="l" defTabSz="91435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400" dirty="0">
                <a:solidFill>
                  <a:srgbClr val="1B1B1B"/>
                </a:solidFill>
                <a:latin typeface="Gilroy-Light"/>
                <a:ea typeface="Gilroy-Light"/>
                <a:cs typeface="Gilroy-Light"/>
              </a:rPr>
              <a:t>Крупные корпоративные клиенты</a:t>
            </a:r>
          </a:p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400" dirty="0">
                <a:solidFill>
                  <a:srgbClr val="1B1B1B"/>
                </a:solidFill>
                <a:latin typeface="Gilroy-Light"/>
                <a:ea typeface="Gilroy-Light"/>
                <a:cs typeface="Gilroy-Light"/>
              </a:rPr>
              <a:t>Компании, стремящиеся к повышению своей экологической ответственности и внедрению "зеленых" технологий, будут заинтересованы в продукции, произведенной с применением </a:t>
            </a:r>
            <a:r>
              <a:rPr lang="ru-RU" sz="1400" dirty="0" err="1">
                <a:solidFill>
                  <a:srgbClr val="1B1B1B"/>
                </a:solidFill>
                <a:latin typeface="Gilroy-Light"/>
                <a:ea typeface="Gilroy-Light"/>
                <a:cs typeface="Gilroy-Light"/>
              </a:rPr>
              <a:t>бессвинцовых</a:t>
            </a:r>
            <a:r>
              <a:rPr lang="ru-RU" sz="1400" dirty="0">
                <a:solidFill>
                  <a:srgbClr val="1B1B1B"/>
                </a:solidFill>
                <a:latin typeface="Gilroy-Light"/>
                <a:ea typeface="Gilroy-Light"/>
                <a:cs typeface="Gilroy-Light"/>
              </a:rPr>
              <a:t> методов.</a:t>
            </a:r>
          </a:p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400" dirty="0">
                <a:solidFill>
                  <a:srgbClr val="1B1B1B"/>
                </a:solidFill>
                <a:latin typeface="Gilroy-Light"/>
                <a:ea typeface="Gilroy-Light"/>
                <a:cs typeface="Gilroy-Light"/>
              </a:rPr>
              <a:t>Инвесторы</a:t>
            </a:r>
          </a:p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400" dirty="0">
                <a:solidFill>
                  <a:srgbClr val="1B1B1B"/>
                </a:solidFill>
                <a:latin typeface="Gilroy-Light"/>
                <a:ea typeface="Gilroy-Light"/>
                <a:cs typeface="Gilroy-Light"/>
              </a:rPr>
              <a:t>Инвесторы, ориентированные на поддержку перспективных экологических проектов, могут быть привлечены инновационным характером и потенциалом стартапа "</a:t>
            </a:r>
            <a:r>
              <a:rPr lang="ru-RU" sz="1400" dirty="0" err="1">
                <a:solidFill>
                  <a:srgbClr val="1B1B1B"/>
                </a:solidFill>
                <a:latin typeface="Gilroy-Light"/>
                <a:ea typeface="Gilroy-Light"/>
                <a:cs typeface="Gilroy-Light"/>
              </a:rPr>
              <a:t>Бессвинцовые</a:t>
            </a:r>
            <a:r>
              <a:rPr lang="ru-RU" sz="1400" dirty="0">
                <a:solidFill>
                  <a:srgbClr val="1B1B1B"/>
                </a:solidFill>
                <a:latin typeface="Gilroy-Light"/>
                <a:ea typeface="Gilroy-Light"/>
                <a:cs typeface="Gilroy-Light"/>
              </a:rPr>
              <a:t> технологии приборостроения".</a:t>
            </a:r>
          </a:p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endParaRPr lang="ru-RU" sz="1200" dirty="0">
              <a:solidFill>
                <a:srgbClr val="1B1B1B"/>
              </a:solidFill>
              <a:latin typeface="Gilroy-Light"/>
              <a:ea typeface="Gilroy-Light"/>
              <a:cs typeface="Gilroy-Light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52F48E8-307D-4735-878F-07238F723DA3}"/>
              </a:ext>
            </a:extLst>
          </p:cNvPr>
          <p:cNvSpPr/>
          <p:nvPr/>
        </p:nvSpPr>
        <p:spPr>
          <a:xfrm>
            <a:off x="59480" y="1149350"/>
            <a:ext cx="324036" cy="3240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7D7D21F-98FD-499D-AD8C-24598ECCA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586" y="2636560"/>
            <a:ext cx="333785" cy="32921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7E086352-3FDB-4470-8788-A94CA6F03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586" y="1120152"/>
            <a:ext cx="333785" cy="32921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FA114A1-8B1F-4436-8BAD-C4676D6F1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7" y="2636560"/>
            <a:ext cx="333785" cy="3292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1F675DD-193C-486D-B867-4EB23C39AADA}"/>
              </a:ext>
            </a:extLst>
          </p:cNvPr>
          <p:cNvSpPr txBox="1"/>
          <p:nvPr/>
        </p:nvSpPr>
        <p:spPr>
          <a:xfrm>
            <a:off x="104669" y="1164767"/>
            <a:ext cx="404107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400" b="1" dirty="0">
                <a:solidFill>
                  <a:schemeClr val="accent1"/>
                </a:solidFill>
              </a:rPr>
              <a:t>1</a:t>
            </a:r>
          </a:p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DA249DB-7E2D-449D-84B8-BA04DC8589F2}"/>
              </a:ext>
            </a:extLst>
          </p:cNvPr>
          <p:cNvSpPr txBox="1"/>
          <p:nvPr/>
        </p:nvSpPr>
        <p:spPr>
          <a:xfrm>
            <a:off x="167204" y="2662667"/>
            <a:ext cx="34289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400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4328CCA-BF38-43A9-B47D-74CB9A2164AC}"/>
              </a:ext>
            </a:extLst>
          </p:cNvPr>
          <p:cNvSpPr txBox="1"/>
          <p:nvPr/>
        </p:nvSpPr>
        <p:spPr>
          <a:xfrm>
            <a:off x="4300525" y="1149350"/>
            <a:ext cx="292151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400" b="1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2EC2420-9698-45B6-9BF8-CF284B4FDD30}"/>
              </a:ext>
            </a:extLst>
          </p:cNvPr>
          <p:cNvSpPr txBox="1"/>
          <p:nvPr/>
        </p:nvSpPr>
        <p:spPr>
          <a:xfrm flipH="1">
            <a:off x="4295097" y="2662667"/>
            <a:ext cx="282332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400" b="1" dirty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3875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E5D9BF5-C8A2-46DE-B88B-4B644EBE0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676" y="1653648"/>
            <a:ext cx="5701147" cy="3261947"/>
          </a:xfrm>
          <a:prstGeom prst="rect">
            <a:avLst/>
          </a:prstGeom>
        </p:spPr>
      </p:pic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>
                <a:solidFill>
                  <a:srgbClr val="8E01FF"/>
                </a:solidFill>
                <a:latin typeface="Raleway SemiBold"/>
              </a:rPr>
              <a:t>ЦЕЛЕВАЯ АУДИТОРИЯ, ПРОБЛЕМА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4" name="Google Shape;151;p27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" y="222979"/>
            <a:ext cx="515925" cy="48852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716C08B-FFD6-469D-B4BB-66EC4C38019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544865" y="1231587"/>
            <a:ext cx="2364530" cy="64807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Загрязнение окружающей среды</a:t>
            </a:r>
          </a:p>
          <a:p>
            <a:endParaRPr lang="ru-RU" dirty="0"/>
          </a:p>
        </p:txBody>
      </p:sp>
      <p:sp>
        <p:nvSpPr>
          <p:cNvPr id="26" name="Текст 4">
            <a:extLst>
              <a:ext uri="{FF2B5EF4-FFF2-40B4-BE49-F238E27FC236}">
                <a16:creationId xmlns:a16="http://schemas.microsoft.com/office/drawing/2014/main" xmlns="" id="{ED8897D3-ACC5-4D70-A705-FF5B5802309F}"/>
              </a:ext>
            </a:extLst>
          </p:cNvPr>
          <p:cNvSpPr txBox="1">
            <a:spLocks/>
          </p:cNvSpPr>
          <p:nvPr/>
        </p:nvSpPr>
        <p:spPr bwMode="auto">
          <a:xfrm>
            <a:off x="3140720" y="1231587"/>
            <a:ext cx="2364530" cy="64807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 defTabSz="914358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35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35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35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35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83" indent="-228589" algn="l" defTabSz="91435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19" indent="-228589" algn="l" defTabSz="91435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ru-RU" dirty="0"/>
              <a:t>2. Неэффективность энергопотребления  </a:t>
            </a:r>
          </a:p>
          <a:p>
            <a:pPr>
              <a:buClrTx/>
            </a:pPr>
            <a:endParaRPr lang="ru-RU" dirty="0"/>
          </a:p>
        </p:txBody>
      </p:sp>
      <p:sp>
        <p:nvSpPr>
          <p:cNvPr id="27" name="Текст 4">
            <a:extLst>
              <a:ext uri="{FF2B5EF4-FFF2-40B4-BE49-F238E27FC236}">
                <a16:creationId xmlns:a16="http://schemas.microsoft.com/office/drawing/2014/main" xmlns="" id="{D534B7A5-185A-4F0C-A710-90FC28D904E0}"/>
              </a:ext>
            </a:extLst>
          </p:cNvPr>
          <p:cNvSpPr txBox="1">
            <a:spLocks/>
          </p:cNvSpPr>
          <p:nvPr/>
        </p:nvSpPr>
        <p:spPr bwMode="auto">
          <a:xfrm>
            <a:off x="5734547" y="1231587"/>
            <a:ext cx="2364530" cy="64807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 defTabSz="914358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35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35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35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35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83" indent="-228589" algn="l" defTabSz="91435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19" indent="-228589" algn="l" defTabSz="91435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ru-RU" dirty="0"/>
              <a:t>3. Ограниченность ресурсов</a:t>
            </a:r>
          </a:p>
          <a:p>
            <a:pPr>
              <a:buClrTx/>
            </a:pPr>
            <a:endParaRPr lang="ru-RU" dirty="0"/>
          </a:p>
          <a:p>
            <a:pPr>
              <a:buClrTx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3347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Экран (16:9)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2024-05-31T12:19:26Z</dcterms:created>
  <dcterms:modified xsi:type="dcterms:W3CDTF">2024-05-31T12:20:45Z</dcterms:modified>
</cp:coreProperties>
</file>