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5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7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2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18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70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6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9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БИЗНЕС-МОДЕЛЬ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3530" y="233912"/>
            <a:ext cx="515925" cy="515925"/>
          </a:xfrm>
          <a:prstGeom prst="rect">
            <a:avLst/>
          </a:prstGeom>
        </p:spPr>
      </p:pic>
      <p:sp>
        <p:nvSpPr>
          <p:cNvPr id="31" name="Text 2">
            <a:extLst>
              <a:ext uri="{FF2B5EF4-FFF2-40B4-BE49-F238E27FC236}">
                <a16:creationId xmlns:a16="http://schemas.microsoft.com/office/drawing/2014/main" xmlns="" id="{C3761F71-1AC2-4377-9DF9-C02D29C9CB0F}"/>
              </a:ext>
            </a:extLst>
          </p:cNvPr>
          <p:cNvSpPr/>
          <p:nvPr/>
        </p:nvSpPr>
        <p:spPr>
          <a:xfrm>
            <a:off x="3368099" y="701070"/>
            <a:ext cx="4166235" cy="520780"/>
          </a:xfrm>
          <a:prstGeom prst="rect">
            <a:avLst/>
          </a:prstGeom>
          <a:noFill/>
          <a:ln/>
        </p:spPr>
        <p:txBody>
          <a:bodyPr wrap="none" lIns="68580" tIns="34290" rIns="68580" bIns="34290" rtlCol="0" anchor="t"/>
          <a:lstStyle/>
          <a:p>
            <a:pPr>
              <a:lnSpc>
                <a:spcPts val="4101"/>
              </a:lnSpc>
            </a:pPr>
            <a:endParaRPr lang="en-US" sz="33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827F9FF0-BD90-485F-A862-20B4E3201D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70254"/>
              </p:ext>
            </p:extLst>
          </p:nvPr>
        </p:nvGraphicFramePr>
        <p:xfrm>
          <a:off x="710571" y="970616"/>
          <a:ext cx="7722857" cy="3694273"/>
        </p:xfrm>
        <a:graphic>
          <a:graphicData uri="http://schemas.openxmlformats.org/drawingml/2006/table">
            <a:tbl>
              <a:tblPr firstRow="1" firstCol="1" bandRow="1"/>
              <a:tblGrid>
                <a:gridCol w="1350150">
                  <a:extLst>
                    <a:ext uri="{9D8B030D-6E8A-4147-A177-3AD203B41FA5}">
                      <a16:colId xmlns:a16="http://schemas.microsoft.com/office/drawing/2014/main" xmlns="" val="292478263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745381415"/>
                    </a:ext>
                  </a:extLst>
                </a:gridCol>
                <a:gridCol w="998795">
                  <a:extLst>
                    <a:ext uri="{9D8B030D-6E8A-4147-A177-3AD203B41FA5}">
                      <a16:colId xmlns:a16="http://schemas.microsoft.com/office/drawing/2014/main" xmlns="" val="575150835"/>
                    </a:ext>
                  </a:extLst>
                </a:gridCol>
                <a:gridCol w="1107439">
                  <a:extLst>
                    <a:ext uri="{9D8B030D-6E8A-4147-A177-3AD203B41FA5}">
                      <a16:colId xmlns:a16="http://schemas.microsoft.com/office/drawing/2014/main" xmlns="" val="212423716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1420768572"/>
                    </a:ext>
                  </a:extLst>
                </a:gridCol>
                <a:gridCol w="1242137">
                  <a:extLst>
                    <a:ext uri="{9D8B030D-6E8A-4147-A177-3AD203B41FA5}">
                      <a16:colId xmlns:a16="http://schemas.microsoft.com/office/drawing/2014/main" xmlns="" val="235132484"/>
                    </a:ext>
                  </a:extLst>
                </a:gridCol>
              </a:tblGrid>
              <a:tr h="136815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Проблема: </a:t>
                      </a:r>
                      <a:endParaRPr lang="ru-RU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Загрязнение окружающей среды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Неэффективность энергопотребления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Ограниченность ресурсов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200" dirty="0">
                        <a:effectLst/>
                        <a:latin typeface="+mj-lt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1000"/>
                        </a:spcAft>
                        <a:buNone/>
                      </a:pPr>
                      <a:endParaRPr lang="ru-RU" sz="12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+mj-lt"/>
                      </a:endParaRPr>
                    </a:p>
                  </a:txBody>
                  <a:tcPr marL="27141" marR="271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Решение: </a:t>
                      </a:r>
                      <a:r>
                        <a:rPr lang="ru-RU" sz="1200" dirty="0">
                          <a:effectLst/>
                          <a:latin typeface="+mj-lt"/>
                        </a:rPr>
                        <a:t>Технологическая карта по производству новых  материалов.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1" marR="27141" marT="0" marB="0"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Ценностное предложение:</a:t>
                      </a:r>
                      <a:endParaRPr lang="ru-RU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помогаем клиентам типа промышленных производств в ситуации безопасной обработки металлов с помощью технологии </a:t>
                      </a:r>
                      <a:r>
                        <a:rPr lang="ru-RU" sz="12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бессвинцовых</a:t>
                      </a:r>
                      <a:r>
                        <a:rPr lang="ru-R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производств. </a:t>
                      </a:r>
                    </a:p>
                  </a:txBody>
                  <a:tcPr marL="27141" marR="27141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Скрытое преимущество: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неконкурентный рынок</a:t>
                      </a:r>
                    </a:p>
                  </a:txBody>
                  <a:tcPr marL="27141" marR="2714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Сегменты покупателей: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производители электронных приборов, эко-бренды, инновационные проекты</a:t>
                      </a:r>
                    </a:p>
                  </a:txBody>
                  <a:tcPr marL="27141" marR="27141" marT="0" marB="0"/>
                </a:tc>
                <a:extLst>
                  <a:ext uri="{0D108BD9-81ED-4DB2-BD59-A6C34878D82A}">
                    <a16:rowId xmlns:a16="http://schemas.microsoft.com/office/drawing/2014/main" xmlns="" val="4066764149"/>
                  </a:ext>
                </a:extLst>
              </a:tr>
              <a:tr h="164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+mj-lt"/>
                        </a:rPr>
                        <a:t>Метрики: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Польза рекламы для выхода заводов на прямую к производителю технологии</a:t>
                      </a:r>
                    </a:p>
                  </a:txBody>
                  <a:tcPr marL="27141" marR="27141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8" marR="361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8557703"/>
                  </a:ext>
                </a:extLst>
              </a:tr>
              <a:tr h="843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Метрики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8" marR="36188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Каналы: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Медийная реклама, печатная продукция, компании для продвижения</a:t>
                      </a:r>
                    </a:p>
                  </a:txBody>
                  <a:tcPr marL="27141" marR="2714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8345476"/>
                  </a:ext>
                </a:extLst>
              </a:tr>
              <a:tr h="92059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Расходы</a:t>
                      </a:r>
                      <a:r>
                        <a:rPr lang="ru-RU" sz="1200" dirty="0">
                          <a:effectLst/>
                          <a:latin typeface="+mj-lt"/>
                        </a:rPr>
                        <a:t>: работа команды ученых, аренды лаборатории с оборудованием, бухгалтер, СММ-менеджер - себестоимость проекта - 800 000 рубле</a:t>
                      </a: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1" marR="271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Доходы:  </a:t>
                      </a:r>
                      <a:r>
                        <a:rPr lang="ru-RU" sz="1200" dirty="0">
                          <a:effectLst/>
                          <a:latin typeface="+mj-lt"/>
                        </a:rPr>
                        <a:t>1000000 руб. с продажи 1 продукта,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41" marR="271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253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265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</Words>
  <Application>Microsoft Office PowerPoint</Application>
  <PresentationFormat>Экран (16:9)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2024-05-31T12:19:26Z</dcterms:created>
  <dcterms:modified xsi:type="dcterms:W3CDTF">2024-05-31T12:25:26Z</dcterms:modified>
</cp:coreProperties>
</file>