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465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9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3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5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4787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182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484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2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740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D1F442-B52D-4487-9FFB-180079318211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58315A-22A7-4CC2-A08C-090CDC6415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307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4386650?searchText=modern%20methods%20of%20teaching%20foreign%20languages&amp;searchUri=/action/doBasicSearch?Query%3Dmodern%2Bmethods%2Bof%2Bteaching%2Bforeign%2Blanguages%26so%3Drel&amp;ab_segments=0/basic_search_gsv2/control&amp;refreqid=fastly-default:6b2bc94b524a4fdc1cc8baca1ff2dfc5" TargetMode="External"/><Relationship Id="rId7" Type="http://schemas.openxmlformats.org/officeDocument/2006/relationships/hyperlink" Target="https://www.edugo.ai/blog/how-to-create-language-course" TargetMode="External"/><Relationship Id="rId2" Type="http://schemas.openxmlformats.org/officeDocument/2006/relationships/hyperlink" Target="https://fgos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jstor.org/stable/319294?searchText=modern%20methods%20of%20teaching%20foreign%20languages&amp;searchUri=/action/doBasicSearch?Query%3Dmodern%2Bmethods%2Bof%2Bteaching%2Bforeign%2Blanguages%26so%3Drel&amp;ab_segments=0/basic_search_gsv2/control&amp;refreqid=fastly-default:6bb48383b1637d192e30bed246c17f44" TargetMode="External"/><Relationship Id="rId5" Type="http://schemas.openxmlformats.org/officeDocument/2006/relationships/hyperlink" Target="https://www.jstor.org/stable/41065228?searchText=modern%20methods%20of%20teaching%20foreign%20languages&amp;searchUri=/action/doBasicSearch?Query%3Dmodern%2Bmethods%2Bof%2Bteaching%2Bforeign%2Blanguages%26so%3Drel&amp;ab_segments=0/basic_search_gsv2/control&amp;refreqid=fastly-default:6bb48383b1637d192e30bed246c17f44" TargetMode="External"/><Relationship Id="rId4" Type="http://schemas.openxmlformats.org/officeDocument/2006/relationships/hyperlink" Target="https://www.jstor.org/stable/318532?searchText=modern%20methods%20of%20teaching%20foreign%20languages&amp;searchUri=/action/doBasicSearch?Query%3Dmodern%2Bmethods%2Bof%2Bteaching%2Bforeign%2Blanguages%26so%3Drel&amp;ab_segments=0/basic_search_gsv2/control&amp;refreqid=fastly-default:6b2bc94b524a4fdc1cc8baca1ff2dfc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Пришкольная </a:t>
            </a:r>
            <a:br>
              <a:rPr lang="ru-RU" sz="3600" dirty="0" smtClean="0"/>
            </a:br>
            <a:r>
              <a:rPr lang="ru-RU" sz="3600" dirty="0" smtClean="0"/>
              <a:t>школа английского языка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2717" y="5674396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Деменева </a:t>
            </a:r>
            <a:r>
              <a:rPr lang="ru-RU" dirty="0" err="1" smtClean="0"/>
              <a:t>алина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Ял/Пед-1-2023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6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299" y="2286000"/>
            <a:ext cx="9854045" cy="3619500"/>
          </a:xfrm>
        </p:spPr>
        <p:txBody>
          <a:bodyPr/>
          <a:lstStyle/>
          <a:p>
            <a:r>
              <a:rPr lang="ru-RU" dirty="0" smtClean="0"/>
              <a:t>Создание пространства и обучающего курса по английскому языку в обычной общеобразовательной школе.</a:t>
            </a:r>
          </a:p>
          <a:p>
            <a:r>
              <a:rPr lang="ru-RU" dirty="0" smtClean="0"/>
              <a:t>Предполагается, что курс будет включать в себя занятия английского языка по выходным и в каникулы. </a:t>
            </a:r>
          </a:p>
          <a:p>
            <a:r>
              <a:rPr lang="ru-RU" dirty="0" smtClean="0"/>
              <a:t>Разработанная работая программа будет индивидуальной и включать в себя современные методы преподавания. </a:t>
            </a:r>
          </a:p>
          <a:p>
            <a:r>
              <a:rPr lang="ru-RU" dirty="0" smtClean="0"/>
              <a:t>Возможность общения с носителями языка. </a:t>
            </a:r>
          </a:p>
        </p:txBody>
      </p:sp>
    </p:spTree>
    <p:extLst>
      <p:ext uri="{BB962C8B-B14F-4D97-AF65-F5344CB8AC3E}">
        <p14:creationId xmlns:p14="http://schemas.microsoft.com/office/powerpoint/2010/main" val="319465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цель и 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Создать в </a:t>
            </a:r>
            <a:r>
              <a:rPr lang="ru-RU" dirty="0" err="1" smtClean="0"/>
              <a:t>Карагайской</a:t>
            </a:r>
            <a:r>
              <a:rPr lang="ru-RU" dirty="0" smtClean="0"/>
              <a:t> средней общеобразовательной школе языковой кружок дополнительных занятий по английскому языку для всех трех уровней обучения (начальной, средней и старшей) на 2025-2026 учебные года.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Разработать учебный план курса английского языка </a:t>
            </a:r>
          </a:p>
          <a:p>
            <a:r>
              <a:rPr lang="ru-RU" dirty="0" smtClean="0"/>
              <a:t>Провести пробный мини курс, осветить работу в социальных сетях </a:t>
            </a:r>
          </a:p>
          <a:p>
            <a:r>
              <a:rPr lang="ru-RU" dirty="0" smtClean="0"/>
              <a:t>Оформить заявку на грант </a:t>
            </a:r>
          </a:p>
          <a:p>
            <a:r>
              <a:rPr lang="ru-RU" dirty="0" smtClean="0"/>
              <a:t>Создать пространство для языковой школы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8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Knowledge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299" y="1745673"/>
            <a:ext cx="9678555" cy="4159827"/>
          </a:xfrm>
        </p:spPr>
        <p:txBody>
          <a:bodyPr/>
          <a:lstStyle/>
          <a:p>
            <a:r>
              <a:rPr lang="ru-RU" dirty="0"/>
              <a:t>Федеральные государственные образовательные стандарты (ФГОС</a:t>
            </a:r>
            <a:r>
              <a:rPr lang="ru-RU" dirty="0" smtClean="0"/>
              <a:t>) </a:t>
            </a:r>
            <a:r>
              <a:rPr lang="de-DE" dirty="0">
                <a:hlinkClick r:id="rId2"/>
              </a:rPr>
              <a:t>https://fgos.ru</a:t>
            </a:r>
            <a:r>
              <a:rPr lang="de-DE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b="1" dirty="0">
                <a:hlinkClick r:id="rId3"/>
              </a:rPr>
              <a:t>A Critical Review of Methods of Teaching</a:t>
            </a:r>
          </a:p>
          <a:p>
            <a:r>
              <a:rPr lang="en-US" b="1" dirty="0">
                <a:hlinkClick r:id="rId4"/>
              </a:rPr>
              <a:t>A Method of Teaching Modern Languages</a:t>
            </a:r>
          </a:p>
          <a:p>
            <a:r>
              <a:rPr lang="en-US" b="1" dirty="0">
                <a:hlinkClick r:id="rId5"/>
              </a:rPr>
              <a:t>THE NEW METHOD OF TEACHING MODERN LANGUAGES</a:t>
            </a:r>
          </a:p>
          <a:p>
            <a:r>
              <a:rPr lang="de-DE" b="1" dirty="0">
                <a:hlinkClick r:id="rId6"/>
              </a:rPr>
              <a:t>Teaching </a:t>
            </a:r>
            <a:r>
              <a:rPr lang="de-DE" b="1" dirty="0" err="1">
                <a:hlinkClick r:id="rId6"/>
              </a:rPr>
              <a:t>Foreign</a:t>
            </a:r>
            <a:r>
              <a:rPr lang="de-DE" b="1" dirty="0">
                <a:hlinkClick r:id="rId6"/>
              </a:rPr>
              <a:t> </a:t>
            </a:r>
            <a:r>
              <a:rPr lang="de-DE" b="1" dirty="0" err="1" smtClean="0">
                <a:hlinkClick r:id="rId6"/>
              </a:rPr>
              <a:t>Languages</a:t>
            </a:r>
            <a:endParaRPr lang="de-DE" b="1" dirty="0">
              <a:hlinkClick r:id="rId6"/>
            </a:endParaRP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www.edugo.ai/blog/how-to-create-language-course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194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«сотрудники» проекта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ШМО учителей английского языка </a:t>
            </a:r>
            <a:r>
              <a:rPr lang="ru-RU" dirty="0" err="1"/>
              <a:t>К</a:t>
            </a:r>
            <a:r>
              <a:rPr lang="ru-RU" dirty="0" err="1" smtClean="0"/>
              <a:t>арагайской</a:t>
            </a:r>
            <a:r>
              <a:rPr lang="ru-RU" dirty="0" smtClean="0"/>
              <a:t> средней общеобразовательной школы</a:t>
            </a:r>
          </a:p>
          <a:p>
            <a:pPr marL="0" indent="0">
              <a:buNone/>
            </a:pPr>
            <a:r>
              <a:rPr lang="ru-RU" dirty="0" smtClean="0"/>
              <a:t>Администрация </a:t>
            </a:r>
            <a:r>
              <a:rPr lang="ru-RU" dirty="0" err="1" smtClean="0"/>
              <a:t>Карагайской</a:t>
            </a:r>
            <a:r>
              <a:rPr lang="ru-RU" dirty="0" smtClean="0"/>
              <a:t> средней общеобразовательной школы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40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155209" cy="36195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Карагайская</a:t>
            </a:r>
            <a:r>
              <a:rPr lang="ru-RU" dirty="0" smtClean="0"/>
              <a:t> средняя общеобразовательная школа №1. </a:t>
            </a:r>
          </a:p>
          <a:p>
            <a:pPr marL="0" indent="0">
              <a:buNone/>
            </a:pPr>
            <a:r>
              <a:rPr lang="ru-RU" dirty="0" smtClean="0"/>
              <a:t>Администрация муниципального района. </a:t>
            </a:r>
          </a:p>
          <a:p>
            <a:pPr marL="0" indent="0">
              <a:buNone/>
            </a:pPr>
            <a:r>
              <a:rPr lang="ru-RU" dirty="0" smtClean="0"/>
              <a:t>Комитет по делам Молодёжи.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Грантодатель</a:t>
            </a:r>
            <a:r>
              <a:rPr lang="ru-RU" dirty="0" smtClean="0"/>
              <a:t> « </a:t>
            </a:r>
            <a:r>
              <a:rPr lang="ru-RU" dirty="0" err="1" smtClean="0"/>
              <a:t>Росмолодёжь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30" y="2964182"/>
            <a:ext cx="5960535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6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гранта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1678" y="1376218"/>
            <a:ext cx="1004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должен быть социально значимым и подходить к одной из номинации </a:t>
            </a:r>
          </a:p>
          <a:p>
            <a:r>
              <a:rPr lang="ru-RU" dirty="0" smtClean="0"/>
              <a:t>Заявившемуся должно не более 34 лет и он должен быть гражданином России. </a:t>
            </a:r>
          </a:p>
          <a:p>
            <a:r>
              <a:rPr lang="ru-RU" dirty="0" smtClean="0"/>
              <a:t> Заявка на грант должна быть компетентно заполнена. В ней должны отражаться: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344" t="19260" r="36138" b="7405"/>
          <a:stretch/>
        </p:blipFill>
        <p:spPr>
          <a:xfrm>
            <a:off x="6273875" y="2299548"/>
            <a:ext cx="5008909" cy="386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258" t="37734" r="29527" b="25063"/>
          <a:stretch/>
        </p:blipFill>
        <p:spPr>
          <a:xfrm>
            <a:off x="1412122" y="4553221"/>
            <a:ext cx="4701309" cy="16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0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15748"/>
              </p:ext>
            </p:extLst>
          </p:nvPr>
        </p:nvGraphicFramePr>
        <p:xfrm>
          <a:off x="932872" y="157023"/>
          <a:ext cx="10335495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099">
                  <a:extLst>
                    <a:ext uri="{9D8B030D-6E8A-4147-A177-3AD203B41FA5}">
                      <a16:colId xmlns:a16="http://schemas.microsoft.com/office/drawing/2014/main" val="2840617726"/>
                    </a:ext>
                  </a:extLst>
                </a:gridCol>
                <a:gridCol w="2067099">
                  <a:extLst>
                    <a:ext uri="{9D8B030D-6E8A-4147-A177-3AD203B41FA5}">
                      <a16:colId xmlns:a16="http://schemas.microsoft.com/office/drawing/2014/main" val="3838516776"/>
                    </a:ext>
                  </a:extLst>
                </a:gridCol>
                <a:gridCol w="2067099">
                  <a:extLst>
                    <a:ext uri="{9D8B030D-6E8A-4147-A177-3AD203B41FA5}">
                      <a16:colId xmlns:a16="http://schemas.microsoft.com/office/drawing/2014/main" val="3865487447"/>
                    </a:ext>
                  </a:extLst>
                </a:gridCol>
                <a:gridCol w="2067099">
                  <a:extLst>
                    <a:ext uri="{9D8B030D-6E8A-4147-A177-3AD203B41FA5}">
                      <a16:colId xmlns:a16="http://schemas.microsoft.com/office/drawing/2014/main" val="923025711"/>
                    </a:ext>
                  </a:extLst>
                </a:gridCol>
                <a:gridCol w="2067099">
                  <a:extLst>
                    <a:ext uri="{9D8B030D-6E8A-4147-A177-3AD203B41FA5}">
                      <a16:colId xmlns:a16="http://schemas.microsoft.com/office/drawing/2014/main" val="4001842884"/>
                    </a:ext>
                  </a:extLst>
                </a:gridCol>
              </a:tblGrid>
              <a:tr h="404225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question \ Aim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 person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70418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Какой</a:t>
                      </a:r>
                      <a:r>
                        <a:rPr lang="ru-RU" sz="1400" baseline="0" dirty="0" smtClean="0"/>
                        <a:t> он, у</a:t>
                      </a:r>
                      <a:r>
                        <a:rPr lang="ru-RU" sz="1400" dirty="0" smtClean="0"/>
                        <a:t>чебный</a:t>
                      </a:r>
                      <a:r>
                        <a:rPr lang="ru-RU" sz="1400" baseline="0" dirty="0" smtClean="0"/>
                        <a:t> план по ФГОС и зарубежным нормам?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Учебный план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Сбор информации для создания учебного плана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ФГОС;</a:t>
                      </a:r>
                    </a:p>
                    <a:p>
                      <a:r>
                        <a:rPr lang="en-US" dirty="0" smtClean="0"/>
                        <a:t>JSTOR</a:t>
                      </a:r>
                      <a:r>
                        <a:rPr lang="ru-RU" dirty="0" smtClean="0"/>
                        <a:t>;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Google</a:t>
                      </a:r>
                      <a:r>
                        <a:rPr lang="en-US" baseline="0" dirty="0" smtClean="0"/>
                        <a:t> scholar</a:t>
                      </a:r>
                      <a:r>
                        <a:rPr lang="ru-RU" baseline="0" dirty="0" smtClean="0"/>
                        <a:t>;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Research gate</a:t>
                      </a:r>
                      <a:r>
                        <a:rPr lang="ru-RU" baseline="0" dirty="0" smtClean="0"/>
                        <a:t>;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Банк методических разработок;</a:t>
                      </a:r>
                      <a:endParaRPr lang="en-US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ШМО учителей английского языка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544712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современные методы обучения  могут мотивировать учеников?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Анализ собранной информации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34789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Разрабатываем учебные планы для наших учеников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учебного плана курса доп.</a:t>
                      </a:r>
                      <a:r>
                        <a:rPr lang="ru-RU" baseline="0" dirty="0" smtClean="0"/>
                        <a:t> курсов</a:t>
                      </a:r>
                      <a:endParaRPr lang="ru-RU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79173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Каким</a:t>
                      </a:r>
                      <a:r>
                        <a:rPr lang="ru-RU" sz="1400" baseline="0" dirty="0" smtClean="0"/>
                        <a:t> должен быть кабинет для изучения </a:t>
                      </a:r>
                      <a:r>
                        <a:rPr lang="ru-RU" sz="1400" baseline="0" dirty="0" err="1" smtClean="0"/>
                        <a:t>анг</a:t>
                      </a:r>
                      <a:r>
                        <a:rPr lang="ru-RU" sz="1400" baseline="0" dirty="0" smtClean="0"/>
                        <a:t>. языка?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Пилотная версия курса английского языка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места для проведение курсов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школа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ШМО</a:t>
                      </a:r>
                      <a:r>
                        <a:rPr lang="ru-RU" baseline="0" dirty="0" smtClean="0"/>
                        <a:t> учителей английского языка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05377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Какими</a:t>
                      </a:r>
                      <a:r>
                        <a:rPr lang="ru-RU" sz="1400" baseline="0" dirty="0" smtClean="0"/>
                        <a:t> должны быть обучающие материалы и учебники для наших учеников? 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материалов и</a:t>
                      </a:r>
                      <a:r>
                        <a:rPr lang="ru-RU" baseline="0" dirty="0" smtClean="0"/>
                        <a:t> создание учебных материалов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школа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68422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Рассказать</a:t>
                      </a:r>
                      <a:r>
                        <a:rPr lang="ru-RU" sz="1400" baseline="0" dirty="0" smtClean="0"/>
                        <a:t> о проекте обучающимся и их родителям. 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Освещение курса в социальных</a:t>
                      </a:r>
                      <a:r>
                        <a:rPr lang="ru-RU" baseline="0" dirty="0" smtClean="0"/>
                        <a:t> сетях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Страница</a:t>
                      </a:r>
                      <a:r>
                        <a:rPr lang="ru-RU" baseline="0" dirty="0" smtClean="0"/>
                        <a:t> проекта и школы в соц. сетях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английского языка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1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63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35383"/>
              </p:ext>
            </p:extLst>
          </p:nvPr>
        </p:nvGraphicFramePr>
        <p:xfrm>
          <a:off x="1117598" y="683495"/>
          <a:ext cx="10335495" cy="553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099">
                  <a:extLst>
                    <a:ext uri="{9D8B030D-6E8A-4147-A177-3AD203B41FA5}">
                      <a16:colId xmlns:a16="http://schemas.microsoft.com/office/drawing/2014/main" val="2840617726"/>
                    </a:ext>
                  </a:extLst>
                </a:gridCol>
                <a:gridCol w="2067099">
                  <a:extLst>
                    <a:ext uri="{9D8B030D-6E8A-4147-A177-3AD203B41FA5}">
                      <a16:colId xmlns:a16="http://schemas.microsoft.com/office/drawing/2014/main" val="3838516776"/>
                    </a:ext>
                  </a:extLst>
                </a:gridCol>
                <a:gridCol w="2067099">
                  <a:extLst>
                    <a:ext uri="{9D8B030D-6E8A-4147-A177-3AD203B41FA5}">
                      <a16:colId xmlns:a16="http://schemas.microsoft.com/office/drawing/2014/main" val="3865487447"/>
                    </a:ext>
                  </a:extLst>
                </a:gridCol>
                <a:gridCol w="2067099">
                  <a:extLst>
                    <a:ext uri="{9D8B030D-6E8A-4147-A177-3AD203B41FA5}">
                      <a16:colId xmlns:a16="http://schemas.microsoft.com/office/drawing/2014/main" val="923025711"/>
                    </a:ext>
                  </a:extLst>
                </a:gridCol>
                <a:gridCol w="2067099">
                  <a:extLst>
                    <a:ext uri="{9D8B030D-6E8A-4147-A177-3AD203B41FA5}">
                      <a16:colId xmlns:a16="http://schemas.microsoft.com/office/drawing/2014/main" val="4001842884"/>
                    </a:ext>
                  </a:extLst>
                </a:gridCol>
              </a:tblGrid>
              <a:tr h="404225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question \ Aim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Resour</a:t>
                      </a:r>
                      <a:r>
                        <a:rPr lang="de-DE" dirty="0" smtClean="0"/>
                        <a:t>c</a:t>
                      </a:r>
                      <a:r>
                        <a:rPr lang="en-US" dirty="0" smtClean="0"/>
                        <a:t>e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 person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70418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проекта 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Заявка на грант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модели проекта 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err="1" smtClean="0"/>
                        <a:t>Росмолодёжь</a:t>
                      </a:r>
                      <a:r>
                        <a:rPr lang="ru-RU" baseline="0" dirty="0" smtClean="0"/>
                        <a:t> Гранты 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Учитель английского языка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544712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Обоснование проекта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информации для подачи заявки о проекте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34789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Подать заявку на</a:t>
                      </a:r>
                      <a:r>
                        <a:rPr lang="ru-RU" baseline="0" dirty="0" smtClean="0"/>
                        <a:t> грант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Заполнение заявки на сайте </a:t>
                      </a:r>
                      <a:r>
                        <a:rPr lang="ru-RU" dirty="0" err="1" smtClean="0"/>
                        <a:t>грантодателя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79173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05377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68422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15956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416891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36435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4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0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489</TotalTime>
  <Words>411</Words>
  <Application>Microsoft Office PowerPoint</Application>
  <PresentationFormat>Широкоэкранный</PresentationFormat>
  <Paragraphs>80</Paragraphs>
  <Slides>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Impact</vt:lpstr>
      <vt:lpstr>Badge</vt:lpstr>
      <vt:lpstr>Пришкольная  школа английского языка </vt:lpstr>
      <vt:lpstr>Идея проекта </vt:lpstr>
      <vt:lpstr>Предварительная цель и задачи </vt:lpstr>
      <vt:lpstr>Background Knowledge  </vt:lpstr>
      <vt:lpstr>«сотрудники» проекта  </vt:lpstr>
      <vt:lpstr>Ресурсы проекта </vt:lpstr>
      <vt:lpstr>Условия гранта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Пришкольная  школа английского языка </dc:title>
  <dc:creator>Аинка</dc:creator>
  <cp:lastModifiedBy>Аинка</cp:lastModifiedBy>
  <cp:revision>19</cp:revision>
  <dcterms:created xsi:type="dcterms:W3CDTF">2024-05-17T19:13:10Z</dcterms:created>
  <dcterms:modified xsi:type="dcterms:W3CDTF">2024-05-22T11:11:08Z</dcterms:modified>
</cp:coreProperties>
</file>