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5" r:id="rId1"/>
  </p:sldMasterIdLst>
  <p:notesMasterIdLst>
    <p:notesMasterId r:id="rId4"/>
  </p:notesMasterIdLst>
  <p:sldIdLst>
    <p:sldId id="258" r:id="rId2"/>
    <p:sldId id="310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F00FF"/>
    <a:srgbClr val="ADD1D7"/>
    <a:srgbClr val="ADDAE3"/>
    <a:srgbClr val="FBB3C1"/>
    <a:srgbClr val="ED3833"/>
    <a:srgbClr val="FFAC00"/>
    <a:srgbClr val="FF7C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77" autoAdjust="0"/>
    <p:restoredTop sz="91471" autoAdjust="0"/>
  </p:normalViewPr>
  <p:slideViewPr>
    <p:cSldViewPr>
      <p:cViewPr varScale="1">
        <p:scale>
          <a:sx n="77" d="100"/>
          <a:sy n="77" d="100"/>
        </p:scale>
        <p:origin x="-1200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F4D43-1DB3-4011-834E-9D7B14361AA3}" type="datetimeFigureOut">
              <a:rPr lang="ru-RU" smtClean="0"/>
              <a:pPr/>
              <a:t>01.06.2024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7986D-8D5D-4E50-90BB-317EE13775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1634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7986D-8D5D-4E50-90BB-317EE137753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9838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1477" y="2276872"/>
            <a:ext cx="9793088" cy="1440160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E82B6967-96B6-47F9-BEF7-899C0338F779}" type="datetimeFigureOut">
              <a:rPr lang="ru-RU" smtClean="0"/>
              <a:pPr/>
              <a:t>01.06.2024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99F568C9-4A46-43B8-AEB4-C263007673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9587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E82B6967-96B6-47F9-BEF7-899C0338F779}" type="datetimeFigureOut">
              <a:rPr lang="ru-RU" smtClean="0"/>
              <a:pPr/>
              <a:t>01.06.2024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99F568C9-4A46-43B8-AEB4-C263007673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2996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E82B6967-96B6-47F9-BEF7-899C0338F779}" type="datetimeFigureOut">
              <a:rPr lang="ru-RU" smtClean="0"/>
              <a:pPr/>
              <a:t>01.06.2024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99F568C9-4A46-43B8-AEB4-C263007673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4744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  <a:pPr/>
              <a:t>01.06.2024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9F568C9-4A46-43B8-AEB4-C263007673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2334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E82B6967-96B6-47F9-BEF7-899C0338F779}" type="datetimeFigureOut">
              <a:rPr lang="ru-RU" smtClean="0"/>
              <a:pPr/>
              <a:t>01.06.2024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99F568C9-4A46-43B8-AEB4-C263007673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/>
        </p:nvSpPr>
        <p:spPr>
          <a:xfrm>
            <a:off x="8940800" y="65087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43339" y="45855"/>
            <a:ext cx="11905323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4" name="Текст 2"/>
          <p:cNvSpPr>
            <a:spLocks noGrp="1"/>
          </p:cNvSpPr>
          <p:nvPr>
            <p:ph idx="1"/>
          </p:nvPr>
        </p:nvSpPr>
        <p:spPr>
          <a:xfrm>
            <a:off x="239349" y="1340768"/>
            <a:ext cx="11809312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64350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5733" y="4406901"/>
            <a:ext cx="7630551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95733" y="2906713"/>
            <a:ext cx="76305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82B6967-96B6-47F9-BEF7-899C0338F779}" type="datetimeFigureOut">
              <a:rPr lang="ru-RU" smtClean="0"/>
              <a:pPr/>
              <a:t>01.06.2024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99F568C9-4A46-43B8-AEB4-C263007673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0963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39349" y="2060848"/>
            <a:ext cx="576064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2011" y="2071390"/>
            <a:ext cx="576064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82B6967-96B6-47F9-BEF7-899C0338F779}" type="datetimeFigureOut">
              <a:rPr lang="ru-RU" smtClean="0"/>
              <a:pPr/>
              <a:t>01.06.2024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99F568C9-4A46-43B8-AEB4-C263007673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659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360" y="1916832"/>
            <a:ext cx="556861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35360" y="2556594"/>
            <a:ext cx="5568619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88022" y="1934294"/>
            <a:ext cx="566462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88022" y="2574056"/>
            <a:ext cx="5664629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833747" y="6410897"/>
            <a:ext cx="162065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E82B6967-96B6-47F9-BEF7-899C0338F779}" type="datetimeFigureOut">
              <a:rPr lang="ru-RU" smtClean="0"/>
              <a:pPr/>
              <a:t>01.06.2024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538912" y="6356351"/>
            <a:ext cx="2199456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961747" y="6356351"/>
            <a:ext cx="162065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99F568C9-4A46-43B8-AEB4-C263007673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0030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E82B6967-96B6-47F9-BEF7-899C0338F779}" type="datetimeFigureOut">
              <a:rPr lang="ru-RU" smtClean="0"/>
              <a:pPr/>
              <a:t>01.06.2024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99F568C9-4A46-43B8-AEB4-C263007673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4001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E82B6967-96B6-47F9-BEF7-899C0338F779}" type="datetimeFigureOut">
              <a:rPr lang="ru-RU" smtClean="0"/>
              <a:pPr/>
              <a:t>01.06.2024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99F568C9-4A46-43B8-AEB4-C263007673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1793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513622"/>
            <a:ext cx="4011084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1851" y="1916833"/>
            <a:ext cx="6815667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E82B6967-96B6-47F9-BEF7-899C0338F779}" type="datetimeFigureOut">
              <a:rPr lang="ru-RU" smtClean="0"/>
              <a:pPr/>
              <a:t>01.06.2024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99F568C9-4A46-43B8-AEB4-C263007673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1136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E82B6967-96B6-47F9-BEF7-899C0338F779}" type="datetimeFigureOut">
              <a:rPr lang="ru-RU" smtClean="0"/>
              <a:pPr/>
              <a:t>01.06.2024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99F568C9-4A46-43B8-AEB4-C263007673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9848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DD1D7">
                <a:alpha val="90000"/>
              </a:srgb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339" y="45855"/>
            <a:ext cx="11905323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9349" y="1340768"/>
            <a:ext cx="11809312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E82B6967-96B6-47F9-BEF7-899C0338F779}" type="datetimeFigureOut">
              <a:rPr lang="ru-RU" smtClean="0"/>
              <a:pPr/>
              <a:t>01.06.2024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99F568C9-4A46-43B8-AEB4-C2630076730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60917" y="45855"/>
            <a:ext cx="1010349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2983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>
            <a:extLst>
              <a:ext uri="{FF2B5EF4-FFF2-40B4-BE49-F238E27FC236}">
                <a16:creationId xmlns:a16="http://schemas.microsoft.com/office/drawing/2014/main" xmlns="" id="{6863CA9C-F1C4-22E3-A14A-BBCED3104C92}"/>
              </a:ext>
            </a:extLst>
          </p:cNvPr>
          <p:cNvSpPr txBox="1"/>
          <p:nvPr/>
        </p:nvSpPr>
        <p:spPr>
          <a:xfrm>
            <a:off x="2749590" y="1511552"/>
            <a:ext cx="4711944" cy="2592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/>
          <a:p>
            <a:pPr defTabSz="877822">
              <a:defRPr sz="69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pPr>
            <a:endParaRPr lang="ru-RU" sz="5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328" y="1796585"/>
            <a:ext cx="11737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Проект: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конструкторского бюро и запуск производственного цикла в рамках импортозамещения электронных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устройств».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1464" y="3429000"/>
            <a:ext cx="4552950" cy="28194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2466" y="3429000"/>
            <a:ext cx="4571087" cy="28191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068"/>
            <a:ext cx="2067142" cy="77089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261" y="64576"/>
            <a:ext cx="1087139" cy="6100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38911" y="0"/>
            <a:ext cx="6353090" cy="77395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69D7A40F-D656-819F-6006-800FCD404A54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34334" y="122700"/>
            <a:ext cx="1347670" cy="487216"/>
          </a:xfrm>
          <a:prstGeom prst="rect">
            <a:avLst/>
          </a:prstGeom>
        </p:spPr>
      </p:pic>
      <p:pic>
        <p:nvPicPr>
          <p:cNvPr id="17" name="Google Shape;56;p13">
            <a:extLst>
              <a:ext uri="{FF2B5EF4-FFF2-40B4-BE49-F238E27FC236}">
                <a16:creationId xmlns:a16="http://schemas.microsoft.com/office/drawing/2014/main" xmlns="" id="{64A8377B-DD60-2906-A3F3-E3A101C38118}"/>
              </a:ext>
            </a:extLst>
          </p:cNvPr>
          <p:cNvPicPr preferRelativeResize="0"/>
          <p:nvPr/>
        </p:nvPicPr>
        <p:blipFill>
          <a:blip r:embed="rId9" cstate="print">
            <a:alphaModFix/>
          </a:blip>
          <a:stretch>
            <a:fillRect/>
          </a:stretch>
        </p:blipFill>
        <p:spPr>
          <a:xfrm>
            <a:off x="8381050" y="23687"/>
            <a:ext cx="948831" cy="729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0" cstate="print"/>
          <a:srcRect l="4120" t="12091" r="1368"/>
          <a:stretch/>
        </p:blipFill>
        <p:spPr>
          <a:xfrm>
            <a:off x="1256967" y="0"/>
            <a:ext cx="4581944" cy="77395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9336" y="55030"/>
            <a:ext cx="701040" cy="663896"/>
          </a:xfrm>
          <a:prstGeom prst="rect">
            <a:avLst/>
          </a:prstGeom>
        </p:spPr>
      </p:pic>
      <p:pic>
        <p:nvPicPr>
          <p:cNvPr id="18" name="Picture 14" descr="Федеральный проект «Платформа университетского технологического  предпринимательства»">
            <a:extLst>
              <a:ext uri="{FF2B5EF4-FFF2-40B4-BE49-F238E27FC236}">
                <a16:creationId xmlns:a16="http://schemas.microsoft.com/office/drawing/2014/main" xmlns="" id="{6992F8DE-DA15-1DBD-825D-ADDA67768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45219" y="6128385"/>
            <a:ext cx="1146781" cy="71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DD8AA1E1-B704-786C-E330-7CDB1BD2B3B0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955121" y="200075"/>
            <a:ext cx="849206" cy="476595"/>
          </a:xfrm>
          <a:prstGeom prst="rect">
            <a:avLst/>
          </a:prstGeom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xmlns="" id="{3F014A71-443C-48A4-686D-68871FB7A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90306" y="29341"/>
            <a:ext cx="1304390" cy="67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92538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4229">
        <p:fade/>
      </p:transition>
    </mc:Choice>
    <mc:Fallback>
      <p:transition spd="med" advTm="422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59896" y="1981200"/>
            <a:ext cx="5895975" cy="4876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456728" y="-17096"/>
            <a:ext cx="45365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Какие проблемы мы решаем</a:t>
            </a:r>
            <a:r>
              <a:rPr lang="ru-RU" sz="2000" dirty="0">
                <a:latin typeface="Georgia" panose="02040502050405020303" pitchFamily="18" charset="0"/>
              </a:rPr>
              <a:t>?</a:t>
            </a:r>
            <a:endParaRPr lang="ru-RU" sz="2000" dirty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9336" y="620688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b="1" dirty="0" smtClean="0"/>
              <a:t>Снижении степени зависимости от </a:t>
            </a:r>
            <a:r>
              <a:rPr lang="ru-RU" b="1" dirty="0" err="1" smtClean="0"/>
              <a:t>импортозамещения</a:t>
            </a:r>
            <a:r>
              <a:rPr lang="ru-RU" b="1" dirty="0"/>
              <a:t>:</a:t>
            </a:r>
            <a:r>
              <a:rPr lang="ru-RU" dirty="0"/>
              <a:t> наш проект позволит снизить зависимость российского рынка бюджетных металлоискателей от импорта.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smtClean="0"/>
              <a:t>Понижении цен</a:t>
            </a:r>
            <a:r>
              <a:rPr lang="ru-RU" b="1" dirty="0"/>
              <a:t>:</a:t>
            </a:r>
            <a:r>
              <a:rPr lang="ru-RU" dirty="0"/>
              <a:t> наши металлоискатели будут стоить значительно дешевле импортных аналогов.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Повышение качества:</a:t>
            </a:r>
            <a:r>
              <a:rPr lang="ru-RU" dirty="0"/>
              <a:t> наши </a:t>
            </a:r>
            <a:r>
              <a:rPr lang="ru-RU" dirty="0" smtClean="0"/>
              <a:t>устройства, в том числе металлоискатели </a:t>
            </a:r>
            <a:r>
              <a:rPr lang="ru-RU" dirty="0"/>
              <a:t>будут соответствовать российским стандартам качества</a:t>
            </a:r>
            <a:r>
              <a:rPr lang="ru-RU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smtClean="0"/>
              <a:t>Крайне ограниченный выбор:</a:t>
            </a:r>
            <a:r>
              <a:rPr lang="ru-RU" dirty="0" smtClean="0"/>
              <a:t> у потребителей </a:t>
            </a:r>
            <a:r>
              <a:rPr lang="ru-RU" dirty="0"/>
              <a:t>с низкими </a:t>
            </a:r>
            <a:r>
              <a:rPr lang="ru-RU" dirty="0" smtClean="0"/>
              <a:t>доходами.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smtClean="0">
                <a:cs typeface="Times New Roman" panose="02020603050405020304" pitchFamily="18" charset="0"/>
              </a:rPr>
              <a:t>Низкое </a:t>
            </a:r>
            <a:r>
              <a:rPr lang="ru-RU" b="1" dirty="0">
                <a:cs typeface="Times New Roman" panose="02020603050405020304" pitchFamily="18" charset="0"/>
              </a:rPr>
              <a:t>развитие технического </a:t>
            </a:r>
            <a:r>
              <a:rPr lang="ru-RU" b="1" dirty="0" smtClean="0">
                <a:cs typeface="Times New Roman" panose="02020603050405020304" pitchFamily="18" charset="0"/>
              </a:rPr>
              <a:t>образования:</a:t>
            </a:r>
            <a:r>
              <a:rPr lang="ru-RU" dirty="0" smtClean="0">
                <a:cs typeface="Times New Roman" panose="02020603050405020304" pitchFamily="18" charset="0"/>
              </a:rPr>
              <a:t> создани</a:t>
            </a:r>
            <a:r>
              <a:rPr lang="ru-RU" dirty="0">
                <a:cs typeface="Times New Roman" panose="02020603050405020304" pitchFamily="18" charset="0"/>
              </a:rPr>
              <a:t>е</a:t>
            </a:r>
            <a:r>
              <a:rPr lang="ru-RU" dirty="0" smtClean="0">
                <a:cs typeface="Times New Roman" panose="02020603050405020304" pitchFamily="18" charset="0"/>
              </a:rPr>
              <a:t> </a:t>
            </a:r>
            <a:r>
              <a:rPr lang="ru-RU" dirty="0">
                <a:cs typeface="Times New Roman" panose="02020603050405020304" pitchFamily="18" charset="0"/>
              </a:rPr>
              <a:t>отечественной технологичной платформы по производству электронных компонентов 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CAC3A13-4687-4EE9-964F-4C8000E53D2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7292"/>
            <a:ext cx="3575720" cy="4858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8288" y="0"/>
            <a:ext cx="3503712" cy="2940297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8000000"/>
            </a:lightRig>
          </a:scene3d>
          <a:sp3d>
            <a:bevelT w="349250" h="38100"/>
          </a:sp3d>
        </p:spPr>
      </p:pic>
    </p:spTree>
    <p:extLst>
      <p:ext uri="{BB962C8B-B14F-4D97-AF65-F5344CB8AC3E}">
        <p14:creationId xmlns:p14="http://schemas.microsoft.com/office/powerpoint/2010/main" xmlns="" val="1721411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629">
        <p:fade/>
      </p:transition>
    </mc:Choice>
    <mc:Fallback>
      <p:transition spd="med" advTm="62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bstraktnie-sinie-koncentricheskie-figuri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17714</TotalTime>
  <Words>91</Words>
  <Application>Microsoft Office PowerPoint</Application>
  <PresentationFormat>Произвольный</PresentationFormat>
  <Paragraphs>8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abstraktnie-sinie-koncentricheskie-figuri</vt:lpstr>
      <vt:lpstr>Слайд 1</vt:lpstr>
      <vt:lpstr>Слайд 2</vt:lpstr>
    </vt:vector>
  </TitlesOfParts>
  <Company>FASIE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Студенческий  Стартап</dc:title>
  <dc:creator>oblepiha store</dc:creator>
  <cp:lastModifiedBy>v g</cp:lastModifiedBy>
  <cp:revision>411</cp:revision>
  <dcterms:created xsi:type="dcterms:W3CDTF">2023-02-08T09:03:57Z</dcterms:created>
  <dcterms:modified xsi:type="dcterms:W3CDTF">2024-06-01T07:41:49Z</dcterms:modified>
</cp:coreProperties>
</file>