
<file path=[Content_Types].xml><?xml version="1.0" encoding="utf-8"?>
<Types xmlns="http://schemas.openxmlformats.org/package/2006/content-types"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3"/>
  </p:notesMasterIdLst>
  <p:sldIdLst>
    <p:sldId id="399" r:id="rId2"/>
  </p:sldIdLst>
  <p:sldSz cx="12192000" cy="6858000"/>
  <p:notesSz cx="12192000" cy="6858000"/>
  <p:embeddedFontLst>
    <p:embeddedFont>
      <p:font typeface="Raleway SemiBold" charset="-52"/>
      <p:regular r:id="rId4"/>
      <p:bold r:id="rId5"/>
      <p:italic r:id="rId6"/>
      <p:boldItalic r:id="rId7"/>
    </p:embeddedFont>
    <p:embeddedFont>
      <p:font typeface="Helvetica Neue" charset="0"/>
      <p:regular r:id="rId8"/>
      <p:bold r:id="rId9"/>
      <p:italic r:id="rId10"/>
      <p:boldItalic r:id="rId11"/>
    </p:embeddedFont>
    <p:embeddedFont>
      <p:font typeface="Tahoma" pitchFamily="34" charset="0"/>
      <p:regular r:id="rId12"/>
      <p:bold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Gilroy" charset="-52"/>
      <p:regular r:id="rId18"/>
      <p:bold r:id="rId19"/>
      <p:italic r:id="rId20"/>
      <p:boldItalic r:id="rId21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9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E01FF"/>
    <a:srgbClr val="FBA918"/>
    <a:srgbClr val="FBB3C1"/>
    <a:srgbClr val="F44C39"/>
    <a:srgbClr val="727190"/>
    <a:srgbClr val="B8DBE2"/>
    <a:srgbClr val="B5D8E1"/>
    <a:srgbClr val="CC3300"/>
    <a:srgbClr val="FF5440"/>
    <a:srgbClr val="FF827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4EF567-2A2B-48FF-A2FE-6F8BC400B5AB}" v="41" dt="2024-04-22T08:24:28.504"/>
  </p1510:revLst>
</p1510:revInfo>
</file>

<file path=ppt/tableStyles.xml><?xml version="1.0" encoding="utf-8"?>
<a:tblStyleLst xmlns:a="http://schemas.openxmlformats.org/drawingml/2006/main" def="{8367FCD3-8E2A-CBA8-48F4-D0D884036E8F}">
  <a:tblStyle styleId="{8367FCD3-8E2A-CBA8-48F4-D0D884036E8F}" styleName="Средний стиль 4 — акцент 1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solidFill>
                <a:schemeClr val="accent1"/>
              </a:solidFill>
            </a:ln>
          </a:insideH>
          <a:insideV>
            <a:ln w="12700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accent1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6BFA136-60C2-0513-DDB3-F814A4FAC428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6" autoAdjust="0"/>
    <p:restoredTop sz="93154" autoAdjust="0"/>
  </p:normalViewPr>
  <p:slideViewPr>
    <p:cSldViewPr>
      <p:cViewPr varScale="1">
        <p:scale>
          <a:sx n="61" d="100"/>
          <a:sy n="61" d="100"/>
        </p:scale>
        <p:origin x="-776" y="-56"/>
      </p:cViewPr>
      <p:guideLst>
        <p:guide orient="horz" pos="279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184" y="-72"/>
      </p:cViewPr>
      <p:guideLst>
        <p:guide orient="horz" pos="2160"/>
        <p:guide pos="38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viewProps" Target="view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4" Type="http://schemas.microsoft.com/office/2015/10/relationships/revisionInfo" Target="revisionInfo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718335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5282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5352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7504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40425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0694521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810629CF-10CA-8B6A-4733-1DBF04317230}"/>
              </a:ext>
            </a:extLst>
          </p:cNvPr>
          <p:cNvGrpSpPr/>
          <p:nvPr userDrawn="1"/>
        </p:nvGrpSpPr>
        <p:grpSpPr>
          <a:xfrm>
            <a:off x="-15875" y="6554570"/>
            <a:ext cx="12236450" cy="327002"/>
            <a:chOff x="-15875" y="6554788"/>
            <a:chExt cx="12236450" cy="327025"/>
          </a:xfrm>
        </p:grpSpPr>
        <p:sp>
          <p:nvSpPr>
            <p:cNvPr id="8" name="Прямоугольник">
              <a:extLst>
                <a:ext uri="{FF2B5EF4-FFF2-40B4-BE49-F238E27FC236}">
                  <a16:creationId xmlns:a16="http://schemas.microsoft.com/office/drawing/2014/main" xmlns="" id="{A9CABD2D-30FD-9256-79CB-436AF9EE2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75" y="6554788"/>
              <a:ext cx="1503363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" name="Прямоугольник">
              <a:extLst>
                <a:ext uri="{FF2B5EF4-FFF2-40B4-BE49-F238E27FC236}">
                  <a16:creationId xmlns:a16="http://schemas.microsoft.com/office/drawing/2014/main" xmlns="" id="{47F4E153-CBCE-9309-89EF-F64E69322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138" y="6554788"/>
              <a:ext cx="1501775" cy="327025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" name="Прямоугольник">
              <a:extLst>
                <a:ext uri="{FF2B5EF4-FFF2-40B4-BE49-F238E27FC236}">
                  <a16:creationId xmlns:a16="http://schemas.microsoft.com/office/drawing/2014/main" xmlns="" id="{380527E8-3B18-E5E5-0110-9560F3AC8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625" y="6554788"/>
              <a:ext cx="1501775" cy="32702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" name="Прямоугольник">
              <a:extLst>
                <a:ext uri="{FF2B5EF4-FFF2-40B4-BE49-F238E27FC236}">
                  <a16:creationId xmlns:a16="http://schemas.microsoft.com/office/drawing/2014/main" xmlns="" id="{CD700213-111B-C0C6-F64C-C31AB6A67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763" y="6554788"/>
              <a:ext cx="1503362" cy="32702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" name="Прямоугольник">
              <a:extLst>
                <a:ext uri="{FF2B5EF4-FFF2-40B4-BE49-F238E27FC236}">
                  <a16:creationId xmlns:a16="http://schemas.microsoft.com/office/drawing/2014/main" xmlns="" id="{E8E87C2D-6745-0207-2153-51940CF6B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538" y="6554788"/>
              <a:ext cx="1501775" cy="32702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" name="Прямоугольник">
              <a:extLst>
                <a:ext uri="{FF2B5EF4-FFF2-40B4-BE49-F238E27FC236}">
                  <a16:creationId xmlns:a16="http://schemas.microsoft.com/office/drawing/2014/main" xmlns="" id="{FD48D0B4-16E8-BB20-F631-63C06F235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9975" y="6554788"/>
              <a:ext cx="1501775" cy="327025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Прямоугольник">
              <a:extLst>
                <a:ext uri="{FF2B5EF4-FFF2-40B4-BE49-F238E27FC236}">
                  <a16:creationId xmlns:a16="http://schemas.microsoft.com/office/drawing/2014/main" xmlns="" id="{CE488FD2-63D9-28DD-9402-CDF9039C2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0163" y="6554788"/>
              <a:ext cx="1503362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Прямоугольник">
              <a:extLst>
                <a:ext uri="{FF2B5EF4-FFF2-40B4-BE49-F238E27FC236}">
                  <a16:creationId xmlns:a16="http://schemas.microsoft.com/office/drawing/2014/main" xmlns="" id="{86D85FBD-EFD2-C6A5-A63D-3360367BF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4613" y="6554788"/>
              <a:ext cx="1503362" cy="32702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Прямоугольник">
              <a:extLst>
                <a:ext uri="{FF2B5EF4-FFF2-40B4-BE49-F238E27FC236}">
                  <a16:creationId xmlns:a16="http://schemas.microsoft.com/office/drawing/2014/main" xmlns="" id="{BFD85403-139B-47EA-41BC-C0C072761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1625" y="6554788"/>
              <a:ext cx="488950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" name="Прямоугольник">
            <a:extLst>
              <a:ext uri="{FF2B5EF4-FFF2-40B4-BE49-F238E27FC236}">
                <a16:creationId xmlns:a16="http://schemas.microsoft.com/office/drawing/2014/main" xmlns="" id="{FFF8CBD4-87DD-13A3-9A8F-990F8245B4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-7697"/>
            <a:ext cx="696871" cy="176041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">
            <a:extLst>
              <a:ext uri="{FF2B5EF4-FFF2-40B4-BE49-F238E27FC236}">
                <a16:creationId xmlns:a16="http://schemas.microsoft.com/office/drawing/2014/main" xmlns="" id="{1F8319DE-6B1F-876E-A3B0-D65172202F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1751131"/>
            <a:ext cx="696871" cy="176041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Прямоугольник">
            <a:extLst>
              <a:ext uri="{FF2B5EF4-FFF2-40B4-BE49-F238E27FC236}">
                <a16:creationId xmlns:a16="http://schemas.microsoft.com/office/drawing/2014/main" xmlns="" id="{2838CEC7-A244-778B-A37A-50A2324147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3505195"/>
            <a:ext cx="696871" cy="176041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Прямоугольник">
            <a:extLst>
              <a:ext uri="{FF2B5EF4-FFF2-40B4-BE49-F238E27FC236}">
                <a16:creationId xmlns:a16="http://schemas.microsoft.com/office/drawing/2014/main" xmlns="" id="{E419DE2C-BC4D-CFD3-59F5-4006E7D3F6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5264021"/>
            <a:ext cx="696871" cy="129054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Номер слайда 135">
            <a:extLst>
              <a:ext uri="{FF2B5EF4-FFF2-40B4-BE49-F238E27FC236}">
                <a16:creationId xmlns:a16="http://schemas.microsoft.com/office/drawing/2014/main" xmlns="" id="{983BEB8E-615E-2599-CF07-A65202253448}"/>
              </a:ext>
            </a:extLst>
          </p:cNvPr>
          <p:cNvSpPr txBox="1">
            <a:spLocks/>
          </p:cNvSpPr>
          <p:nvPr userDrawn="1"/>
        </p:nvSpPr>
        <p:spPr>
          <a:xfrm>
            <a:off x="8988425" y="6564183"/>
            <a:ext cx="2743200" cy="307771"/>
          </a:xfrm>
          <a:prstGeom prst="rect">
            <a:avLst/>
          </a:prstGeom>
        </p:spPr>
        <p:txBody>
          <a:bodyPr vert="horz" wrap="square" lIns="91434" tIns="45717" rIns="91434" bIns="45717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89526-BA99-4733-AEC4-101D6143F289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2" charset="-52"/>
                <a:ea typeface="+mn-ea"/>
                <a:cs typeface="+mn-cs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81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9" r:id="rId4"/>
    <p:sldLayoutId id="2147483688" r:id="rId5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562">
          <p15:clr>
            <a:srgbClr val="F26B43"/>
          </p15:clr>
        </p15:guide>
        <p15:guide id="2" pos="63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7F069A5F-4696-88B0-02DE-3C26EECCC1AC}"/>
              </a:ext>
            </a:extLst>
          </p:cNvPr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marL="0" lvl="0" indent="0" algn="l" defTabSz="914358" rtl="0">
              <a:lnSpc>
                <a:spcPct val="90000"/>
              </a:lnSpc>
              <a:buClr>
                <a:srgbClr val="8F00FF"/>
              </a:buClr>
              <a:buSzPts val="2700"/>
            </a:pPr>
            <a:r>
              <a:rPr lang="ru-RU" sz="4133" kern="1200" dirty="0">
                <a:solidFill>
                  <a:srgbClr val="8E01FF"/>
                </a:solidFill>
                <a:latin typeface="Raleway SemiBold"/>
                <a:sym typeface="Raleway SemiBold"/>
              </a:rPr>
              <a:t>ЦЕННОСТНОЕ ПРЕДЛОЖЕНИЕ</a:t>
            </a:r>
          </a:p>
        </p:txBody>
      </p:sp>
      <p:grpSp>
        <p:nvGrpSpPr>
          <p:cNvPr id="19" name="Google Shape;132;p26">
            <a:extLst>
              <a:ext uri="{FF2B5EF4-FFF2-40B4-BE49-F238E27FC236}">
                <a16:creationId xmlns:a16="http://schemas.microsoft.com/office/drawing/2014/main" xmlns="" id="{92FC60CD-1C86-0A70-85E3-F399B7CF57C4}"/>
              </a:ext>
            </a:extLst>
          </p:cNvPr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20" name="Google Shape;133;p26">
              <a:extLst>
                <a:ext uri="{FF2B5EF4-FFF2-40B4-BE49-F238E27FC236}">
                  <a16:creationId xmlns:a16="http://schemas.microsoft.com/office/drawing/2014/main" xmlns="" id="{D29FC699-13B7-0026-DB1B-B002237E4E4A}"/>
                </a:ext>
              </a:extLst>
            </p:cNvPr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34;p26">
              <a:extLst>
                <a:ext uri="{FF2B5EF4-FFF2-40B4-BE49-F238E27FC236}">
                  <a16:creationId xmlns:a16="http://schemas.microsoft.com/office/drawing/2014/main" xmlns="" id="{9CC5E0E2-EC46-8FEB-41C8-08D317FFFF32}"/>
                </a:ext>
              </a:extLst>
            </p:cNvPr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35;p26">
              <a:extLst>
                <a:ext uri="{FF2B5EF4-FFF2-40B4-BE49-F238E27FC236}">
                  <a16:creationId xmlns:a16="http://schemas.microsoft.com/office/drawing/2014/main" xmlns="" id="{AACE5F7A-A87C-23A7-6938-FF34B0F79CA2}"/>
                </a:ext>
              </a:extLst>
            </p:cNvPr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36;p26">
              <a:extLst>
                <a:ext uri="{FF2B5EF4-FFF2-40B4-BE49-F238E27FC236}">
                  <a16:creationId xmlns:a16="http://schemas.microsoft.com/office/drawing/2014/main" xmlns="" id="{CC6241CC-F131-87FA-B87B-EDCA9E4B19B4}"/>
                </a:ext>
              </a:extLst>
            </p:cNvPr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37;p26">
              <a:extLst>
                <a:ext uri="{FF2B5EF4-FFF2-40B4-BE49-F238E27FC236}">
                  <a16:creationId xmlns:a16="http://schemas.microsoft.com/office/drawing/2014/main" xmlns="" id="{39D9E6E0-6A98-6C35-EB94-84DE9D131939}"/>
                </a:ext>
              </a:extLst>
            </p:cNvPr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5" name="Google Shape;107;p25">
            <a:extLst>
              <a:ext uri="{FF2B5EF4-FFF2-40B4-BE49-F238E27FC236}">
                <a16:creationId xmlns:a16="http://schemas.microsoft.com/office/drawing/2014/main" xmlns="" id="{0E5BD604-5973-442E-B027-656739F317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81660" y="1331831"/>
            <a:ext cx="5161872" cy="386153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 algn="l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aleway SemiBold"/>
              </a:rPr>
              <a:t>Мы помогаем пациентам снизить риск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aleway SemiBold"/>
              </a:rPr>
              <a:t>ссз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aleway SemiBold"/>
              </a:rPr>
              <a:t>, решить проблему смертности и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aleway SemiBold"/>
              </a:rPr>
              <a:t>инвалидизации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aleway SemiBold"/>
              </a:rPr>
              <a:t>  населения разного возраста и пола с помощью ранней профилактики патологии, чтобы избежать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распространенность тяжелых сердечно-сосудистых осложнений и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инвалидизации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трудоспособного населения.</a:t>
            </a:r>
          </a:p>
          <a:p>
            <a:pPr lvl="0" algn="l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aleway SemiBold"/>
            </a:endParaRPr>
          </a:p>
          <a:p>
            <a:pPr lvl="0" algn="l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aleway SemiBold"/>
            </a:endParaRPr>
          </a:p>
          <a:p>
            <a:pPr algn="l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Чтобы люди могли самостоятельно узнать о своих шансах развития ССЗ и задуматься об обращении к специалисту за получением своевременной медицинской помощи или изменения образа жизни.</a:t>
            </a:r>
            <a:endParaRPr lang="ru-RU" sz="16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Google Shape;146;p27">
            <a:extLst>
              <a:ext uri="{FF2B5EF4-FFF2-40B4-BE49-F238E27FC236}">
                <a16:creationId xmlns:a16="http://schemas.microsoft.com/office/drawing/2014/main" xmlns="" id="{158D4302-C40B-9B12-F228-A4E7C93C3EA5}"/>
              </a:ext>
            </a:extLst>
          </p:cNvPr>
          <p:cNvSpPr/>
          <p:nvPr/>
        </p:nvSpPr>
        <p:spPr>
          <a:xfrm>
            <a:off x="-16535" y="309776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A4CA303-B835-DD37-712E-39CD4E419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09776"/>
            <a:ext cx="638900" cy="6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09801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8F00FF"/>
      </a:accent1>
      <a:accent2>
        <a:srgbClr val="FD493D"/>
      </a:accent2>
      <a:accent3>
        <a:srgbClr val="FCAF17"/>
      </a:accent3>
      <a:accent4>
        <a:srgbClr val="FBB3C1"/>
      </a:accent4>
      <a:accent5>
        <a:srgbClr val="B5D8E1"/>
      </a:accent5>
      <a:accent6>
        <a:srgbClr val="1B1B1B"/>
      </a:accent6>
      <a:hlink>
        <a:srgbClr val="0563C1"/>
      </a:hlink>
      <a:folHlink>
        <a:srgbClr val="954F72"/>
      </a:folHlink>
    </a:clrScheme>
    <a:fontScheme name="Другая 4">
      <a:majorFont>
        <a:latin typeface="Gilroy-Black"/>
        <a:ea typeface=""/>
        <a:cs typeface=""/>
      </a:majorFont>
      <a:minorFont>
        <a:latin typeface="Gilroy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2980</TotalTime>
  <Words>62</Words>
  <Application>Microsoft Office PowerPoint</Application>
  <DocSecurity>0</DocSecurity>
  <PresentationFormat>Произвольный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0" baseType="lpstr">
      <vt:lpstr>Arial</vt:lpstr>
      <vt:lpstr>Raleway SemiBold</vt:lpstr>
      <vt:lpstr>Gilroy-ExtraBold</vt:lpstr>
      <vt:lpstr>Helvetica Neue</vt:lpstr>
      <vt:lpstr>Tahoma</vt:lpstr>
      <vt:lpstr>Calibri</vt:lpstr>
      <vt:lpstr>Gilroy</vt:lpstr>
      <vt:lpstr>Gilroy-Black</vt:lpstr>
      <vt:lpstr>Тема Office</vt:lpstr>
      <vt:lpstr>Слайд 1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Mikely</dc:creator>
  <cp:lastModifiedBy>НИИ_ФиПИ2</cp:lastModifiedBy>
  <cp:revision>270</cp:revision>
  <dcterms:created xsi:type="dcterms:W3CDTF">2022-11-28T09:29:04Z</dcterms:created>
  <dcterms:modified xsi:type="dcterms:W3CDTF">2024-06-09T12:49:48Z</dcterms:modified>
  <dc:identifier/>
  <dc:language/>
  <cp:version/>
</cp:coreProperties>
</file>